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2"/>
  </p:notesMasterIdLst>
  <p:handoutMasterIdLst>
    <p:handoutMasterId r:id="rId193"/>
  </p:handoutMasterIdLst>
  <p:sldIdLst>
    <p:sldId id="258" r:id="rId2"/>
    <p:sldId id="260" r:id="rId3"/>
    <p:sldId id="261" r:id="rId4"/>
    <p:sldId id="262" r:id="rId5"/>
    <p:sldId id="263" r:id="rId6"/>
    <p:sldId id="264" r:id="rId7"/>
    <p:sldId id="266" r:id="rId8"/>
    <p:sldId id="265" r:id="rId9"/>
    <p:sldId id="267" r:id="rId10"/>
    <p:sldId id="268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71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301" r:id="rId28"/>
    <p:sldId id="302" r:id="rId29"/>
    <p:sldId id="287" r:id="rId30"/>
    <p:sldId id="325" r:id="rId31"/>
    <p:sldId id="288" r:id="rId32"/>
    <p:sldId id="303" r:id="rId33"/>
    <p:sldId id="304" r:id="rId34"/>
    <p:sldId id="305" r:id="rId35"/>
    <p:sldId id="257" r:id="rId36"/>
    <p:sldId id="326" r:id="rId37"/>
    <p:sldId id="327" r:id="rId38"/>
    <p:sldId id="256" r:id="rId39"/>
    <p:sldId id="329" r:id="rId40"/>
    <p:sldId id="330" r:id="rId41"/>
    <p:sldId id="259" r:id="rId42"/>
    <p:sldId id="331" r:id="rId43"/>
    <p:sldId id="328" r:id="rId44"/>
    <p:sldId id="332" r:id="rId45"/>
    <p:sldId id="333" r:id="rId46"/>
    <p:sldId id="306" r:id="rId47"/>
    <p:sldId id="335" r:id="rId48"/>
    <p:sldId id="334" r:id="rId49"/>
    <p:sldId id="336" r:id="rId50"/>
    <p:sldId id="337" r:id="rId51"/>
    <p:sldId id="338" r:id="rId52"/>
    <p:sldId id="339" r:id="rId53"/>
    <p:sldId id="340" r:id="rId54"/>
    <p:sldId id="341" r:id="rId55"/>
    <p:sldId id="342" r:id="rId56"/>
    <p:sldId id="307" r:id="rId57"/>
    <p:sldId id="343" r:id="rId58"/>
    <p:sldId id="344" r:id="rId59"/>
    <p:sldId id="345" r:id="rId60"/>
    <p:sldId id="346" r:id="rId61"/>
    <p:sldId id="347" r:id="rId62"/>
    <p:sldId id="348" r:id="rId63"/>
    <p:sldId id="349" r:id="rId64"/>
    <p:sldId id="350" r:id="rId65"/>
    <p:sldId id="352" r:id="rId66"/>
    <p:sldId id="353" r:id="rId67"/>
    <p:sldId id="354" r:id="rId68"/>
    <p:sldId id="355" r:id="rId69"/>
    <p:sldId id="356" r:id="rId70"/>
    <p:sldId id="308" r:id="rId71"/>
    <p:sldId id="357" r:id="rId72"/>
    <p:sldId id="309" r:id="rId73"/>
    <p:sldId id="358" r:id="rId74"/>
    <p:sldId id="310" r:id="rId75"/>
    <p:sldId id="311" r:id="rId76"/>
    <p:sldId id="312" r:id="rId77"/>
    <p:sldId id="313" r:id="rId78"/>
    <p:sldId id="314" r:id="rId79"/>
    <p:sldId id="315" r:id="rId80"/>
    <p:sldId id="316" r:id="rId81"/>
    <p:sldId id="317" r:id="rId82"/>
    <p:sldId id="318" r:id="rId83"/>
    <p:sldId id="359" r:id="rId84"/>
    <p:sldId id="319" r:id="rId85"/>
    <p:sldId id="320" r:id="rId86"/>
    <p:sldId id="322" r:id="rId87"/>
    <p:sldId id="360" r:id="rId88"/>
    <p:sldId id="321" r:id="rId89"/>
    <p:sldId id="323" r:id="rId90"/>
    <p:sldId id="362" r:id="rId91"/>
    <p:sldId id="361" r:id="rId92"/>
    <p:sldId id="324" r:id="rId93"/>
    <p:sldId id="289" r:id="rId94"/>
    <p:sldId id="290" r:id="rId95"/>
    <p:sldId id="291" r:id="rId96"/>
    <p:sldId id="363" r:id="rId97"/>
    <p:sldId id="292" r:id="rId98"/>
    <p:sldId id="293" r:id="rId99"/>
    <p:sldId id="364" r:id="rId100"/>
    <p:sldId id="294" r:id="rId101"/>
    <p:sldId id="295" r:id="rId102"/>
    <p:sldId id="296" r:id="rId103"/>
    <p:sldId id="297" r:id="rId104"/>
    <p:sldId id="298" r:id="rId105"/>
    <p:sldId id="299" r:id="rId106"/>
    <p:sldId id="365" r:id="rId107"/>
    <p:sldId id="300" r:id="rId108"/>
    <p:sldId id="366" r:id="rId109"/>
    <p:sldId id="367" r:id="rId110"/>
    <p:sldId id="368" r:id="rId111"/>
    <p:sldId id="369" r:id="rId112"/>
    <p:sldId id="370" r:id="rId113"/>
    <p:sldId id="371" r:id="rId114"/>
    <p:sldId id="372" r:id="rId115"/>
    <p:sldId id="373" r:id="rId116"/>
    <p:sldId id="374" r:id="rId117"/>
    <p:sldId id="375" r:id="rId118"/>
    <p:sldId id="376" r:id="rId119"/>
    <p:sldId id="377" r:id="rId120"/>
    <p:sldId id="378" r:id="rId121"/>
    <p:sldId id="379" r:id="rId122"/>
    <p:sldId id="380" r:id="rId123"/>
    <p:sldId id="381" r:id="rId124"/>
    <p:sldId id="382" r:id="rId125"/>
    <p:sldId id="383" r:id="rId126"/>
    <p:sldId id="384" r:id="rId127"/>
    <p:sldId id="385" r:id="rId128"/>
    <p:sldId id="386" r:id="rId129"/>
    <p:sldId id="387" r:id="rId130"/>
    <p:sldId id="388" r:id="rId131"/>
    <p:sldId id="389" r:id="rId132"/>
    <p:sldId id="390" r:id="rId133"/>
    <p:sldId id="391" r:id="rId134"/>
    <p:sldId id="392" r:id="rId135"/>
    <p:sldId id="393" r:id="rId136"/>
    <p:sldId id="394" r:id="rId137"/>
    <p:sldId id="395" r:id="rId138"/>
    <p:sldId id="396" r:id="rId139"/>
    <p:sldId id="397" r:id="rId140"/>
    <p:sldId id="398" r:id="rId141"/>
    <p:sldId id="399" r:id="rId142"/>
    <p:sldId id="400" r:id="rId143"/>
    <p:sldId id="401" r:id="rId144"/>
    <p:sldId id="402" r:id="rId145"/>
    <p:sldId id="403" r:id="rId146"/>
    <p:sldId id="404" r:id="rId147"/>
    <p:sldId id="405" r:id="rId148"/>
    <p:sldId id="406" r:id="rId149"/>
    <p:sldId id="407" r:id="rId150"/>
    <p:sldId id="408" r:id="rId151"/>
    <p:sldId id="409" r:id="rId152"/>
    <p:sldId id="410" r:id="rId153"/>
    <p:sldId id="411" r:id="rId154"/>
    <p:sldId id="412" r:id="rId155"/>
    <p:sldId id="413" r:id="rId156"/>
    <p:sldId id="414" r:id="rId157"/>
    <p:sldId id="415" r:id="rId158"/>
    <p:sldId id="416" r:id="rId159"/>
    <p:sldId id="417" r:id="rId160"/>
    <p:sldId id="418" r:id="rId161"/>
    <p:sldId id="419" r:id="rId162"/>
    <p:sldId id="420" r:id="rId163"/>
    <p:sldId id="421" r:id="rId164"/>
    <p:sldId id="422" r:id="rId165"/>
    <p:sldId id="423" r:id="rId166"/>
    <p:sldId id="424" r:id="rId167"/>
    <p:sldId id="425" r:id="rId168"/>
    <p:sldId id="426" r:id="rId169"/>
    <p:sldId id="427" r:id="rId170"/>
    <p:sldId id="428" r:id="rId171"/>
    <p:sldId id="429" r:id="rId172"/>
    <p:sldId id="430" r:id="rId173"/>
    <p:sldId id="431" r:id="rId174"/>
    <p:sldId id="432" r:id="rId175"/>
    <p:sldId id="433" r:id="rId176"/>
    <p:sldId id="434" r:id="rId177"/>
    <p:sldId id="435" r:id="rId178"/>
    <p:sldId id="436" r:id="rId179"/>
    <p:sldId id="437" r:id="rId180"/>
    <p:sldId id="438" r:id="rId181"/>
    <p:sldId id="439" r:id="rId182"/>
    <p:sldId id="440" r:id="rId183"/>
    <p:sldId id="441" r:id="rId184"/>
    <p:sldId id="442" r:id="rId185"/>
    <p:sldId id="443" r:id="rId186"/>
    <p:sldId id="444" r:id="rId187"/>
    <p:sldId id="445" r:id="rId188"/>
    <p:sldId id="446" r:id="rId189"/>
    <p:sldId id="447" r:id="rId190"/>
    <p:sldId id="448" r:id="rId19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3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80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54" Type="http://schemas.openxmlformats.org/officeDocument/2006/relationships/slide" Target="slides/slide153.xml"/><Relationship Id="rId159" Type="http://schemas.openxmlformats.org/officeDocument/2006/relationships/slide" Target="slides/slide158.xml"/><Relationship Id="rId175" Type="http://schemas.openxmlformats.org/officeDocument/2006/relationships/slide" Target="slides/slide174.xml"/><Relationship Id="rId170" Type="http://schemas.openxmlformats.org/officeDocument/2006/relationships/slide" Target="slides/slide169.xml"/><Relationship Id="rId191" Type="http://schemas.openxmlformats.org/officeDocument/2006/relationships/slide" Target="slides/slide190.xml"/><Relationship Id="rId196" Type="http://schemas.openxmlformats.org/officeDocument/2006/relationships/theme" Target="theme/theme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65" Type="http://schemas.openxmlformats.org/officeDocument/2006/relationships/slide" Target="slides/slide164.xml"/><Relationship Id="rId181" Type="http://schemas.openxmlformats.org/officeDocument/2006/relationships/slide" Target="slides/slide180.xml"/><Relationship Id="rId186" Type="http://schemas.openxmlformats.org/officeDocument/2006/relationships/slide" Target="slides/slide185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slide" Target="slides/slide154.xml"/><Relationship Id="rId171" Type="http://schemas.openxmlformats.org/officeDocument/2006/relationships/slide" Target="slides/slide170.xml"/><Relationship Id="rId176" Type="http://schemas.openxmlformats.org/officeDocument/2006/relationships/slide" Target="slides/slide175.xml"/><Relationship Id="rId192" Type="http://schemas.openxmlformats.org/officeDocument/2006/relationships/notesMaster" Target="notesMasters/notesMaster1.xml"/><Relationship Id="rId197" Type="http://schemas.openxmlformats.org/officeDocument/2006/relationships/tableStyles" Target="tableStyle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slide" Target="slides/slide160.xml"/><Relationship Id="rId166" Type="http://schemas.openxmlformats.org/officeDocument/2006/relationships/slide" Target="slides/slide165.xml"/><Relationship Id="rId182" Type="http://schemas.openxmlformats.org/officeDocument/2006/relationships/slide" Target="slides/slide181.xml"/><Relationship Id="rId187" Type="http://schemas.openxmlformats.org/officeDocument/2006/relationships/slide" Target="slides/slide18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72" Type="http://schemas.openxmlformats.org/officeDocument/2006/relationships/slide" Target="slides/slide171.xml"/><Relationship Id="rId193" Type="http://schemas.openxmlformats.org/officeDocument/2006/relationships/handoutMaster" Target="handoutMasters/handoutMaster1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4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189" Type="http://schemas.openxmlformats.org/officeDocument/2006/relationships/slide" Target="slides/slide188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slide" Target="slides/slide178.xml"/><Relationship Id="rId195" Type="http://schemas.openxmlformats.org/officeDocument/2006/relationships/viewProps" Target="viewProps.xml"/><Relationship Id="rId190" Type="http://schemas.openxmlformats.org/officeDocument/2006/relationships/slide" Target="slides/slide189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185" Type="http://schemas.openxmlformats.org/officeDocument/2006/relationships/slide" Target="slides/slide18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slide" Target="slides/slide179.xml"/><Relationship Id="rId26" Type="http://schemas.openxmlformats.org/officeDocument/2006/relationships/slide" Target="slides/slide2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2BB6BC-0F15-47DF-91EB-2645DCF1561C}" type="datetimeFigureOut">
              <a:rPr lang="pl-PL" smtClean="0"/>
              <a:t>27.06.2021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000B7F-59B0-4489-86A7-12F819358B3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632474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3F1544-D4E5-4000-A143-F26F1D425449}" type="datetimeFigureOut">
              <a:rPr lang="en-US" smtClean="0"/>
              <a:t>6/27/2021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64A7BC-CDFB-472A-9987-CED204F3A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16442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4411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44134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162095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439156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0279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 userDrawn="1"/>
        </p:nvSpPr>
        <p:spPr>
          <a:xfrm>
            <a:off x="521500" y="594000"/>
            <a:ext cx="8100000" cy="421252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46000" y="1003462"/>
            <a:ext cx="7452000" cy="5334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45540" y="1650209"/>
            <a:ext cx="7452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sp>
        <p:nvSpPr>
          <p:cNvPr id="11" name="Rechthoek 10"/>
          <p:cNvSpPr/>
          <p:nvPr userDrawn="1"/>
        </p:nvSpPr>
        <p:spPr>
          <a:xfrm>
            <a:off x="521500" y="5292000"/>
            <a:ext cx="8100000" cy="10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0"/>
          </p:nvPr>
        </p:nvSpPr>
        <p:spPr>
          <a:xfrm>
            <a:off x="846000" y="4078255"/>
            <a:ext cx="5346157" cy="6350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pic>
        <p:nvPicPr>
          <p:cNvPr id="17" name="Afbeelding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000" y="6264000"/>
            <a:ext cx="2426807" cy="3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479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sluitende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359480" y="6183340"/>
            <a:ext cx="8263020" cy="4993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0000" y="5940000"/>
            <a:ext cx="648000" cy="929244"/>
          </a:xfrm>
          <a:prstGeom prst="rect">
            <a:avLst/>
          </a:prstGeom>
        </p:spPr>
      </p:pic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41553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CBA7-9017-4D05-8CC9-E6E3E24A66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5811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46000" y="1003462"/>
            <a:ext cx="7452000" cy="5334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45540" y="1650209"/>
            <a:ext cx="7452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sp>
        <p:nvSpPr>
          <p:cNvPr id="11" name="Rechthoek 10"/>
          <p:cNvSpPr/>
          <p:nvPr userDrawn="1"/>
        </p:nvSpPr>
        <p:spPr>
          <a:xfrm>
            <a:off x="521500" y="5292000"/>
            <a:ext cx="8100000" cy="10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0"/>
          </p:nvPr>
        </p:nvSpPr>
        <p:spPr>
          <a:xfrm>
            <a:off x="846000" y="4078255"/>
            <a:ext cx="5346157" cy="6350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pic>
        <p:nvPicPr>
          <p:cNvPr id="17" name="Afbeelding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000" y="6264000"/>
            <a:ext cx="2426807" cy="302400"/>
          </a:xfrm>
          <a:prstGeom prst="rect">
            <a:avLst/>
          </a:prstGeom>
        </p:spPr>
      </p:pic>
      <p:sp>
        <p:nvSpPr>
          <p:cNvPr id="9" name="Rechthoek 8"/>
          <p:cNvSpPr/>
          <p:nvPr userDrawn="1"/>
        </p:nvSpPr>
        <p:spPr>
          <a:xfrm>
            <a:off x="522000" y="594000"/>
            <a:ext cx="8100000" cy="5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5441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81968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oofdstuk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6" name="Ondertitel 2"/>
          <p:cNvSpPr>
            <a:spLocks noGrp="1"/>
          </p:cNvSpPr>
          <p:nvPr>
            <p:ph type="subTitle" idx="1"/>
          </p:nvPr>
        </p:nvSpPr>
        <p:spPr>
          <a:xfrm>
            <a:off x="522000" y="1650209"/>
            <a:ext cx="8100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08550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dia met 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000" y="1004344"/>
            <a:ext cx="8100000" cy="5334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grafiek 8"/>
          <p:cNvSpPr>
            <a:spLocks noGrp="1"/>
          </p:cNvSpPr>
          <p:nvPr>
            <p:ph type="chart" sz="quarter" idx="13"/>
          </p:nvPr>
        </p:nvSpPr>
        <p:spPr>
          <a:xfrm>
            <a:off x="4647600" y="1652400"/>
            <a:ext cx="3974900" cy="4125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grafiek wilt toevoegen</a:t>
            </a:r>
            <a:endParaRPr lang="nl-NL" dirty="0"/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4"/>
          </p:nvPr>
        </p:nvSpPr>
        <p:spPr>
          <a:xfrm>
            <a:off x="522288" y="1652001"/>
            <a:ext cx="4039200" cy="4124912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01451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dia met 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000" y="1004344"/>
            <a:ext cx="8100000" cy="5334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4"/>
          </p:nvPr>
        </p:nvSpPr>
        <p:spPr>
          <a:xfrm>
            <a:off x="522288" y="1652400"/>
            <a:ext cx="4039200" cy="412560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4647600" y="1652400"/>
            <a:ext cx="3974900" cy="4125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572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eelddia me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000" y="1004344"/>
            <a:ext cx="8100000" cy="5334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521500" y="1652400"/>
            <a:ext cx="8101000" cy="4125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8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7330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eelddia zonde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521500" y="592931"/>
            <a:ext cx="8101000" cy="5185069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8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95853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9144000" cy="6857999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grpSp>
        <p:nvGrpSpPr>
          <p:cNvPr id="25" name="Groep 24"/>
          <p:cNvGrpSpPr/>
          <p:nvPr userDrawn="1"/>
        </p:nvGrpSpPr>
        <p:grpSpPr>
          <a:xfrm>
            <a:off x="5867400" y="6264275"/>
            <a:ext cx="2427288" cy="301626"/>
            <a:chOff x="5867400" y="6264275"/>
            <a:chExt cx="2427288" cy="301626"/>
          </a:xfrm>
        </p:grpSpPr>
        <p:sp>
          <p:nvSpPr>
            <p:cNvPr id="15" name="Freeform 10"/>
            <p:cNvSpPr>
              <a:spLocks noEditPoints="1"/>
            </p:cNvSpPr>
            <p:nvPr userDrawn="1"/>
          </p:nvSpPr>
          <p:spPr bwMode="auto">
            <a:xfrm>
              <a:off x="5867400" y="6264275"/>
              <a:ext cx="258763" cy="295275"/>
            </a:xfrm>
            <a:custGeom>
              <a:avLst/>
              <a:gdLst>
                <a:gd name="T0" fmla="*/ 389 w 407"/>
                <a:gd name="T1" fmla="*/ 424 h 463"/>
                <a:gd name="T2" fmla="*/ 352 w 407"/>
                <a:gd name="T3" fmla="*/ 397 h 463"/>
                <a:gd name="T4" fmla="*/ 248 w 407"/>
                <a:gd name="T5" fmla="*/ 229 h 463"/>
                <a:gd name="T6" fmla="*/ 346 w 407"/>
                <a:gd name="T7" fmla="*/ 108 h 463"/>
                <a:gd name="T8" fmla="*/ 185 w 407"/>
                <a:gd name="T9" fmla="*/ 0 h 463"/>
                <a:gd name="T10" fmla="*/ 8 w 407"/>
                <a:gd name="T11" fmla="*/ 0 h 463"/>
                <a:gd name="T12" fmla="*/ 0 w 407"/>
                <a:gd name="T13" fmla="*/ 11 h 463"/>
                <a:gd name="T14" fmla="*/ 0 w 407"/>
                <a:gd name="T15" fmla="*/ 24 h 463"/>
                <a:gd name="T16" fmla="*/ 17 w 407"/>
                <a:gd name="T17" fmla="*/ 39 h 463"/>
                <a:gd name="T18" fmla="*/ 46 w 407"/>
                <a:gd name="T19" fmla="*/ 47 h 463"/>
                <a:gd name="T20" fmla="*/ 46 w 407"/>
                <a:gd name="T21" fmla="*/ 417 h 463"/>
                <a:gd name="T22" fmla="*/ 17 w 407"/>
                <a:gd name="T23" fmla="*/ 424 h 463"/>
                <a:gd name="T24" fmla="*/ 0 w 407"/>
                <a:gd name="T25" fmla="*/ 440 h 463"/>
                <a:gd name="T26" fmla="*/ 0 w 407"/>
                <a:gd name="T27" fmla="*/ 453 h 463"/>
                <a:gd name="T28" fmla="*/ 8 w 407"/>
                <a:gd name="T29" fmla="*/ 463 h 463"/>
                <a:gd name="T30" fmla="*/ 167 w 407"/>
                <a:gd name="T31" fmla="*/ 463 h 463"/>
                <a:gd name="T32" fmla="*/ 176 w 407"/>
                <a:gd name="T33" fmla="*/ 453 h 463"/>
                <a:gd name="T34" fmla="*/ 176 w 407"/>
                <a:gd name="T35" fmla="*/ 440 h 463"/>
                <a:gd name="T36" fmla="*/ 158 w 407"/>
                <a:gd name="T37" fmla="*/ 424 h 463"/>
                <a:gd name="T38" fmla="*/ 129 w 407"/>
                <a:gd name="T39" fmla="*/ 417 h 463"/>
                <a:gd name="T40" fmla="*/ 129 w 407"/>
                <a:gd name="T41" fmla="*/ 242 h 463"/>
                <a:gd name="T42" fmla="*/ 171 w 407"/>
                <a:gd name="T43" fmla="*/ 242 h 463"/>
                <a:gd name="T44" fmla="*/ 287 w 407"/>
                <a:gd name="T45" fmla="*/ 452 h 463"/>
                <a:gd name="T46" fmla="*/ 309 w 407"/>
                <a:gd name="T47" fmla="*/ 463 h 463"/>
                <a:gd name="T48" fmla="*/ 398 w 407"/>
                <a:gd name="T49" fmla="*/ 463 h 463"/>
                <a:gd name="T50" fmla="*/ 407 w 407"/>
                <a:gd name="T51" fmla="*/ 453 h 463"/>
                <a:gd name="T52" fmla="*/ 407 w 407"/>
                <a:gd name="T53" fmla="*/ 440 h 463"/>
                <a:gd name="T54" fmla="*/ 389 w 407"/>
                <a:gd name="T55" fmla="*/ 424 h 463"/>
                <a:gd name="T56" fmla="*/ 145 w 407"/>
                <a:gd name="T57" fmla="*/ 203 h 463"/>
                <a:gd name="T58" fmla="*/ 130 w 407"/>
                <a:gd name="T59" fmla="*/ 203 h 463"/>
                <a:gd name="T60" fmla="*/ 130 w 407"/>
                <a:gd name="T61" fmla="*/ 43 h 463"/>
                <a:gd name="T62" fmla="*/ 162 w 407"/>
                <a:gd name="T63" fmla="*/ 43 h 463"/>
                <a:gd name="T64" fmla="*/ 257 w 407"/>
                <a:gd name="T65" fmla="*/ 121 h 463"/>
                <a:gd name="T66" fmla="*/ 145 w 407"/>
                <a:gd name="T67" fmla="*/ 203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07" h="463">
                  <a:moveTo>
                    <a:pt x="389" y="424"/>
                  </a:moveTo>
                  <a:cubicBezTo>
                    <a:pt x="371" y="420"/>
                    <a:pt x="367" y="417"/>
                    <a:pt x="352" y="397"/>
                  </a:cubicBezTo>
                  <a:cubicBezTo>
                    <a:pt x="330" y="367"/>
                    <a:pt x="278" y="292"/>
                    <a:pt x="248" y="229"/>
                  </a:cubicBezTo>
                  <a:cubicBezTo>
                    <a:pt x="304" y="209"/>
                    <a:pt x="346" y="170"/>
                    <a:pt x="346" y="108"/>
                  </a:cubicBezTo>
                  <a:cubicBezTo>
                    <a:pt x="346" y="20"/>
                    <a:pt x="261" y="0"/>
                    <a:pt x="185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" y="0"/>
                    <a:pt x="0" y="4"/>
                    <a:pt x="0" y="11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35"/>
                    <a:pt x="4" y="35"/>
                    <a:pt x="17" y="39"/>
                  </a:cubicBezTo>
                  <a:cubicBezTo>
                    <a:pt x="46" y="47"/>
                    <a:pt x="46" y="47"/>
                    <a:pt x="46" y="47"/>
                  </a:cubicBezTo>
                  <a:cubicBezTo>
                    <a:pt x="46" y="417"/>
                    <a:pt x="46" y="417"/>
                    <a:pt x="46" y="417"/>
                  </a:cubicBezTo>
                  <a:cubicBezTo>
                    <a:pt x="17" y="424"/>
                    <a:pt x="17" y="424"/>
                    <a:pt x="17" y="424"/>
                  </a:cubicBezTo>
                  <a:cubicBezTo>
                    <a:pt x="4" y="428"/>
                    <a:pt x="0" y="429"/>
                    <a:pt x="0" y="440"/>
                  </a:cubicBezTo>
                  <a:cubicBezTo>
                    <a:pt x="0" y="453"/>
                    <a:pt x="0" y="453"/>
                    <a:pt x="0" y="453"/>
                  </a:cubicBezTo>
                  <a:cubicBezTo>
                    <a:pt x="0" y="459"/>
                    <a:pt x="1" y="463"/>
                    <a:pt x="8" y="463"/>
                  </a:cubicBezTo>
                  <a:cubicBezTo>
                    <a:pt x="167" y="463"/>
                    <a:pt x="167" y="463"/>
                    <a:pt x="167" y="463"/>
                  </a:cubicBezTo>
                  <a:cubicBezTo>
                    <a:pt x="175" y="463"/>
                    <a:pt x="176" y="459"/>
                    <a:pt x="176" y="453"/>
                  </a:cubicBezTo>
                  <a:cubicBezTo>
                    <a:pt x="176" y="440"/>
                    <a:pt x="176" y="440"/>
                    <a:pt x="176" y="440"/>
                  </a:cubicBezTo>
                  <a:cubicBezTo>
                    <a:pt x="176" y="429"/>
                    <a:pt x="172" y="428"/>
                    <a:pt x="158" y="424"/>
                  </a:cubicBezTo>
                  <a:cubicBezTo>
                    <a:pt x="129" y="417"/>
                    <a:pt x="129" y="417"/>
                    <a:pt x="129" y="417"/>
                  </a:cubicBezTo>
                  <a:cubicBezTo>
                    <a:pt x="129" y="242"/>
                    <a:pt x="129" y="242"/>
                    <a:pt x="129" y="242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201" y="311"/>
                    <a:pt x="266" y="424"/>
                    <a:pt x="287" y="452"/>
                  </a:cubicBezTo>
                  <a:cubicBezTo>
                    <a:pt x="295" y="463"/>
                    <a:pt x="298" y="463"/>
                    <a:pt x="309" y="463"/>
                  </a:cubicBezTo>
                  <a:cubicBezTo>
                    <a:pt x="398" y="463"/>
                    <a:pt x="398" y="463"/>
                    <a:pt x="398" y="463"/>
                  </a:cubicBezTo>
                  <a:cubicBezTo>
                    <a:pt x="406" y="463"/>
                    <a:pt x="407" y="459"/>
                    <a:pt x="407" y="453"/>
                  </a:cubicBezTo>
                  <a:cubicBezTo>
                    <a:pt x="407" y="440"/>
                    <a:pt x="407" y="440"/>
                    <a:pt x="407" y="440"/>
                  </a:cubicBezTo>
                  <a:cubicBezTo>
                    <a:pt x="407" y="427"/>
                    <a:pt x="400" y="428"/>
                    <a:pt x="389" y="424"/>
                  </a:cubicBezTo>
                  <a:close/>
                  <a:moveTo>
                    <a:pt x="145" y="203"/>
                  </a:moveTo>
                  <a:cubicBezTo>
                    <a:pt x="130" y="203"/>
                    <a:pt x="130" y="203"/>
                    <a:pt x="130" y="203"/>
                  </a:cubicBezTo>
                  <a:cubicBezTo>
                    <a:pt x="130" y="43"/>
                    <a:pt x="130" y="43"/>
                    <a:pt x="130" y="43"/>
                  </a:cubicBezTo>
                  <a:cubicBezTo>
                    <a:pt x="162" y="43"/>
                    <a:pt x="162" y="43"/>
                    <a:pt x="162" y="43"/>
                  </a:cubicBezTo>
                  <a:cubicBezTo>
                    <a:pt x="222" y="43"/>
                    <a:pt x="257" y="66"/>
                    <a:pt x="257" y="121"/>
                  </a:cubicBezTo>
                  <a:cubicBezTo>
                    <a:pt x="257" y="189"/>
                    <a:pt x="205" y="203"/>
                    <a:pt x="145" y="20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6" name="Freeform 11"/>
            <p:cNvSpPr>
              <a:spLocks noEditPoints="1"/>
            </p:cNvSpPr>
            <p:nvPr userDrawn="1"/>
          </p:nvSpPr>
          <p:spPr bwMode="auto">
            <a:xfrm>
              <a:off x="6350000" y="6264275"/>
              <a:ext cx="220663" cy="301625"/>
            </a:xfrm>
            <a:custGeom>
              <a:avLst/>
              <a:gdLst>
                <a:gd name="T0" fmla="*/ 331 w 348"/>
                <a:gd name="T1" fmla="*/ 428 h 473"/>
                <a:gd name="T2" fmla="*/ 299 w 348"/>
                <a:gd name="T3" fmla="*/ 418 h 473"/>
                <a:gd name="T4" fmla="*/ 299 w 348"/>
                <a:gd name="T5" fmla="*/ 16 h 473"/>
                <a:gd name="T6" fmla="*/ 284 w 348"/>
                <a:gd name="T7" fmla="*/ 0 h 473"/>
                <a:gd name="T8" fmla="*/ 186 w 348"/>
                <a:gd name="T9" fmla="*/ 0 h 473"/>
                <a:gd name="T10" fmla="*/ 178 w 348"/>
                <a:gd name="T11" fmla="*/ 11 h 473"/>
                <a:gd name="T12" fmla="*/ 178 w 348"/>
                <a:gd name="T13" fmla="*/ 19 h 473"/>
                <a:gd name="T14" fmla="*/ 196 w 348"/>
                <a:gd name="T15" fmla="*/ 36 h 473"/>
                <a:gd name="T16" fmla="*/ 227 w 348"/>
                <a:gd name="T17" fmla="*/ 45 h 473"/>
                <a:gd name="T18" fmla="*/ 227 w 348"/>
                <a:gd name="T19" fmla="*/ 158 h 473"/>
                <a:gd name="T20" fmla="*/ 153 w 348"/>
                <a:gd name="T21" fmla="*/ 133 h 473"/>
                <a:gd name="T22" fmla="*/ 0 w 348"/>
                <a:gd name="T23" fmla="*/ 313 h 473"/>
                <a:gd name="T24" fmla="*/ 123 w 348"/>
                <a:gd name="T25" fmla="*/ 473 h 473"/>
                <a:gd name="T26" fmla="*/ 227 w 348"/>
                <a:gd name="T27" fmla="*/ 420 h 473"/>
                <a:gd name="T28" fmla="*/ 227 w 348"/>
                <a:gd name="T29" fmla="*/ 447 h 473"/>
                <a:gd name="T30" fmla="*/ 242 w 348"/>
                <a:gd name="T31" fmla="*/ 463 h 473"/>
                <a:gd name="T32" fmla="*/ 340 w 348"/>
                <a:gd name="T33" fmla="*/ 463 h 473"/>
                <a:gd name="T34" fmla="*/ 348 w 348"/>
                <a:gd name="T35" fmla="*/ 453 h 473"/>
                <a:gd name="T36" fmla="*/ 348 w 348"/>
                <a:gd name="T37" fmla="*/ 444 h 473"/>
                <a:gd name="T38" fmla="*/ 331 w 348"/>
                <a:gd name="T39" fmla="*/ 428 h 473"/>
                <a:gd name="T40" fmla="*/ 227 w 348"/>
                <a:gd name="T41" fmla="*/ 379 h 473"/>
                <a:gd name="T42" fmla="*/ 153 w 348"/>
                <a:gd name="T43" fmla="*/ 418 h 473"/>
                <a:gd name="T44" fmla="*/ 77 w 348"/>
                <a:gd name="T45" fmla="*/ 299 h 473"/>
                <a:gd name="T46" fmla="*/ 158 w 348"/>
                <a:gd name="T47" fmla="*/ 179 h 473"/>
                <a:gd name="T48" fmla="*/ 227 w 348"/>
                <a:gd name="T49" fmla="*/ 299 h 473"/>
                <a:gd name="T50" fmla="*/ 227 w 348"/>
                <a:gd name="T51" fmla="*/ 379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48" h="473">
                  <a:moveTo>
                    <a:pt x="331" y="428"/>
                  </a:moveTo>
                  <a:cubicBezTo>
                    <a:pt x="299" y="418"/>
                    <a:pt x="299" y="418"/>
                    <a:pt x="299" y="418"/>
                  </a:cubicBezTo>
                  <a:cubicBezTo>
                    <a:pt x="299" y="16"/>
                    <a:pt x="299" y="16"/>
                    <a:pt x="299" y="16"/>
                  </a:cubicBezTo>
                  <a:cubicBezTo>
                    <a:pt x="299" y="6"/>
                    <a:pt x="296" y="0"/>
                    <a:pt x="284" y="0"/>
                  </a:cubicBezTo>
                  <a:cubicBezTo>
                    <a:pt x="186" y="0"/>
                    <a:pt x="186" y="0"/>
                    <a:pt x="186" y="0"/>
                  </a:cubicBezTo>
                  <a:cubicBezTo>
                    <a:pt x="179" y="0"/>
                    <a:pt x="178" y="4"/>
                    <a:pt x="178" y="11"/>
                  </a:cubicBezTo>
                  <a:cubicBezTo>
                    <a:pt x="178" y="19"/>
                    <a:pt x="178" y="19"/>
                    <a:pt x="178" y="19"/>
                  </a:cubicBezTo>
                  <a:cubicBezTo>
                    <a:pt x="178" y="31"/>
                    <a:pt x="182" y="32"/>
                    <a:pt x="196" y="36"/>
                  </a:cubicBezTo>
                  <a:cubicBezTo>
                    <a:pt x="227" y="45"/>
                    <a:pt x="227" y="45"/>
                    <a:pt x="227" y="45"/>
                  </a:cubicBezTo>
                  <a:cubicBezTo>
                    <a:pt x="227" y="158"/>
                    <a:pt x="227" y="158"/>
                    <a:pt x="227" y="158"/>
                  </a:cubicBezTo>
                  <a:cubicBezTo>
                    <a:pt x="215" y="148"/>
                    <a:pt x="190" y="133"/>
                    <a:pt x="153" y="133"/>
                  </a:cubicBezTo>
                  <a:cubicBezTo>
                    <a:pt x="81" y="133"/>
                    <a:pt x="0" y="185"/>
                    <a:pt x="0" y="313"/>
                  </a:cubicBezTo>
                  <a:cubicBezTo>
                    <a:pt x="0" y="425"/>
                    <a:pt x="62" y="473"/>
                    <a:pt x="123" y="473"/>
                  </a:cubicBezTo>
                  <a:cubicBezTo>
                    <a:pt x="162" y="473"/>
                    <a:pt x="195" y="453"/>
                    <a:pt x="227" y="420"/>
                  </a:cubicBezTo>
                  <a:cubicBezTo>
                    <a:pt x="227" y="447"/>
                    <a:pt x="227" y="447"/>
                    <a:pt x="227" y="447"/>
                  </a:cubicBezTo>
                  <a:cubicBezTo>
                    <a:pt x="227" y="457"/>
                    <a:pt x="230" y="463"/>
                    <a:pt x="242" y="463"/>
                  </a:cubicBezTo>
                  <a:cubicBezTo>
                    <a:pt x="340" y="463"/>
                    <a:pt x="340" y="463"/>
                    <a:pt x="340" y="463"/>
                  </a:cubicBezTo>
                  <a:cubicBezTo>
                    <a:pt x="347" y="463"/>
                    <a:pt x="348" y="459"/>
                    <a:pt x="348" y="453"/>
                  </a:cubicBezTo>
                  <a:cubicBezTo>
                    <a:pt x="348" y="444"/>
                    <a:pt x="348" y="444"/>
                    <a:pt x="348" y="444"/>
                  </a:cubicBezTo>
                  <a:cubicBezTo>
                    <a:pt x="348" y="432"/>
                    <a:pt x="344" y="432"/>
                    <a:pt x="331" y="428"/>
                  </a:cubicBezTo>
                  <a:close/>
                  <a:moveTo>
                    <a:pt x="227" y="379"/>
                  </a:moveTo>
                  <a:cubicBezTo>
                    <a:pt x="205" y="401"/>
                    <a:pt x="181" y="418"/>
                    <a:pt x="153" y="418"/>
                  </a:cubicBezTo>
                  <a:cubicBezTo>
                    <a:pt x="100" y="418"/>
                    <a:pt x="77" y="362"/>
                    <a:pt x="77" y="299"/>
                  </a:cubicBezTo>
                  <a:cubicBezTo>
                    <a:pt x="77" y="225"/>
                    <a:pt x="109" y="179"/>
                    <a:pt x="158" y="179"/>
                  </a:cubicBezTo>
                  <a:cubicBezTo>
                    <a:pt x="209" y="179"/>
                    <a:pt x="227" y="229"/>
                    <a:pt x="227" y="299"/>
                  </a:cubicBezTo>
                  <a:lnTo>
                    <a:pt x="227" y="3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7" name="Freeform 12"/>
            <p:cNvSpPr>
              <a:spLocks/>
            </p:cNvSpPr>
            <p:nvPr userDrawn="1"/>
          </p:nvSpPr>
          <p:spPr bwMode="auto">
            <a:xfrm>
              <a:off x="7032625" y="6354763"/>
              <a:ext cx="234950" cy="211138"/>
            </a:xfrm>
            <a:custGeom>
              <a:avLst/>
              <a:gdLst>
                <a:gd name="T0" fmla="*/ 323 w 372"/>
                <a:gd name="T1" fmla="*/ 15 h 330"/>
                <a:gd name="T2" fmla="*/ 308 w 372"/>
                <a:gd name="T3" fmla="*/ 0 h 330"/>
                <a:gd name="T4" fmla="*/ 210 w 372"/>
                <a:gd name="T5" fmla="*/ 0 h 330"/>
                <a:gd name="T6" fmla="*/ 202 w 372"/>
                <a:gd name="T7" fmla="*/ 10 h 330"/>
                <a:gd name="T8" fmla="*/ 202 w 372"/>
                <a:gd name="T9" fmla="*/ 19 h 330"/>
                <a:gd name="T10" fmla="*/ 219 w 372"/>
                <a:gd name="T11" fmla="*/ 35 h 330"/>
                <a:gd name="T12" fmla="*/ 251 w 372"/>
                <a:gd name="T13" fmla="*/ 44 h 330"/>
                <a:gd name="T14" fmla="*/ 251 w 372"/>
                <a:gd name="T15" fmla="*/ 236 h 330"/>
                <a:gd name="T16" fmla="*/ 176 w 372"/>
                <a:gd name="T17" fmla="*/ 275 h 330"/>
                <a:gd name="T18" fmla="*/ 121 w 372"/>
                <a:gd name="T19" fmla="*/ 169 h 330"/>
                <a:gd name="T20" fmla="*/ 121 w 372"/>
                <a:gd name="T21" fmla="*/ 15 h 330"/>
                <a:gd name="T22" fmla="*/ 106 w 372"/>
                <a:gd name="T23" fmla="*/ 0 h 330"/>
                <a:gd name="T24" fmla="*/ 8 w 372"/>
                <a:gd name="T25" fmla="*/ 0 h 330"/>
                <a:gd name="T26" fmla="*/ 0 w 372"/>
                <a:gd name="T27" fmla="*/ 10 h 330"/>
                <a:gd name="T28" fmla="*/ 0 w 372"/>
                <a:gd name="T29" fmla="*/ 19 h 330"/>
                <a:gd name="T30" fmla="*/ 18 w 372"/>
                <a:gd name="T31" fmla="*/ 35 h 330"/>
                <a:gd name="T32" fmla="*/ 49 w 372"/>
                <a:gd name="T33" fmla="*/ 44 h 330"/>
                <a:gd name="T34" fmla="*/ 49 w 372"/>
                <a:gd name="T35" fmla="*/ 207 h 330"/>
                <a:gd name="T36" fmla="*/ 145 w 372"/>
                <a:gd name="T37" fmla="*/ 330 h 330"/>
                <a:gd name="T38" fmla="*/ 251 w 372"/>
                <a:gd name="T39" fmla="*/ 277 h 330"/>
                <a:gd name="T40" fmla="*/ 251 w 372"/>
                <a:gd name="T41" fmla="*/ 304 h 330"/>
                <a:gd name="T42" fmla="*/ 266 w 372"/>
                <a:gd name="T43" fmla="*/ 320 h 330"/>
                <a:gd name="T44" fmla="*/ 364 w 372"/>
                <a:gd name="T45" fmla="*/ 320 h 330"/>
                <a:gd name="T46" fmla="*/ 372 w 372"/>
                <a:gd name="T47" fmla="*/ 310 h 330"/>
                <a:gd name="T48" fmla="*/ 372 w 372"/>
                <a:gd name="T49" fmla="*/ 301 h 330"/>
                <a:gd name="T50" fmla="*/ 354 w 372"/>
                <a:gd name="T51" fmla="*/ 285 h 330"/>
                <a:gd name="T52" fmla="*/ 323 w 372"/>
                <a:gd name="T53" fmla="*/ 275 h 330"/>
                <a:gd name="T54" fmla="*/ 323 w 372"/>
                <a:gd name="T55" fmla="*/ 15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72" h="330">
                  <a:moveTo>
                    <a:pt x="323" y="15"/>
                  </a:moveTo>
                  <a:cubicBezTo>
                    <a:pt x="323" y="6"/>
                    <a:pt x="320" y="0"/>
                    <a:pt x="308" y="0"/>
                  </a:cubicBezTo>
                  <a:cubicBezTo>
                    <a:pt x="210" y="0"/>
                    <a:pt x="210" y="0"/>
                    <a:pt x="210" y="0"/>
                  </a:cubicBezTo>
                  <a:cubicBezTo>
                    <a:pt x="202" y="0"/>
                    <a:pt x="202" y="4"/>
                    <a:pt x="202" y="10"/>
                  </a:cubicBezTo>
                  <a:cubicBezTo>
                    <a:pt x="202" y="19"/>
                    <a:pt x="202" y="19"/>
                    <a:pt x="202" y="19"/>
                  </a:cubicBezTo>
                  <a:cubicBezTo>
                    <a:pt x="202" y="31"/>
                    <a:pt x="206" y="31"/>
                    <a:pt x="219" y="35"/>
                  </a:cubicBezTo>
                  <a:cubicBezTo>
                    <a:pt x="251" y="44"/>
                    <a:pt x="251" y="44"/>
                    <a:pt x="251" y="44"/>
                  </a:cubicBezTo>
                  <a:cubicBezTo>
                    <a:pt x="251" y="236"/>
                    <a:pt x="251" y="236"/>
                    <a:pt x="251" y="236"/>
                  </a:cubicBezTo>
                  <a:cubicBezTo>
                    <a:pt x="224" y="264"/>
                    <a:pt x="204" y="275"/>
                    <a:pt x="176" y="275"/>
                  </a:cubicBezTo>
                  <a:cubicBezTo>
                    <a:pt x="125" y="275"/>
                    <a:pt x="121" y="236"/>
                    <a:pt x="121" y="169"/>
                  </a:cubicBezTo>
                  <a:cubicBezTo>
                    <a:pt x="121" y="15"/>
                    <a:pt x="121" y="15"/>
                    <a:pt x="121" y="15"/>
                  </a:cubicBezTo>
                  <a:cubicBezTo>
                    <a:pt x="121" y="6"/>
                    <a:pt x="118" y="0"/>
                    <a:pt x="106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" y="0"/>
                    <a:pt x="0" y="4"/>
                    <a:pt x="0" y="1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31"/>
                    <a:pt x="4" y="31"/>
                    <a:pt x="18" y="35"/>
                  </a:cubicBezTo>
                  <a:cubicBezTo>
                    <a:pt x="49" y="44"/>
                    <a:pt x="49" y="44"/>
                    <a:pt x="49" y="44"/>
                  </a:cubicBezTo>
                  <a:cubicBezTo>
                    <a:pt x="49" y="207"/>
                    <a:pt x="49" y="207"/>
                    <a:pt x="49" y="207"/>
                  </a:cubicBezTo>
                  <a:cubicBezTo>
                    <a:pt x="49" y="309"/>
                    <a:pt x="96" y="330"/>
                    <a:pt x="145" y="330"/>
                  </a:cubicBezTo>
                  <a:cubicBezTo>
                    <a:pt x="188" y="330"/>
                    <a:pt x="220" y="312"/>
                    <a:pt x="251" y="277"/>
                  </a:cubicBezTo>
                  <a:cubicBezTo>
                    <a:pt x="251" y="304"/>
                    <a:pt x="251" y="304"/>
                    <a:pt x="251" y="304"/>
                  </a:cubicBezTo>
                  <a:cubicBezTo>
                    <a:pt x="251" y="314"/>
                    <a:pt x="254" y="320"/>
                    <a:pt x="266" y="320"/>
                  </a:cubicBezTo>
                  <a:cubicBezTo>
                    <a:pt x="364" y="320"/>
                    <a:pt x="364" y="320"/>
                    <a:pt x="364" y="320"/>
                  </a:cubicBezTo>
                  <a:cubicBezTo>
                    <a:pt x="371" y="320"/>
                    <a:pt x="372" y="316"/>
                    <a:pt x="372" y="310"/>
                  </a:cubicBezTo>
                  <a:cubicBezTo>
                    <a:pt x="372" y="301"/>
                    <a:pt x="372" y="301"/>
                    <a:pt x="372" y="301"/>
                  </a:cubicBezTo>
                  <a:cubicBezTo>
                    <a:pt x="372" y="289"/>
                    <a:pt x="368" y="289"/>
                    <a:pt x="354" y="285"/>
                  </a:cubicBezTo>
                  <a:cubicBezTo>
                    <a:pt x="323" y="275"/>
                    <a:pt x="323" y="275"/>
                    <a:pt x="323" y="275"/>
                  </a:cubicBezTo>
                  <a:lnTo>
                    <a:pt x="323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8" name="Freeform 13"/>
            <p:cNvSpPr>
              <a:spLocks noEditPoints="1"/>
            </p:cNvSpPr>
            <p:nvPr userDrawn="1"/>
          </p:nvSpPr>
          <p:spPr bwMode="auto">
            <a:xfrm>
              <a:off x="6140450" y="6348413"/>
              <a:ext cx="195263" cy="217488"/>
            </a:xfrm>
            <a:custGeom>
              <a:avLst/>
              <a:gdLst>
                <a:gd name="T0" fmla="*/ 289 w 307"/>
                <a:gd name="T1" fmla="*/ 295 h 340"/>
                <a:gd name="T2" fmla="*/ 258 w 307"/>
                <a:gd name="T3" fmla="*/ 285 h 340"/>
                <a:gd name="T4" fmla="*/ 258 w 307"/>
                <a:gd name="T5" fmla="*/ 106 h 340"/>
                <a:gd name="T6" fmla="*/ 130 w 307"/>
                <a:gd name="T7" fmla="*/ 0 h 340"/>
                <a:gd name="T8" fmla="*/ 45 w 307"/>
                <a:gd name="T9" fmla="*/ 12 h 340"/>
                <a:gd name="T10" fmla="*/ 22 w 307"/>
                <a:gd name="T11" fmla="*/ 39 h 340"/>
                <a:gd name="T12" fmla="*/ 18 w 307"/>
                <a:gd name="T13" fmla="*/ 74 h 340"/>
                <a:gd name="T14" fmla="*/ 24 w 307"/>
                <a:gd name="T15" fmla="*/ 84 h 340"/>
                <a:gd name="T16" fmla="*/ 43 w 307"/>
                <a:gd name="T17" fmla="*/ 76 h 340"/>
                <a:gd name="T18" fmla="*/ 125 w 307"/>
                <a:gd name="T19" fmla="*/ 54 h 340"/>
                <a:gd name="T20" fmla="*/ 185 w 307"/>
                <a:gd name="T21" fmla="*/ 118 h 340"/>
                <a:gd name="T22" fmla="*/ 185 w 307"/>
                <a:gd name="T23" fmla="*/ 151 h 340"/>
                <a:gd name="T24" fmla="*/ 63 w 307"/>
                <a:gd name="T25" fmla="*/ 176 h 340"/>
                <a:gd name="T26" fmla="*/ 0 w 307"/>
                <a:gd name="T27" fmla="*/ 250 h 340"/>
                <a:gd name="T28" fmla="*/ 83 w 307"/>
                <a:gd name="T29" fmla="*/ 340 h 340"/>
                <a:gd name="T30" fmla="*/ 185 w 307"/>
                <a:gd name="T31" fmla="*/ 290 h 340"/>
                <a:gd name="T32" fmla="*/ 185 w 307"/>
                <a:gd name="T33" fmla="*/ 314 h 340"/>
                <a:gd name="T34" fmla="*/ 200 w 307"/>
                <a:gd name="T35" fmla="*/ 330 h 340"/>
                <a:gd name="T36" fmla="*/ 298 w 307"/>
                <a:gd name="T37" fmla="*/ 330 h 340"/>
                <a:gd name="T38" fmla="*/ 307 w 307"/>
                <a:gd name="T39" fmla="*/ 320 h 340"/>
                <a:gd name="T40" fmla="*/ 307 w 307"/>
                <a:gd name="T41" fmla="*/ 311 h 340"/>
                <a:gd name="T42" fmla="*/ 289 w 307"/>
                <a:gd name="T43" fmla="*/ 295 h 340"/>
                <a:gd name="T44" fmla="*/ 185 w 307"/>
                <a:gd name="T45" fmla="*/ 254 h 340"/>
                <a:gd name="T46" fmla="*/ 116 w 307"/>
                <a:gd name="T47" fmla="*/ 285 h 340"/>
                <a:gd name="T48" fmla="*/ 78 w 307"/>
                <a:gd name="T49" fmla="*/ 244 h 340"/>
                <a:gd name="T50" fmla="*/ 114 w 307"/>
                <a:gd name="T51" fmla="*/ 201 h 340"/>
                <a:gd name="T52" fmla="*/ 185 w 307"/>
                <a:gd name="T53" fmla="*/ 184 h 340"/>
                <a:gd name="T54" fmla="*/ 185 w 307"/>
                <a:gd name="T55" fmla="*/ 254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07" h="340">
                  <a:moveTo>
                    <a:pt x="289" y="295"/>
                  </a:moveTo>
                  <a:cubicBezTo>
                    <a:pt x="258" y="285"/>
                    <a:pt x="258" y="285"/>
                    <a:pt x="258" y="285"/>
                  </a:cubicBezTo>
                  <a:cubicBezTo>
                    <a:pt x="258" y="106"/>
                    <a:pt x="258" y="106"/>
                    <a:pt x="258" y="106"/>
                  </a:cubicBezTo>
                  <a:cubicBezTo>
                    <a:pt x="258" y="27"/>
                    <a:pt x="202" y="0"/>
                    <a:pt x="130" y="0"/>
                  </a:cubicBezTo>
                  <a:cubicBezTo>
                    <a:pt x="87" y="0"/>
                    <a:pt x="52" y="10"/>
                    <a:pt x="45" y="12"/>
                  </a:cubicBezTo>
                  <a:cubicBezTo>
                    <a:pt x="27" y="17"/>
                    <a:pt x="24" y="21"/>
                    <a:pt x="22" y="39"/>
                  </a:cubicBezTo>
                  <a:cubicBezTo>
                    <a:pt x="18" y="74"/>
                    <a:pt x="18" y="74"/>
                    <a:pt x="18" y="74"/>
                  </a:cubicBezTo>
                  <a:cubicBezTo>
                    <a:pt x="18" y="81"/>
                    <a:pt x="20" y="84"/>
                    <a:pt x="24" y="84"/>
                  </a:cubicBezTo>
                  <a:cubicBezTo>
                    <a:pt x="30" y="84"/>
                    <a:pt x="38" y="79"/>
                    <a:pt x="43" y="76"/>
                  </a:cubicBezTo>
                  <a:cubicBezTo>
                    <a:pt x="65" y="64"/>
                    <a:pt x="98" y="54"/>
                    <a:pt x="125" y="54"/>
                  </a:cubicBezTo>
                  <a:cubicBezTo>
                    <a:pt x="182" y="54"/>
                    <a:pt x="185" y="92"/>
                    <a:pt x="185" y="118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63" y="176"/>
                    <a:pt x="63" y="176"/>
                    <a:pt x="63" y="176"/>
                  </a:cubicBezTo>
                  <a:cubicBezTo>
                    <a:pt x="22" y="184"/>
                    <a:pt x="0" y="203"/>
                    <a:pt x="0" y="250"/>
                  </a:cubicBezTo>
                  <a:cubicBezTo>
                    <a:pt x="0" y="302"/>
                    <a:pt x="27" y="340"/>
                    <a:pt x="83" y="340"/>
                  </a:cubicBezTo>
                  <a:cubicBezTo>
                    <a:pt x="119" y="340"/>
                    <a:pt x="145" y="328"/>
                    <a:pt x="185" y="290"/>
                  </a:cubicBezTo>
                  <a:cubicBezTo>
                    <a:pt x="185" y="314"/>
                    <a:pt x="185" y="314"/>
                    <a:pt x="185" y="314"/>
                  </a:cubicBezTo>
                  <a:cubicBezTo>
                    <a:pt x="185" y="324"/>
                    <a:pt x="188" y="330"/>
                    <a:pt x="200" y="330"/>
                  </a:cubicBezTo>
                  <a:cubicBezTo>
                    <a:pt x="298" y="330"/>
                    <a:pt x="298" y="330"/>
                    <a:pt x="298" y="330"/>
                  </a:cubicBezTo>
                  <a:cubicBezTo>
                    <a:pt x="305" y="330"/>
                    <a:pt x="307" y="326"/>
                    <a:pt x="307" y="320"/>
                  </a:cubicBezTo>
                  <a:cubicBezTo>
                    <a:pt x="307" y="311"/>
                    <a:pt x="307" y="311"/>
                    <a:pt x="307" y="311"/>
                  </a:cubicBezTo>
                  <a:cubicBezTo>
                    <a:pt x="307" y="299"/>
                    <a:pt x="303" y="299"/>
                    <a:pt x="289" y="295"/>
                  </a:cubicBezTo>
                  <a:close/>
                  <a:moveTo>
                    <a:pt x="185" y="254"/>
                  </a:moveTo>
                  <a:cubicBezTo>
                    <a:pt x="160" y="276"/>
                    <a:pt x="135" y="285"/>
                    <a:pt x="116" y="285"/>
                  </a:cubicBezTo>
                  <a:cubicBezTo>
                    <a:pt x="99" y="285"/>
                    <a:pt x="78" y="278"/>
                    <a:pt x="78" y="244"/>
                  </a:cubicBezTo>
                  <a:cubicBezTo>
                    <a:pt x="78" y="211"/>
                    <a:pt x="97" y="205"/>
                    <a:pt x="114" y="201"/>
                  </a:cubicBezTo>
                  <a:cubicBezTo>
                    <a:pt x="185" y="184"/>
                    <a:pt x="185" y="184"/>
                    <a:pt x="185" y="184"/>
                  </a:cubicBezTo>
                  <a:cubicBezTo>
                    <a:pt x="185" y="254"/>
                    <a:pt x="185" y="254"/>
                    <a:pt x="185" y="25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9" name="Freeform 14"/>
            <p:cNvSpPr>
              <a:spLocks noEditPoints="1"/>
            </p:cNvSpPr>
            <p:nvPr userDrawn="1"/>
          </p:nvSpPr>
          <p:spPr bwMode="auto">
            <a:xfrm>
              <a:off x="6565900" y="6264275"/>
              <a:ext cx="222250" cy="301625"/>
            </a:xfrm>
            <a:custGeom>
              <a:avLst/>
              <a:gdLst>
                <a:gd name="T0" fmla="*/ 226 w 349"/>
                <a:gd name="T1" fmla="*/ 133 h 473"/>
                <a:gd name="T2" fmla="*/ 122 w 349"/>
                <a:gd name="T3" fmla="*/ 185 h 473"/>
                <a:gd name="T4" fmla="*/ 122 w 349"/>
                <a:gd name="T5" fmla="*/ 16 h 473"/>
                <a:gd name="T6" fmla="*/ 107 w 349"/>
                <a:gd name="T7" fmla="*/ 0 h 473"/>
                <a:gd name="T8" fmla="*/ 9 w 349"/>
                <a:gd name="T9" fmla="*/ 0 h 473"/>
                <a:gd name="T10" fmla="*/ 0 w 349"/>
                <a:gd name="T11" fmla="*/ 11 h 473"/>
                <a:gd name="T12" fmla="*/ 0 w 349"/>
                <a:gd name="T13" fmla="*/ 19 h 473"/>
                <a:gd name="T14" fmla="*/ 18 w 349"/>
                <a:gd name="T15" fmla="*/ 36 h 473"/>
                <a:gd name="T16" fmla="*/ 49 w 349"/>
                <a:gd name="T17" fmla="*/ 45 h 473"/>
                <a:gd name="T18" fmla="*/ 49 w 349"/>
                <a:gd name="T19" fmla="*/ 422 h 473"/>
                <a:gd name="T20" fmla="*/ 62 w 349"/>
                <a:gd name="T21" fmla="*/ 445 h 473"/>
                <a:gd name="T22" fmla="*/ 182 w 349"/>
                <a:gd name="T23" fmla="*/ 473 h 473"/>
                <a:gd name="T24" fmla="*/ 349 w 349"/>
                <a:gd name="T25" fmla="*/ 291 h 473"/>
                <a:gd name="T26" fmla="*/ 226 w 349"/>
                <a:gd name="T27" fmla="*/ 133 h 473"/>
                <a:gd name="T28" fmla="*/ 181 w 349"/>
                <a:gd name="T29" fmla="*/ 430 h 473"/>
                <a:gd name="T30" fmla="*/ 122 w 349"/>
                <a:gd name="T31" fmla="*/ 337 h 473"/>
                <a:gd name="T32" fmla="*/ 122 w 349"/>
                <a:gd name="T33" fmla="*/ 227 h 473"/>
                <a:gd name="T34" fmla="*/ 196 w 349"/>
                <a:gd name="T35" fmla="*/ 188 h 473"/>
                <a:gd name="T36" fmla="*/ 271 w 349"/>
                <a:gd name="T37" fmla="*/ 305 h 473"/>
                <a:gd name="T38" fmla="*/ 181 w 349"/>
                <a:gd name="T39" fmla="*/ 430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49" h="473">
                  <a:moveTo>
                    <a:pt x="226" y="133"/>
                  </a:moveTo>
                  <a:cubicBezTo>
                    <a:pt x="188" y="133"/>
                    <a:pt x="154" y="153"/>
                    <a:pt x="122" y="185"/>
                  </a:cubicBezTo>
                  <a:cubicBezTo>
                    <a:pt x="122" y="16"/>
                    <a:pt x="122" y="16"/>
                    <a:pt x="122" y="16"/>
                  </a:cubicBezTo>
                  <a:cubicBezTo>
                    <a:pt x="122" y="6"/>
                    <a:pt x="119" y="0"/>
                    <a:pt x="107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2" y="0"/>
                    <a:pt x="0" y="4"/>
                    <a:pt x="0" y="11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31"/>
                    <a:pt x="4" y="32"/>
                    <a:pt x="18" y="36"/>
                  </a:cubicBezTo>
                  <a:cubicBezTo>
                    <a:pt x="49" y="45"/>
                    <a:pt x="49" y="45"/>
                    <a:pt x="49" y="45"/>
                  </a:cubicBezTo>
                  <a:cubicBezTo>
                    <a:pt x="49" y="422"/>
                    <a:pt x="49" y="422"/>
                    <a:pt x="49" y="422"/>
                  </a:cubicBezTo>
                  <a:cubicBezTo>
                    <a:pt x="49" y="431"/>
                    <a:pt x="50" y="438"/>
                    <a:pt x="62" y="445"/>
                  </a:cubicBezTo>
                  <a:cubicBezTo>
                    <a:pt x="83" y="458"/>
                    <a:pt x="135" y="473"/>
                    <a:pt x="182" y="473"/>
                  </a:cubicBezTo>
                  <a:cubicBezTo>
                    <a:pt x="287" y="473"/>
                    <a:pt x="349" y="399"/>
                    <a:pt x="349" y="291"/>
                  </a:cubicBezTo>
                  <a:cubicBezTo>
                    <a:pt x="349" y="182"/>
                    <a:pt x="287" y="133"/>
                    <a:pt x="226" y="133"/>
                  </a:cubicBezTo>
                  <a:close/>
                  <a:moveTo>
                    <a:pt x="181" y="430"/>
                  </a:moveTo>
                  <a:cubicBezTo>
                    <a:pt x="131" y="430"/>
                    <a:pt x="122" y="385"/>
                    <a:pt x="122" y="337"/>
                  </a:cubicBezTo>
                  <a:cubicBezTo>
                    <a:pt x="122" y="227"/>
                    <a:pt x="122" y="227"/>
                    <a:pt x="122" y="227"/>
                  </a:cubicBezTo>
                  <a:cubicBezTo>
                    <a:pt x="143" y="205"/>
                    <a:pt x="168" y="188"/>
                    <a:pt x="196" y="188"/>
                  </a:cubicBezTo>
                  <a:cubicBezTo>
                    <a:pt x="249" y="188"/>
                    <a:pt x="271" y="244"/>
                    <a:pt x="271" y="305"/>
                  </a:cubicBezTo>
                  <a:cubicBezTo>
                    <a:pt x="271" y="390"/>
                    <a:pt x="229" y="430"/>
                    <a:pt x="181" y="43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0" name="Freeform 15"/>
            <p:cNvSpPr>
              <a:spLocks noEditPoints="1"/>
            </p:cNvSpPr>
            <p:nvPr userDrawn="1"/>
          </p:nvSpPr>
          <p:spPr bwMode="auto">
            <a:xfrm>
              <a:off x="7283450" y="6264275"/>
              <a:ext cx="222250" cy="301625"/>
            </a:xfrm>
            <a:custGeom>
              <a:avLst/>
              <a:gdLst>
                <a:gd name="T0" fmla="*/ 331 w 349"/>
                <a:gd name="T1" fmla="*/ 428 h 473"/>
                <a:gd name="T2" fmla="*/ 300 w 349"/>
                <a:gd name="T3" fmla="*/ 418 h 473"/>
                <a:gd name="T4" fmla="*/ 300 w 349"/>
                <a:gd name="T5" fmla="*/ 16 h 473"/>
                <a:gd name="T6" fmla="*/ 285 w 349"/>
                <a:gd name="T7" fmla="*/ 0 h 473"/>
                <a:gd name="T8" fmla="*/ 187 w 349"/>
                <a:gd name="T9" fmla="*/ 0 h 473"/>
                <a:gd name="T10" fmla="*/ 178 w 349"/>
                <a:gd name="T11" fmla="*/ 11 h 473"/>
                <a:gd name="T12" fmla="*/ 178 w 349"/>
                <a:gd name="T13" fmla="*/ 19 h 473"/>
                <a:gd name="T14" fmla="*/ 196 w 349"/>
                <a:gd name="T15" fmla="*/ 36 h 473"/>
                <a:gd name="T16" fmla="*/ 227 w 349"/>
                <a:gd name="T17" fmla="*/ 45 h 473"/>
                <a:gd name="T18" fmla="*/ 227 w 349"/>
                <a:gd name="T19" fmla="*/ 158 h 473"/>
                <a:gd name="T20" fmla="*/ 153 w 349"/>
                <a:gd name="T21" fmla="*/ 133 h 473"/>
                <a:gd name="T22" fmla="*/ 0 w 349"/>
                <a:gd name="T23" fmla="*/ 313 h 473"/>
                <a:gd name="T24" fmla="*/ 123 w 349"/>
                <a:gd name="T25" fmla="*/ 473 h 473"/>
                <a:gd name="T26" fmla="*/ 227 w 349"/>
                <a:gd name="T27" fmla="*/ 420 h 473"/>
                <a:gd name="T28" fmla="*/ 227 w 349"/>
                <a:gd name="T29" fmla="*/ 447 h 473"/>
                <a:gd name="T30" fmla="*/ 242 w 349"/>
                <a:gd name="T31" fmla="*/ 463 h 473"/>
                <a:gd name="T32" fmla="*/ 340 w 349"/>
                <a:gd name="T33" fmla="*/ 463 h 473"/>
                <a:gd name="T34" fmla="*/ 349 w 349"/>
                <a:gd name="T35" fmla="*/ 453 h 473"/>
                <a:gd name="T36" fmla="*/ 349 w 349"/>
                <a:gd name="T37" fmla="*/ 444 h 473"/>
                <a:gd name="T38" fmla="*/ 331 w 349"/>
                <a:gd name="T39" fmla="*/ 428 h 473"/>
                <a:gd name="T40" fmla="*/ 227 w 349"/>
                <a:gd name="T41" fmla="*/ 379 h 473"/>
                <a:gd name="T42" fmla="*/ 153 w 349"/>
                <a:gd name="T43" fmla="*/ 418 h 473"/>
                <a:gd name="T44" fmla="*/ 78 w 349"/>
                <a:gd name="T45" fmla="*/ 299 h 473"/>
                <a:gd name="T46" fmla="*/ 158 w 349"/>
                <a:gd name="T47" fmla="*/ 179 h 473"/>
                <a:gd name="T48" fmla="*/ 227 w 349"/>
                <a:gd name="T49" fmla="*/ 299 h 473"/>
                <a:gd name="T50" fmla="*/ 227 w 349"/>
                <a:gd name="T51" fmla="*/ 379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49" h="473">
                  <a:moveTo>
                    <a:pt x="331" y="428"/>
                  </a:moveTo>
                  <a:cubicBezTo>
                    <a:pt x="300" y="418"/>
                    <a:pt x="300" y="418"/>
                    <a:pt x="300" y="418"/>
                  </a:cubicBezTo>
                  <a:cubicBezTo>
                    <a:pt x="300" y="16"/>
                    <a:pt x="300" y="16"/>
                    <a:pt x="300" y="16"/>
                  </a:cubicBezTo>
                  <a:cubicBezTo>
                    <a:pt x="300" y="6"/>
                    <a:pt x="297" y="0"/>
                    <a:pt x="285" y="0"/>
                  </a:cubicBezTo>
                  <a:cubicBezTo>
                    <a:pt x="187" y="0"/>
                    <a:pt x="187" y="0"/>
                    <a:pt x="187" y="0"/>
                  </a:cubicBezTo>
                  <a:cubicBezTo>
                    <a:pt x="179" y="0"/>
                    <a:pt x="178" y="4"/>
                    <a:pt x="178" y="11"/>
                  </a:cubicBezTo>
                  <a:cubicBezTo>
                    <a:pt x="178" y="19"/>
                    <a:pt x="178" y="19"/>
                    <a:pt x="178" y="19"/>
                  </a:cubicBezTo>
                  <a:cubicBezTo>
                    <a:pt x="178" y="31"/>
                    <a:pt x="182" y="32"/>
                    <a:pt x="196" y="36"/>
                  </a:cubicBezTo>
                  <a:cubicBezTo>
                    <a:pt x="227" y="45"/>
                    <a:pt x="227" y="45"/>
                    <a:pt x="227" y="45"/>
                  </a:cubicBezTo>
                  <a:cubicBezTo>
                    <a:pt x="227" y="158"/>
                    <a:pt x="227" y="158"/>
                    <a:pt x="227" y="158"/>
                  </a:cubicBezTo>
                  <a:cubicBezTo>
                    <a:pt x="216" y="148"/>
                    <a:pt x="191" y="133"/>
                    <a:pt x="153" y="133"/>
                  </a:cubicBezTo>
                  <a:cubicBezTo>
                    <a:pt x="82" y="133"/>
                    <a:pt x="0" y="185"/>
                    <a:pt x="0" y="313"/>
                  </a:cubicBezTo>
                  <a:cubicBezTo>
                    <a:pt x="0" y="425"/>
                    <a:pt x="62" y="473"/>
                    <a:pt x="123" y="473"/>
                  </a:cubicBezTo>
                  <a:cubicBezTo>
                    <a:pt x="162" y="473"/>
                    <a:pt x="195" y="453"/>
                    <a:pt x="227" y="420"/>
                  </a:cubicBezTo>
                  <a:cubicBezTo>
                    <a:pt x="227" y="447"/>
                    <a:pt x="227" y="447"/>
                    <a:pt x="227" y="447"/>
                  </a:cubicBezTo>
                  <a:cubicBezTo>
                    <a:pt x="227" y="457"/>
                    <a:pt x="230" y="463"/>
                    <a:pt x="242" y="463"/>
                  </a:cubicBezTo>
                  <a:cubicBezTo>
                    <a:pt x="340" y="463"/>
                    <a:pt x="340" y="463"/>
                    <a:pt x="340" y="463"/>
                  </a:cubicBezTo>
                  <a:cubicBezTo>
                    <a:pt x="347" y="463"/>
                    <a:pt x="349" y="459"/>
                    <a:pt x="349" y="453"/>
                  </a:cubicBezTo>
                  <a:cubicBezTo>
                    <a:pt x="349" y="444"/>
                    <a:pt x="349" y="444"/>
                    <a:pt x="349" y="444"/>
                  </a:cubicBezTo>
                  <a:cubicBezTo>
                    <a:pt x="349" y="432"/>
                    <a:pt x="345" y="432"/>
                    <a:pt x="331" y="428"/>
                  </a:cubicBezTo>
                  <a:close/>
                  <a:moveTo>
                    <a:pt x="227" y="379"/>
                  </a:moveTo>
                  <a:cubicBezTo>
                    <a:pt x="206" y="401"/>
                    <a:pt x="182" y="418"/>
                    <a:pt x="153" y="418"/>
                  </a:cubicBezTo>
                  <a:cubicBezTo>
                    <a:pt x="100" y="418"/>
                    <a:pt x="78" y="362"/>
                    <a:pt x="78" y="299"/>
                  </a:cubicBezTo>
                  <a:cubicBezTo>
                    <a:pt x="78" y="225"/>
                    <a:pt x="110" y="179"/>
                    <a:pt x="158" y="179"/>
                  </a:cubicBezTo>
                  <a:cubicBezTo>
                    <a:pt x="209" y="179"/>
                    <a:pt x="227" y="229"/>
                    <a:pt x="227" y="299"/>
                  </a:cubicBezTo>
                  <a:lnTo>
                    <a:pt x="227" y="3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1" name="Freeform 16"/>
            <p:cNvSpPr>
              <a:spLocks noEditPoints="1"/>
            </p:cNvSpPr>
            <p:nvPr userDrawn="1"/>
          </p:nvSpPr>
          <p:spPr bwMode="auto">
            <a:xfrm>
              <a:off x="6816725" y="6348413"/>
              <a:ext cx="204788" cy="217488"/>
            </a:xfrm>
            <a:custGeom>
              <a:avLst/>
              <a:gdLst>
                <a:gd name="T0" fmla="*/ 168 w 322"/>
                <a:gd name="T1" fmla="*/ 0 h 340"/>
                <a:gd name="T2" fmla="*/ 0 w 322"/>
                <a:gd name="T3" fmla="*/ 178 h 340"/>
                <a:gd name="T4" fmla="*/ 154 w 322"/>
                <a:gd name="T5" fmla="*/ 340 h 340"/>
                <a:gd name="T6" fmla="*/ 322 w 322"/>
                <a:gd name="T7" fmla="*/ 162 h 340"/>
                <a:gd name="T8" fmla="*/ 168 w 322"/>
                <a:gd name="T9" fmla="*/ 0 h 340"/>
                <a:gd name="T10" fmla="*/ 162 w 322"/>
                <a:gd name="T11" fmla="*/ 294 h 340"/>
                <a:gd name="T12" fmla="*/ 76 w 322"/>
                <a:gd name="T13" fmla="*/ 170 h 340"/>
                <a:gd name="T14" fmla="*/ 162 w 322"/>
                <a:gd name="T15" fmla="*/ 46 h 340"/>
                <a:gd name="T16" fmla="*/ 248 w 322"/>
                <a:gd name="T17" fmla="*/ 170 h 340"/>
                <a:gd name="T18" fmla="*/ 162 w 322"/>
                <a:gd name="T19" fmla="*/ 294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2" h="340">
                  <a:moveTo>
                    <a:pt x="168" y="0"/>
                  </a:moveTo>
                  <a:cubicBezTo>
                    <a:pt x="56" y="0"/>
                    <a:pt x="0" y="86"/>
                    <a:pt x="0" y="178"/>
                  </a:cubicBezTo>
                  <a:cubicBezTo>
                    <a:pt x="0" y="264"/>
                    <a:pt x="48" y="340"/>
                    <a:pt x="154" y="340"/>
                  </a:cubicBezTo>
                  <a:cubicBezTo>
                    <a:pt x="266" y="340"/>
                    <a:pt x="322" y="254"/>
                    <a:pt x="322" y="162"/>
                  </a:cubicBezTo>
                  <a:cubicBezTo>
                    <a:pt x="322" y="76"/>
                    <a:pt x="273" y="0"/>
                    <a:pt x="168" y="0"/>
                  </a:cubicBezTo>
                  <a:close/>
                  <a:moveTo>
                    <a:pt x="162" y="294"/>
                  </a:moveTo>
                  <a:cubicBezTo>
                    <a:pt x="108" y="294"/>
                    <a:pt x="76" y="241"/>
                    <a:pt x="76" y="170"/>
                  </a:cubicBezTo>
                  <a:cubicBezTo>
                    <a:pt x="76" y="100"/>
                    <a:pt x="107" y="46"/>
                    <a:pt x="162" y="46"/>
                  </a:cubicBezTo>
                  <a:cubicBezTo>
                    <a:pt x="215" y="46"/>
                    <a:pt x="248" y="98"/>
                    <a:pt x="248" y="170"/>
                  </a:cubicBezTo>
                  <a:cubicBezTo>
                    <a:pt x="248" y="240"/>
                    <a:pt x="216" y="294"/>
                    <a:pt x="162" y="29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2" name="Freeform 17"/>
            <p:cNvSpPr>
              <a:spLocks/>
            </p:cNvSpPr>
            <p:nvPr userDrawn="1"/>
          </p:nvSpPr>
          <p:spPr bwMode="auto">
            <a:xfrm>
              <a:off x="8139113" y="6348413"/>
              <a:ext cx="155575" cy="217488"/>
            </a:xfrm>
            <a:custGeom>
              <a:avLst/>
              <a:gdLst>
                <a:gd name="T0" fmla="*/ 247 w 247"/>
                <a:gd name="T1" fmla="*/ 22 h 340"/>
                <a:gd name="T2" fmla="*/ 238 w 247"/>
                <a:gd name="T3" fmla="*/ 11 h 340"/>
                <a:gd name="T4" fmla="*/ 165 w 247"/>
                <a:gd name="T5" fmla="*/ 0 h 340"/>
                <a:gd name="T6" fmla="*/ 0 w 247"/>
                <a:gd name="T7" fmla="*/ 170 h 340"/>
                <a:gd name="T8" fmla="*/ 165 w 247"/>
                <a:gd name="T9" fmla="*/ 340 h 340"/>
                <a:gd name="T10" fmla="*/ 238 w 247"/>
                <a:gd name="T11" fmla="*/ 329 h 340"/>
                <a:gd name="T12" fmla="*/ 247 w 247"/>
                <a:gd name="T13" fmla="*/ 318 h 340"/>
                <a:gd name="T14" fmla="*/ 247 w 247"/>
                <a:gd name="T15" fmla="*/ 269 h 340"/>
                <a:gd name="T16" fmla="*/ 243 w 247"/>
                <a:gd name="T17" fmla="*/ 262 h 340"/>
                <a:gd name="T18" fmla="*/ 231 w 247"/>
                <a:gd name="T19" fmla="*/ 266 h 340"/>
                <a:gd name="T20" fmla="*/ 169 w 247"/>
                <a:gd name="T21" fmla="*/ 281 h 340"/>
                <a:gd name="T22" fmla="*/ 71 w 247"/>
                <a:gd name="T23" fmla="*/ 170 h 340"/>
                <a:gd name="T24" fmla="*/ 169 w 247"/>
                <a:gd name="T25" fmla="*/ 59 h 340"/>
                <a:gd name="T26" fmla="*/ 231 w 247"/>
                <a:gd name="T27" fmla="*/ 74 h 340"/>
                <a:gd name="T28" fmla="*/ 243 w 247"/>
                <a:gd name="T29" fmla="*/ 78 h 340"/>
                <a:gd name="T30" fmla="*/ 247 w 247"/>
                <a:gd name="T31" fmla="*/ 71 h 340"/>
                <a:gd name="T32" fmla="*/ 247 w 247"/>
                <a:gd name="T33" fmla="*/ 22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47" h="340">
                  <a:moveTo>
                    <a:pt x="247" y="22"/>
                  </a:moveTo>
                  <a:cubicBezTo>
                    <a:pt x="247" y="14"/>
                    <a:pt x="245" y="14"/>
                    <a:pt x="238" y="11"/>
                  </a:cubicBezTo>
                  <a:cubicBezTo>
                    <a:pt x="222" y="5"/>
                    <a:pt x="194" y="0"/>
                    <a:pt x="165" y="0"/>
                  </a:cubicBezTo>
                  <a:cubicBezTo>
                    <a:pt x="34" y="0"/>
                    <a:pt x="0" y="92"/>
                    <a:pt x="0" y="170"/>
                  </a:cubicBezTo>
                  <a:cubicBezTo>
                    <a:pt x="0" y="249"/>
                    <a:pt x="33" y="340"/>
                    <a:pt x="165" y="340"/>
                  </a:cubicBezTo>
                  <a:cubicBezTo>
                    <a:pt x="194" y="340"/>
                    <a:pt x="222" y="335"/>
                    <a:pt x="238" y="329"/>
                  </a:cubicBezTo>
                  <a:cubicBezTo>
                    <a:pt x="245" y="326"/>
                    <a:pt x="247" y="326"/>
                    <a:pt x="247" y="318"/>
                  </a:cubicBezTo>
                  <a:cubicBezTo>
                    <a:pt x="247" y="269"/>
                    <a:pt x="247" y="269"/>
                    <a:pt x="247" y="269"/>
                  </a:cubicBezTo>
                  <a:cubicBezTo>
                    <a:pt x="247" y="264"/>
                    <a:pt x="246" y="262"/>
                    <a:pt x="243" y="262"/>
                  </a:cubicBezTo>
                  <a:cubicBezTo>
                    <a:pt x="241" y="262"/>
                    <a:pt x="237" y="264"/>
                    <a:pt x="231" y="266"/>
                  </a:cubicBezTo>
                  <a:cubicBezTo>
                    <a:pt x="221" y="271"/>
                    <a:pt x="199" y="281"/>
                    <a:pt x="169" y="281"/>
                  </a:cubicBezTo>
                  <a:cubicBezTo>
                    <a:pt x="108" y="281"/>
                    <a:pt x="71" y="244"/>
                    <a:pt x="71" y="170"/>
                  </a:cubicBezTo>
                  <a:cubicBezTo>
                    <a:pt x="71" y="95"/>
                    <a:pt x="108" y="59"/>
                    <a:pt x="169" y="59"/>
                  </a:cubicBezTo>
                  <a:cubicBezTo>
                    <a:pt x="199" y="59"/>
                    <a:pt x="221" y="69"/>
                    <a:pt x="231" y="74"/>
                  </a:cubicBezTo>
                  <a:cubicBezTo>
                    <a:pt x="237" y="76"/>
                    <a:pt x="241" y="78"/>
                    <a:pt x="243" y="78"/>
                  </a:cubicBezTo>
                  <a:cubicBezTo>
                    <a:pt x="246" y="78"/>
                    <a:pt x="247" y="76"/>
                    <a:pt x="247" y="71"/>
                  </a:cubicBezTo>
                  <a:lnTo>
                    <a:pt x="247" y="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3" name="Freeform 18"/>
            <p:cNvSpPr>
              <a:spLocks/>
            </p:cNvSpPr>
            <p:nvPr userDrawn="1"/>
          </p:nvSpPr>
          <p:spPr bwMode="auto">
            <a:xfrm>
              <a:off x="7542213" y="6354763"/>
              <a:ext cx="200025" cy="211138"/>
            </a:xfrm>
            <a:custGeom>
              <a:avLst/>
              <a:gdLst>
                <a:gd name="T0" fmla="*/ 9 w 317"/>
                <a:gd name="T1" fmla="*/ 0 h 330"/>
                <a:gd name="T2" fmla="*/ 0 w 317"/>
                <a:gd name="T3" fmla="*/ 10 h 330"/>
                <a:gd name="T4" fmla="*/ 0 w 317"/>
                <a:gd name="T5" fmla="*/ 19 h 330"/>
                <a:gd name="T6" fmla="*/ 18 w 317"/>
                <a:gd name="T7" fmla="*/ 35 h 330"/>
                <a:gd name="T8" fmla="*/ 49 w 317"/>
                <a:gd name="T9" fmla="*/ 44 h 330"/>
                <a:gd name="T10" fmla="*/ 49 w 317"/>
                <a:gd name="T11" fmla="*/ 193 h 330"/>
                <a:gd name="T12" fmla="*/ 152 w 317"/>
                <a:gd name="T13" fmla="*/ 330 h 330"/>
                <a:gd name="T14" fmla="*/ 247 w 317"/>
                <a:gd name="T15" fmla="*/ 280 h 330"/>
                <a:gd name="T16" fmla="*/ 249 w 317"/>
                <a:gd name="T17" fmla="*/ 280 h 330"/>
                <a:gd name="T18" fmla="*/ 249 w 317"/>
                <a:gd name="T19" fmla="*/ 312 h 330"/>
                <a:gd name="T20" fmla="*/ 257 w 317"/>
                <a:gd name="T21" fmla="*/ 320 h 330"/>
                <a:gd name="T22" fmla="*/ 309 w 317"/>
                <a:gd name="T23" fmla="*/ 320 h 330"/>
                <a:gd name="T24" fmla="*/ 317 w 317"/>
                <a:gd name="T25" fmla="*/ 312 h 330"/>
                <a:gd name="T26" fmla="*/ 317 w 317"/>
                <a:gd name="T27" fmla="*/ 8 h 330"/>
                <a:gd name="T28" fmla="*/ 309 w 317"/>
                <a:gd name="T29" fmla="*/ 0 h 330"/>
                <a:gd name="T30" fmla="*/ 255 w 317"/>
                <a:gd name="T31" fmla="*/ 0 h 330"/>
                <a:gd name="T32" fmla="*/ 247 w 317"/>
                <a:gd name="T33" fmla="*/ 8 h 330"/>
                <a:gd name="T34" fmla="*/ 247 w 317"/>
                <a:gd name="T35" fmla="*/ 226 h 330"/>
                <a:gd name="T36" fmla="*/ 173 w 317"/>
                <a:gd name="T37" fmla="*/ 268 h 330"/>
                <a:gd name="T38" fmla="*/ 119 w 317"/>
                <a:gd name="T39" fmla="*/ 173 h 330"/>
                <a:gd name="T40" fmla="*/ 119 w 317"/>
                <a:gd name="T41" fmla="*/ 8 h 330"/>
                <a:gd name="T42" fmla="*/ 111 w 317"/>
                <a:gd name="T43" fmla="*/ 0 h 330"/>
                <a:gd name="T44" fmla="*/ 9 w 317"/>
                <a:gd name="T45" fmla="*/ 0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17" h="330">
                  <a:moveTo>
                    <a:pt x="9" y="0"/>
                  </a:moveTo>
                  <a:cubicBezTo>
                    <a:pt x="1" y="0"/>
                    <a:pt x="0" y="4"/>
                    <a:pt x="0" y="1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31"/>
                    <a:pt x="4" y="31"/>
                    <a:pt x="18" y="35"/>
                  </a:cubicBezTo>
                  <a:cubicBezTo>
                    <a:pt x="49" y="44"/>
                    <a:pt x="49" y="44"/>
                    <a:pt x="49" y="44"/>
                  </a:cubicBezTo>
                  <a:cubicBezTo>
                    <a:pt x="49" y="193"/>
                    <a:pt x="49" y="193"/>
                    <a:pt x="49" y="193"/>
                  </a:cubicBezTo>
                  <a:cubicBezTo>
                    <a:pt x="49" y="306"/>
                    <a:pt x="99" y="330"/>
                    <a:pt x="152" y="330"/>
                  </a:cubicBezTo>
                  <a:cubicBezTo>
                    <a:pt x="194" y="330"/>
                    <a:pt x="221" y="314"/>
                    <a:pt x="247" y="280"/>
                  </a:cubicBezTo>
                  <a:cubicBezTo>
                    <a:pt x="249" y="280"/>
                    <a:pt x="249" y="280"/>
                    <a:pt x="249" y="280"/>
                  </a:cubicBezTo>
                  <a:cubicBezTo>
                    <a:pt x="249" y="312"/>
                    <a:pt x="249" y="312"/>
                    <a:pt x="249" y="312"/>
                  </a:cubicBezTo>
                  <a:cubicBezTo>
                    <a:pt x="249" y="318"/>
                    <a:pt x="251" y="320"/>
                    <a:pt x="257" y="320"/>
                  </a:cubicBezTo>
                  <a:cubicBezTo>
                    <a:pt x="309" y="320"/>
                    <a:pt x="309" y="320"/>
                    <a:pt x="309" y="320"/>
                  </a:cubicBezTo>
                  <a:cubicBezTo>
                    <a:pt x="315" y="320"/>
                    <a:pt x="317" y="318"/>
                    <a:pt x="317" y="312"/>
                  </a:cubicBezTo>
                  <a:cubicBezTo>
                    <a:pt x="317" y="8"/>
                    <a:pt x="317" y="8"/>
                    <a:pt x="317" y="8"/>
                  </a:cubicBezTo>
                  <a:cubicBezTo>
                    <a:pt x="317" y="2"/>
                    <a:pt x="315" y="0"/>
                    <a:pt x="309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49" y="0"/>
                    <a:pt x="247" y="2"/>
                    <a:pt x="247" y="8"/>
                  </a:cubicBezTo>
                  <a:cubicBezTo>
                    <a:pt x="247" y="226"/>
                    <a:pt x="247" y="226"/>
                    <a:pt x="247" y="226"/>
                  </a:cubicBezTo>
                  <a:cubicBezTo>
                    <a:pt x="227" y="255"/>
                    <a:pt x="202" y="268"/>
                    <a:pt x="173" y="268"/>
                  </a:cubicBezTo>
                  <a:cubicBezTo>
                    <a:pt x="122" y="268"/>
                    <a:pt x="119" y="231"/>
                    <a:pt x="119" y="173"/>
                  </a:cubicBezTo>
                  <a:cubicBezTo>
                    <a:pt x="119" y="8"/>
                    <a:pt x="119" y="8"/>
                    <a:pt x="119" y="8"/>
                  </a:cubicBezTo>
                  <a:cubicBezTo>
                    <a:pt x="119" y="2"/>
                    <a:pt x="116" y="0"/>
                    <a:pt x="111" y="0"/>
                  </a:cubicBezTo>
                  <a:lnTo>
                    <a:pt x="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4" name="Freeform 19"/>
            <p:cNvSpPr>
              <a:spLocks/>
            </p:cNvSpPr>
            <p:nvPr userDrawn="1"/>
          </p:nvSpPr>
          <p:spPr bwMode="auto">
            <a:xfrm>
              <a:off x="7799388" y="6348413"/>
              <a:ext cx="295275" cy="211138"/>
            </a:xfrm>
            <a:custGeom>
              <a:avLst/>
              <a:gdLst>
                <a:gd name="T0" fmla="*/ 0 w 467"/>
                <a:gd name="T1" fmla="*/ 322 h 330"/>
                <a:gd name="T2" fmla="*/ 8 w 467"/>
                <a:gd name="T3" fmla="*/ 330 h 330"/>
                <a:gd name="T4" fmla="*/ 62 w 467"/>
                <a:gd name="T5" fmla="*/ 330 h 330"/>
                <a:gd name="T6" fmla="*/ 70 w 467"/>
                <a:gd name="T7" fmla="*/ 322 h 330"/>
                <a:gd name="T8" fmla="*/ 70 w 467"/>
                <a:gd name="T9" fmla="*/ 104 h 330"/>
                <a:gd name="T10" fmla="*/ 145 w 467"/>
                <a:gd name="T11" fmla="*/ 62 h 330"/>
                <a:gd name="T12" fmla="*/ 198 w 467"/>
                <a:gd name="T13" fmla="*/ 157 h 330"/>
                <a:gd name="T14" fmla="*/ 198 w 467"/>
                <a:gd name="T15" fmla="*/ 322 h 330"/>
                <a:gd name="T16" fmla="*/ 206 w 467"/>
                <a:gd name="T17" fmla="*/ 330 h 330"/>
                <a:gd name="T18" fmla="*/ 261 w 467"/>
                <a:gd name="T19" fmla="*/ 330 h 330"/>
                <a:gd name="T20" fmla="*/ 268 w 467"/>
                <a:gd name="T21" fmla="*/ 322 h 330"/>
                <a:gd name="T22" fmla="*/ 268 w 467"/>
                <a:gd name="T23" fmla="*/ 104 h 330"/>
                <a:gd name="T24" fmla="*/ 343 w 467"/>
                <a:gd name="T25" fmla="*/ 62 h 330"/>
                <a:gd name="T26" fmla="*/ 397 w 467"/>
                <a:gd name="T27" fmla="*/ 157 h 330"/>
                <a:gd name="T28" fmla="*/ 397 w 467"/>
                <a:gd name="T29" fmla="*/ 322 h 330"/>
                <a:gd name="T30" fmla="*/ 405 w 467"/>
                <a:gd name="T31" fmla="*/ 330 h 330"/>
                <a:gd name="T32" fmla="*/ 459 w 467"/>
                <a:gd name="T33" fmla="*/ 330 h 330"/>
                <a:gd name="T34" fmla="*/ 467 w 467"/>
                <a:gd name="T35" fmla="*/ 322 h 330"/>
                <a:gd name="T36" fmla="*/ 467 w 467"/>
                <a:gd name="T37" fmla="*/ 137 h 330"/>
                <a:gd name="T38" fmla="*/ 363 w 467"/>
                <a:gd name="T39" fmla="*/ 0 h 330"/>
                <a:gd name="T40" fmla="*/ 253 w 467"/>
                <a:gd name="T41" fmla="*/ 54 h 330"/>
                <a:gd name="T42" fmla="*/ 165 w 467"/>
                <a:gd name="T43" fmla="*/ 0 h 330"/>
                <a:gd name="T44" fmla="*/ 70 w 467"/>
                <a:gd name="T45" fmla="*/ 50 h 330"/>
                <a:gd name="T46" fmla="*/ 68 w 467"/>
                <a:gd name="T47" fmla="*/ 50 h 330"/>
                <a:gd name="T48" fmla="*/ 68 w 467"/>
                <a:gd name="T49" fmla="*/ 18 h 330"/>
                <a:gd name="T50" fmla="*/ 60 w 467"/>
                <a:gd name="T51" fmla="*/ 10 h 330"/>
                <a:gd name="T52" fmla="*/ 8 w 467"/>
                <a:gd name="T53" fmla="*/ 10 h 330"/>
                <a:gd name="T54" fmla="*/ 0 w 467"/>
                <a:gd name="T55" fmla="*/ 18 h 330"/>
                <a:gd name="T56" fmla="*/ 0 w 467"/>
                <a:gd name="T57" fmla="*/ 322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67" h="330">
                  <a:moveTo>
                    <a:pt x="0" y="322"/>
                  </a:moveTo>
                  <a:cubicBezTo>
                    <a:pt x="0" y="328"/>
                    <a:pt x="2" y="330"/>
                    <a:pt x="8" y="330"/>
                  </a:cubicBezTo>
                  <a:cubicBezTo>
                    <a:pt x="62" y="330"/>
                    <a:pt x="62" y="330"/>
                    <a:pt x="62" y="330"/>
                  </a:cubicBezTo>
                  <a:cubicBezTo>
                    <a:pt x="68" y="330"/>
                    <a:pt x="70" y="328"/>
                    <a:pt x="70" y="32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91" y="75"/>
                    <a:pt x="115" y="62"/>
                    <a:pt x="145" y="62"/>
                  </a:cubicBezTo>
                  <a:cubicBezTo>
                    <a:pt x="196" y="62"/>
                    <a:pt x="198" y="99"/>
                    <a:pt x="198" y="157"/>
                  </a:cubicBezTo>
                  <a:cubicBezTo>
                    <a:pt x="198" y="322"/>
                    <a:pt x="198" y="322"/>
                    <a:pt x="198" y="322"/>
                  </a:cubicBezTo>
                  <a:cubicBezTo>
                    <a:pt x="198" y="328"/>
                    <a:pt x="200" y="330"/>
                    <a:pt x="206" y="330"/>
                  </a:cubicBezTo>
                  <a:cubicBezTo>
                    <a:pt x="261" y="330"/>
                    <a:pt x="261" y="330"/>
                    <a:pt x="261" y="330"/>
                  </a:cubicBezTo>
                  <a:cubicBezTo>
                    <a:pt x="267" y="330"/>
                    <a:pt x="268" y="328"/>
                    <a:pt x="268" y="322"/>
                  </a:cubicBezTo>
                  <a:cubicBezTo>
                    <a:pt x="268" y="104"/>
                    <a:pt x="268" y="104"/>
                    <a:pt x="268" y="104"/>
                  </a:cubicBezTo>
                  <a:cubicBezTo>
                    <a:pt x="289" y="75"/>
                    <a:pt x="313" y="62"/>
                    <a:pt x="343" y="62"/>
                  </a:cubicBezTo>
                  <a:cubicBezTo>
                    <a:pt x="394" y="62"/>
                    <a:pt x="397" y="99"/>
                    <a:pt x="397" y="157"/>
                  </a:cubicBezTo>
                  <a:cubicBezTo>
                    <a:pt x="397" y="322"/>
                    <a:pt x="397" y="322"/>
                    <a:pt x="397" y="322"/>
                  </a:cubicBezTo>
                  <a:cubicBezTo>
                    <a:pt x="397" y="328"/>
                    <a:pt x="399" y="330"/>
                    <a:pt x="405" y="330"/>
                  </a:cubicBezTo>
                  <a:cubicBezTo>
                    <a:pt x="459" y="330"/>
                    <a:pt x="459" y="330"/>
                    <a:pt x="459" y="330"/>
                  </a:cubicBezTo>
                  <a:cubicBezTo>
                    <a:pt x="465" y="330"/>
                    <a:pt x="467" y="328"/>
                    <a:pt x="467" y="322"/>
                  </a:cubicBezTo>
                  <a:cubicBezTo>
                    <a:pt x="467" y="137"/>
                    <a:pt x="467" y="137"/>
                    <a:pt x="467" y="137"/>
                  </a:cubicBezTo>
                  <a:cubicBezTo>
                    <a:pt x="467" y="23"/>
                    <a:pt x="417" y="0"/>
                    <a:pt x="363" y="0"/>
                  </a:cubicBezTo>
                  <a:cubicBezTo>
                    <a:pt x="316" y="0"/>
                    <a:pt x="283" y="18"/>
                    <a:pt x="253" y="54"/>
                  </a:cubicBezTo>
                  <a:cubicBezTo>
                    <a:pt x="235" y="12"/>
                    <a:pt x="201" y="0"/>
                    <a:pt x="165" y="0"/>
                  </a:cubicBezTo>
                  <a:cubicBezTo>
                    <a:pt x="124" y="0"/>
                    <a:pt x="97" y="16"/>
                    <a:pt x="70" y="50"/>
                  </a:cubicBezTo>
                  <a:cubicBezTo>
                    <a:pt x="68" y="50"/>
                    <a:pt x="68" y="50"/>
                    <a:pt x="68" y="50"/>
                  </a:cubicBezTo>
                  <a:cubicBezTo>
                    <a:pt x="68" y="18"/>
                    <a:pt x="68" y="18"/>
                    <a:pt x="68" y="18"/>
                  </a:cubicBezTo>
                  <a:cubicBezTo>
                    <a:pt x="68" y="12"/>
                    <a:pt x="65" y="10"/>
                    <a:pt x="60" y="10"/>
                  </a:cubicBezTo>
                  <a:cubicBezTo>
                    <a:pt x="8" y="10"/>
                    <a:pt x="8" y="10"/>
                    <a:pt x="8" y="10"/>
                  </a:cubicBezTo>
                  <a:cubicBezTo>
                    <a:pt x="2" y="10"/>
                    <a:pt x="0" y="12"/>
                    <a:pt x="0" y="18"/>
                  </a:cubicBezTo>
                  <a:lnTo>
                    <a:pt x="0" y="3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1830333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522000" y="1004344"/>
            <a:ext cx="8100000" cy="5334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22000" y="1814635"/>
            <a:ext cx="8100000" cy="412536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1494000" y="6414409"/>
            <a:ext cx="108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790000" y="6414409"/>
            <a:ext cx="396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7" name="Rechthoek 6"/>
          <p:cNvSpPr/>
          <p:nvPr/>
        </p:nvSpPr>
        <p:spPr>
          <a:xfrm>
            <a:off x="522000" y="594000"/>
            <a:ext cx="8100000" cy="5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echthoek 17"/>
          <p:cNvSpPr/>
          <p:nvPr/>
        </p:nvSpPr>
        <p:spPr>
          <a:xfrm>
            <a:off x="522000" y="6264000"/>
            <a:ext cx="8100000" cy="10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9" name="Afbeelding 1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0" y="6415200"/>
            <a:ext cx="1104790" cy="13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012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50" r:id="rId3"/>
    <p:sldLayoutId id="2147483660" r:id="rId4"/>
    <p:sldLayoutId id="2147483652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hf sldNum="0" hdr="0" ftr="0" dt="0"/>
  <p:txStyles>
    <p:titleStyle>
      <a:lvl1pPr algn="l" defTabSz="914400" rtl="0" eaLnBrk="1" latinLnBrk="0" hangingPunct="1">
        <a:lnSpc>
          <a:spcPts val="4200"/>
        </a:lnSpc>
        <a:spcBef>
          <a:spcPct val="0"/>
        </a:spcBef>
        <a:buNone/>
        <a:defRPr sz="4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2263" indent="-322263" algn="l" defTabSz="914400" rtl="0" eaLnBrk="1" latinLnBrk="0" hangingPunct="1">
        <a:lnSpc>
          <a:spcPts val="2500"/>
        </a:lnSpc>
        <a:spcBef>
          <a:spcPts val="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47700" indent="-325438" algn="l" defTabSz="914400" rtl="0" eaLnBrk="1" latinLnBrk="0" hangingPunct="1">
        <a:lnSpc>
          <a:spcPts val="2500"/>
        </a:lnSpc>
        <a:spcBef>
          <a:spcPts val="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69963" indent="-323850" algn="l" defTabSz="914400" rtl="0" eaLnBrk="1" latinLnBrk="0" hangingPunct="1">
        <a:lnSpc>
          <a:spcPts val="2500"/>
        </a:lnSpc>
        <a:spcBef>
          <a:spcPts val="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93813" indent="-322263" algn="l" defTabSz="914400" rtl="0" eaLnBrk="1" latinLnBrk="0" hangingPunct="1">
        <a:lnSpc>
          <a:spcPts val="2500"/>
        </a:lnSpc>
        <a:spcBef>
          <a:spcPts val="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19250" indent="-323850" algn="l" defTabSz="914400" rtl="0" eaLnBrk="1" latinLnBrk="0" hangingPunct="1">
        <a:lnSpc>
          <a:spcPts val="2500"/>
        </a:lnSpc>
        <a:spcBef>
          <a:spcPts val="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1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5510939" y="1946238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5034334" y="1714333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6241431" y="1714333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1153"/>
          <p:cNvSpPr>
            <a:spLocks noChangeShapeType="1"/>
          </p:cNvSpPr>
          <p:nvPr/>
        </p:nvSpPr>
        <p:spPr bwMode="auto">
          <a:xfrm>
            <a:off x="4241104" y="3113082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4220242" y="3113082"/>
            <a:ext cx="324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Line 1153"/>
          <p:cNvSpPr>
            <a:spLocks noChangeShapeType="1"/>
          </p:cNvSpPr>
          <p:nvPr/>
        </p:nvSpPr>
        <p:spPr bwMode="auto">
          <a:xfrm>
            <a:off x="7451028" y="3121754"/>
            <a:ext cx="0" cy="41227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 flipH="1">
            <a:off x="5888728" y="1938987"/>
            <a:ext cx="0" cy="157492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val 112"/>
          <p:cNvSpPr>
            <a:spLocks noChangeArrowheads="1"/>
          </p:cNvSpPr>
          <p:nvPr/>
        </p:nvSpPr>
        <p:spPr bwMode="auto">
          <a:xfrm>
            <a:off x="7219123" y="3534030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kstvak 218"/>
          <p:cNvSpPr txBox="1">
            <a:spLocks noChangeArrowheads="1"/>
          </p:cNvSpPr>
          <p:nvPr/>
        </p:nvSpPr>
        <p:spPr bwMode="auto">
          <a:xfrm>
            <a:off x="7047274" y="4253022"/>
            <a:ext cx="73770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  <a:endParaRPr lang="pl-PL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6884039" y="3997841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12"/>
          <p:cNvSpPr>
            <a:spLocks noChangeArrowheads="1"/>
          </p:cNvSpPr>
          <p:nvPr/>
        </p:nvSpPr>
        <p:spPr bwMode="auto">
          <a:xfrm flipH="1">
            <a:off x="4009198" y="3526560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kstvak 218"/>
          <p:cNvSpPr txBox="1">
            <a:spLocks noChangeArrowheads="1"/>
          </p:cNvSpPr>
          <p:nvPr/>
        </p:nvSpPr>
        <p:spPr bwMode="auto">
          <a:xfrm>
            <a:off x="3937173" y="4253022"/>
            <a:ext cx="60785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+|V2</a:t>
            </a:r>
            <a:endParaRPr lang="pl-PL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Line 5"/>
          <p:cNvSpPr>
            <a:spLocks noChangeShapeType="1"/>
          </p:cNvSpPr>
          <p:nvPr/>
        </p:nvSpPr>
        <p:spPr bwMode="auto">
          <a:xfrm flipH="1" flipV="1">
            <a:off x="959259" y="1946238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12"/>
          <p:cNvSpPr>
            <a:spLocks noChangeArrowheads="1"/>
          </p:cNvSpPr>
          <p:nvPr/>
        </p:nvSpPr>
        <p:spPr bwMode="auto">
          <a:xfrm flipH="1">
            <a:off x="482654" y="1714333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val 112"/>
          <p:cNvSpPr>
            <a:spLocks noChangeArrowheads="1"/>
          </p:cNvSpPr>
          <p:nvPr/>
        </p:nvSpPr>
        <p:spPr bwMode="auto">
          <a:xfrm>
            <a:off x="1689751" y="1714333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Line 1153"/>
          <p:cNvSpPr>
            <a:spLocks noChangeShapeType="1"/>
          </p:cNvSpPr>
          <p:nvPr/>
        </p:nvSpPr>
        <p:spPr bwMode="auto">
          <a:xfrm>
            <a:off x="715101" y="3112124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Line 1154"/>
          <p:cNvSpPr>
            <a:spLocks noChangeShapeType="1"/>
          </p:cNvSpPr>
          <p:nvPr/>
        </p:nvSpPr>
        <p:spPr bwMode="auto">
          <a:xfrm>
            <a:off x="704399" y="3112124"/>
            <a:ext cx="1296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Line 1153"/>
          <p:cNvSpPr>
            <a:spLocks noChangeShapeType="1"/>
          </p:cNvSpPr>
          <p:nvPr/>
        </p:nvSpPr>
        <p:spPr bwMode="auto">
          <a:xfrm>
            <a:off x="1986968" y="3101632"/>
            <a:ext cx="0" cy="41227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 flipH="1">
            <a:off x="495448" y="3534030"/>
            <a:ext cx="463811" cy="463811"/>
          </a:xfrm>
          <a:prstGeom prst="rect">
            <a:avLst/>
          </a:prstGeom>
          <a:solidFill>
            <a:schemeClr val="bg1">
              <a:lumMod val="75000"/>
            </a:scheme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 flipH="1">
            <a:off x="1768493" y="3534030"/>
            <a:ext cx="463811" cy="463811"/>
          </a:xfrm>
          <a:prstGeom prst="rect">
            <a:avLst/>
          </a:prstGeom>
          <a:solidFill>
            <a:schemeClr val="bg1">
              <a:lumMod val="75000"/>
            </a:scheme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Line 138"/>
          <p:cNvSpPr>
            <a:spLocks noChangeShapeType="1"/>
          </p:cNvSpPr>
          <p:nvPr/>
        </p:nvSpPr>
        <p:spPr bwMode="auto">
          <a:xfrm>
            <a:off x="1352399" y="1946608"/>
            <a:ext cx="0" cy="115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Line 1153"/>
          <p:cNvSpPr>
            <a:spLocks noChangeShapeType="1"/>
          </p:cNvSpPr>
          <p:nvPr/>
        </p:nvSpPr>
        <p:spPr bwMode="auto">
          <a:xfrm>
            <a:off x="725261" y="1289362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Line 1154"/>
          <p:cNvSpPr>
            <a:spLocks noChangeShapeType="1"/>
          </p:cNvSpPr>
          <p:nvPr/>
        </p:nvSpPr>
        <p:spPr bwMode="auto">
          <a:xfrm>
            <a:off x="719639" y="1296982"/>
            <a:ext cx="4536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Line 1153"/>
          <p:cNvSpPr>
            <a:spLocks noChangeShapeType="1"/>
          </p:cNvSpPr>
          <p:nvPr/>
        </p:nvSpPr>
        <p:spPr bwMode="auto">
          <a:xfrm>
            <a:off x="5266239" y="1302057"/>
            <a:ext cx="0" cy="41227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Łącznik prostoliniowy 34"/>
          <p:cNvCxnSpPr/>
          <p:nvPr/>
        </p:nvCxnSpPr>
        <p:spPr>
          <a:xfrm flipV="1">
            <a:off x="4924239" y="1630668"/>
            <a:ext cx="684000" cy="66549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Line 5"/>
          <p:cNvSpPr>
            <a:spLocks noChangeShapeType="1"/>
          </p:cNvSpPr>
          <p:nvPr/>
        </p:nvSpPr>
        <p:spPr bwMode="auto">
          <a:xfrm flipH="1" flipV="1">
            <a:off x="2783983" y="554318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12"/>
          <p:cNvSpPr>
            <a:spLocks noChangeArrowheads="1"/>
          </p:cNvSpPr>
          <p:nvPr/>
        </p:nvSpPr>
        <p:spPr bwMode="auto">
          <a:xfrm flipH="1">
            <a:off x="2307378" y="322413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Oval 112"/>
          <p:cNvSpPr>
            <a:spLocks noChangeArrowheads="1"/>
          </p:cNvSpPr>
          <p:nvPr/>
        </p:nvSpPr>
        <p:spPr bwMode="auto">
          <a:xfrm>
            <a:off x="3514475" y="322413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Line 138"/>
          <p:cNvSpPr>
            <a:spLocks noChangeShapeType="1"/>
          </p:cNvSpPr>
          <p:nvPr/>
        </p:nvSpPr>
        <p:spPr bwMode="auto">
          <a:xfrm>
            <a:off x="3177123" y="558800"/>
            <a:ext cx="0" cy="73056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4" name="Łącznik prostoliniowy 43"/>
          <p:cNvCxnSpPr/>
          <p:nvPr/>
        </p:nvCxnSpPr>
        <p:spPr>
          <a:xfrm flipV="1">
            <a:off x="2185627" y="270800"/>
            <a:ext cx="684000" cy="576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Łącznik prostoliniowy 44"/>
          <p:cNvCxnSpPr/>
          <p:nvPr/>
        </p:nvCxnSpPr>
        <p:spPr>
          <a:xfrm flipV="1">
            <a:off x="3404380" y="270800"/>
            <a:ext cx="684000" cy="576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12"/>
          <p:cNvSpPr>
            <a:spLocks noChangeArrowheads="1"/>
          </p:cNvSpPr>
          <p:nvPr/>
        </p:nvSpPr>
        <p:spPr bwMode="auto">
          <a:xfrm flipH="1">
            <a:off x="5659386" y="3500425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Rectangle 12"/>
          <p:cNvSpPr>
            <a:spLocks noChangeArrowheads="1"/>
          </p:cNvSpPr>
          <p:nvPr/>
        </p:nvSpPr>
        <p:spPr bwMode="auto">
          <a:xfrm flipH="1">
            <a:off x="8308488" y="3500424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Line 5"/>
          <p:cNvSpPr>
            <a:spLocks noChangeShapeType="1"/>
          </p:cNvSpPr>
          <p:nvPr/>
        </p:nvSpPr>
        <p:spPr bwMode="auto">
          <a:xfrm flipH="1" flipV="1">
            <a:off x="7577996" y="3765935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Line 1153"/>
          <p:cNvSpPr>
            <a:spLocks noChangeShapeType="1"/>
          </p:cNvSpPr>
          <p:nvPr/>
        </p:nvSpPr>
        <p:spPr bwMode="auto">
          <a:xfrm>
            <a:off x="7337258" y="5210688"/>
            <a:ext cx="0" cy="42836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Line 1154"/>
          <p:cNvSpPr>
            <a:spLocks noChangeShapeType="1"/>
          </p:cNvSpPr>
          <p:nvPr/>
        </p:nvSpPr>
        <p:spPr bwMode="auto">
          <a:xfrm>
            <a:off x="7334176" y="5208311"/>
            <a:ext cx="126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Line 1153"/>
          <p:cNvSpPr>
            <a:spLocks noChangeShapeType="1"/>
          </p:cNvSpPr>
          <p:nvPr/>
        </p:nvSpPr>
        <p:spPr bwMode="auto">
          <a:xfrm>
            <a:off x="8593885" y="5213059"/>
            <a:ext cx="0" cy="41227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Rectangle 12"/>
          <p:cNvSpPr>
            <a:spLocks noChangeArrowheads="1"/>
          </p:cNvSpPr>
          <p:nvPr/>
        </p:nvSpPr>
        <p:spPr bwMode="auto">
          <a:xfrm flipH="1">
            <a:off x="7117605" y="5637837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Line 138"/>
          <p:cNvSpPr>
            <a:spLocks noChangeShapeType="1"/>
          </p:cNvSpPr>
          <p:nvPr/>
        </p:nvSpPr>
        <p:spPr bwMode="auto">
          <a:xfrm>
            <a:off x="7974556" y="3765935"/>
            <a:ext cx="0" cy="1440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Oval 112"/>
          <p:cNvSpPr>
            <a:spLocks noChangeArrowheads="1"/>
          </p:cNvSpPr>
          <p:nvPr/>
        </p:nvSpPr>
        <p:spPr bwMode="auto">
          <a:xfrm>
            <a:off x="8361979" y="5637837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ekstvak 218"/>
          <p:cNvSpPr txBox="1">
            <a:spLocks noChangeArrowheads="1"/>
          </p:cNvSpPr>
          <p:nvPr/>
        </p:nvSpPr>
        <p:spPr bwMode="auto">
          <a:xfrm>
            <a:off x="7043051" y="6282482"/>
            <a:ext cx="60785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9" name="Prostokąt 8"/>
          <p:cNvSpPr/>
          <p:nvPr/>
        </p:nvSpPr>
        <p:spPr>
          <a:xfrm>
            <a:off x="6126068" y="2206228"/>
            <a:ext cx="6607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>
                <a:latin typeface="Arial" panose="020B0604020202020204" pitchFamily="34" charset="0"/>
                <a:cs typeface="Arial" panose="020B0604020202020204" pitchFamily="34" charset="0"/>
              </a:rPr>
              <a:t>V1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|+</a:t>
            </a:r>
          </a:p>
        </p:txBody>
      </p:sp>
      <p:sp>
        <p:nvSpPr>
          <p:cNvPr id="14" name="Prostokąt 13"/>
          <p:cNvSpPr/>
          <p:nvPr/>
        </p:nvSpPr>
        <p:spPr>
          <a:xfrm>
            <a:off x="33719" y="5761653"/>
            <a:ext cx="552587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CEP290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c.250+2T&gt;C, 	p.[=,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Glu84Glyfs*10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Ser42Phefs*2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c.7027del,	p.(Val2343Phefs*4)</a:t>
            </a:r>
          </a:p>
        </p:txBody>
      </p:sp>
      <p:sp>
        <p:nvSpPr>
          <p:cNvPr id="6" name="Prostokąt 5"/>
          <p:cNvSpPr/>
          <p:nvPr/>
        </p:nvSpPr>
        <p:spPr>
          <a:xfrm>
            <a:off x="5521631" y="4140950"/>
            <a:ext cx="73770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000" dirty="0" err="1">
                <a:latin typeface="Arial" panose="020B0604020202020204" pitchFamily="34" charset="0"/>
                <a:cs typeface="Arial" panose="020B0604020202020204" pitchFamily="34" charset="0"/>
              </a:rPr>
              <a:t>declined</a:t>
            </a:r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000" dirty="0" err="1">
                <a:latin typeface="Arial" panose="020B0604020202020204" pitchFamily="34" charset="0"/>
                <a:cs typeface="Arial" panose="020B0604020202020204" pitchFamily="34" charset="0"/>
              </a:rPr>
              <a:t>genetic</a:t>
            </a:r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000" dirty="0" err="1">
                <a:latin typeface="Arial" panose="020B0604020202020204" pitchFamily="34" charset="0"/>
                <a:cs typeface="Arial" panose="020B0604020202020204" pitchFamily="34" charset="0"/>
              </a:rPr>
              <a:t>tests</a:t>
            </a:r>
            <a:endParaRPr lang="pl-PL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kstvak 218"/>
          <p:cNvSpPr txBox="1">
            <a:spLocks noChangeArrowheads="1"/>
          </p:cNvSpPr>
          <p:nvPr/>
        </p:nvSpPr>
        <p:spPr bwMode="auto">
          <a:xfrm>
            <a:off x="1747959" y="4253022"/>
            <a:ext cx="47801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  <a:endParaRPr lang="pl-PL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189537" y="137747"/>
            <a:ext cx="16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223_F17-001 </a:t>
            </a:r>
          </a:p>
        </p:txBody>
      </p:sp>
    </p:spTree>
    <p:extLst>
      <p:ext uri="{BB962C8B-B14F-4D97-AF65-F5344CB8AC3E}">
        <p14:creationId xmlns:p14="http://schemas.microsoft.com/office/powerpoint/2010/main" val="615615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ole tekstowe 18"/>
          <p:cNvSpPr txBox="1"/>
          <p:nvPr/>
        </p:nvSpPr>
        <p:spPr>
          <a:xfrm>
            <a:off x="277494" y="239322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235_F17-010</a:t>
            </a:r>
          </a:p>
        </p:txBody>
      </p:sp>
      <p:sp>
        <p:nvSpPr>
          <p:cNvPr id="20" name="Line 5"/>
          <p:cNvSpPr>
            <a:spLocks noChangeShapeType="1"/>
          </p:cNvSpPr>
          <p:nvPr/>
        </p:nvSpPr>
        <p:spPr bwMode="auto">
          <a:xfrm flipH="1" flipV="1">
            <a:off x="4232418" y="1435219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12"/>
          <p:cNvSpPr>
            <a:spLocks noChangeArrowheads="1"/>
          </p:cNvSpPr>
          <p:nvPr/>
        </p:nvSpPr>
        <p:spPr bwMode="auto">
          <a:xfrm flipH="1">
            <a:off x="3752551" y="1187430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val 112"/>
          <p:cNvSpPr>
            <a:spLocks noChangeArrowheads="1"/>
          </p:cNvSpPr>
          <p:nvPr/>
        </p:nvSpPr>
        <p:spPr bwMode="auto">
          <a:xfrm>
            <a:off x="4967910" y="1187430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Line 1153"/>
          <p:cNvSpPr>
            <a:spLocks noChangeShapeType="1"/>
          </p:cNvSpPr>
          <p:nvPr/>
        </p:nvSpPr>
        <p:spPr bwMode="auto">
          <a:xfrm>
            <a:off x="3594015" y="3257742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Line 1154"/>
          <p:cNvSpPr>
            <a:spLocks noChangeShapeType="1"/>
          </p:cNvSpPr>
          <p:nvPr/>
        </p:nvSpPr>
        <p:spPr bwMode="auto">
          <a:xfrm>
            <a:off x="3581852" y="3259623"/>
            <a:ext cx="216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Line 138"/>
          <p:cNvSpPr>
            <a:spLocks noChangeShapeType="1"/>
          </p:cNvSpPr>
          <p:nvPr/>
        </p:nvSpPr>
        <p:spPr bwMode="auto">
          <a:xfrm>
            <a:off x="4615375" y="1427473"/>
            <a:ext cx="0" cy="227422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Oval 112"/>
          <p:cNvSpPr>
            <a:spLocks noChangeArrowheads="1"/>
          </p:cNvSpPr>
          <p:nvPr/>
        </p:nvSpPr>
        <p:spPr bwMode="auto">
          <a:xfrm>
            <a:off x="3348360" y="3685020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Łącznik prosty ze strzałką 27"/>
          <p:cNvCxnSpPr/>
          <p:nvPr/>
        </p:nvCxnSpPr>
        <p:spPr>
          <a:xfrm flipV="1">
            <a:off x="2935176" y="4180599"/>
            <a:ext cx="296488" cy="27166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kstvak 218"/>
          <p:cNvSpPr txBox="1">
            <a:spLocks noChangeArrowheads="1"/>
          </p:cNvSpPr>
          <p:nvPr/>
        </p:nvSpPr>
        <p:spPr bwMode="auto">
          <a:xfrm>
            <a:off x="3036671" y="4464474"/>
            <a:ext cx="10903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235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V1V2|V3</a:t>
            </a: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 flipH="1">
            <a:off x="5508359" y="3685020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 flipH="1">
            <a:off x="4381882" y="3685020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Line 1153"/>
          <p:cNvSpPr>
            <a:spLocks noChangeShapeType="1"/>
          </p:cNvSpPr>
          <p:nvPr/>
        </p:nvSpPr>
        <p:spPr bwMode="auto">
          <a:xfrm>
            <a:off x="5742494" y="3250098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Prostokąt 35"/>
          <p:cNvSpPr/>
          <p:nvPr/>
        </p:nvSpPr>
        <p:spPr>
          <a:xfrm>
            <a:off x="277494" y="5420035"/>
            <a:ext cx="67301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  <a:endParaRPr lang="pl-PL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fr-F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c.1622T&gt;C, p.</a:t>
            </a: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Leu541Pro</a:t>
            </a: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c.3113C&gt;T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.(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Ala1038Val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V3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c.5714+5G&gt;A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p.[=, Glu1863Leufs*33]</a:t>
            </a:r>
          </a:p>
        </p:txBody>
      </p:sp>
      <p:sp>
        <p:nvSpPr>
          <p:cNvPr id="37" name="Tekstvak 218"/>
          <p:cNvSpPr txBox="1">
            <a:spLocks noChangeArrowheads="1"/>
          </p:cNvSpPr>
          <p:nvPr/>
        </p:nvSpPr>
        <p:spPr bwMode="auto">
          <a:xfrm>
            <a:off x="4128718" y="4469937"/>
            <a:ext cx="9428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460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</a:p>
        </p:txBody>
      </p:sp>
      <p:sp>
        <p:nvSpPr>
          <p:cNvPr id="39" name="Tekstvak 218"/>
          <p:cNvSpPr txBox="1">
            <a:spLocks noChangeArrowheads="1"/>
          </p:cNvSpPr>
          <p:nvPr/>
        </p:nvSpPr>
        <p:spPr bwMode="auto">
          <a:xfrm>
            <a:off x="5196670" y="4452918"/>
            <a:ext cx="10903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461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V1V2|V3</a:t>
            </a:r>
          </a:p>
        </p:txBody>
      </p:sp>
      <p:sp>
        <p:nvSpPr>
          <p:cNvPr id="40" name="Tekstvak 218"/>
          <p:cNvSpPr txBox="1">
            <a:spLocks noChangeArrowheads="1"/>
          </p:cNvSpPr>
          <p:nvPr/>
        </p:nvSpPr>
        <p:spPr bwMode="auto">
          <a:xfrm>
            <a:off x="3655664" y="1838504"/>
            <a:ext cx="66075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458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+|V3</a:t>
            </a:r>
          </a:p>
        </p:txBody>
      </p:sp>
      <p:sp>
        <p:nvSpPr>
          <p:cNvPr id="45" name="Tekstvak 218"/>
          <p:cNvSpPr txBox="1">
            <a:spLocks noChangeArrowheads="1"/>
          </p:cNvSpPr>
          <p:nvPr/>
        </p:nvSpPr>
        <p:spPr bwMode="auto">
          <a:xfrm>
            <a:off x="4729957" y="1838504"/>
            <a:ext cx="9428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459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</a:p>
        </p:txBody>
      </p:sp>
    </p:spTree>
    <p:extLst>
      <p:ext uri="{BB962C8B-B14F-4D97-AF65-F5344CB8AC3E}">
        <p14:creationId xmlns:p14="http://schemas.microsoft.com/office/powerpoint/2010/main" val="2755692610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12">
            <a:extLst>
              <a:ext uri="{FF2B5EF4-FFF2-40B4-BE49-F238E27FC236}">
                <a16:creationId xmlns="" xmlns:a16="http://schemas.microsoft.com/office/drawing/2014/main" id="{254C960C-552E-4528-80EB-75CE128706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0311" y="1235091"/>
            <a:ext cx="719224" cy="719224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3" name="Rectangle 12">
            <a:extLst>
              <a:ext uri="{FF2B5EF4-FFF2-40B4-BE49-F238E27FC236}">
                <a16:creationId xmlns="" xmlns:a16="http://schemas.microsoft.com/office/drawing/2014/main" id="{357EEF9F-2C4A-4CA5-BEC0-8E7AA06926E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984465" y="1219495"/>
            <a:ext cx="719224" cy="719224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4" name="Line 5">
            <a:extLst>
              <a:ext uri="{FF2B5EF4-FFF2-40B4-BE49-F238E27FC236}">
                <a16:creationId xmlns="" xmlns:a16="http://schemas.microsoft.com/office/drawing/2014/main" id="{95307B53-2E4E-4724-A79C-F009C215B0C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60391" y="1622814"/>
            <a:ext cx="82800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" name="Line 138">
            <a:extLst>
              <a:ext uri="{FF2B5EF4-FFF2-40B4-BE49-F238E27FC236}">
                <a16:creationId xmlns="" xmlns:a16="http://schemas.microsoft.com/office/drawing/2014/main" id="{FE404E4D-109D-4C9E-A4CC-04A09C152153}"/>
              </a:ext>
            </a:extLst>
          </p:cNvPr>
          <p:cNvSpPr>
            <a:spLocks noChangeShapeType="1"/>
          </p:cNvSpPr>
          <p:nvPr/>
        </p:nvSpPr>
        <p:spPr bwMode="auto">
          <a:xfrm>
            <a:off x="4515872" y="1613879"/>
            <a:ext cx="0" cy="1980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Line 5">
            <a:extLst>
              <a:ext uri="{FF2B5EF4-FFF2-40B4-BE49-F238E27FC236}">
                <a16:creationId xmlns="" xmlns:a16="http://schemas.microsoft.com/office/drawing/2014/main" id="{0CB5AC24-13B3-4D3F-90EC-0D3917DB4AB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217063" y="3567819"/>
            <a:ext cx="265065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Line 138">
            <a:extLst>
              <a:ext uri="{FF2B5EF4-FFF2-40B4-BE49-F238E27FC236}">
                <a16:creationId xmlns="" xmlns:a16="http://schemas.microsoft.com/office/drawing/2014/main" id="{ADD7343D-FAAC-4680-8854-21CACB4F0CC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17063" y="3563724"/>
            <a:ext cx="0" cy="62044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pole tekstowe 15">
            <a:extLst>
              <a:ext uri="{FF2B5EF4-FFF2-40B4-BE49-F238E27FC236}">
                <a16:creationId xmlns="" xmlns:a16="http://schemas.microsoft.com/office/drawing/2014/main" id="{12F523DC-4DFA-4CC6-B381-67B10B72ABA5}"/>
              </a:ext>
            </a:extLst>
          </p:cNvPr>
          <p:cNvSpPr txBox="1"/>
          <p:nvPr/>
        </p:nvSpPr>
        <p:spPr>
          <a:xfrm>
            <a:off x="2877104" y="5085184"/>
            <a:ext cx="6543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/>
              <a:t>346</a:t>
            </a:r>
          </a:p>
          <a:p>
            <a:pPr algn="ctr"/>
            <a:r>
              <a:rPr lang="pl-PL" dirty="0"/>
              <a:t>V1|+</a:t>
            </a:r>
          </a:p>
        </p:txBody>
      </p:sp>
      <p:sp>
        <p:nvSpPr>
          <p:cNvPr id="9" name="Prostokąt 18">
            <a:extLst>
              <a:ext uri="{FF2B5EF4-FFF2-40B4-BE49-F238E27FC236}">
                <a16:creationId xmlns="" xmlns:a16="http://schemas.microsoft.com/office/drawing/2014/main" id="{B3807D38-D11B-4D35-8D08-0F6F8AC1D61A}"/>
              </a:ext>
            </a:extLst>
          </p:cNvPr>
          <p:cNvSpPr/>
          <p:nvPr/>
        </p:nvSpPr>
        <p:spPr>
          <a:xfrm>
            <a:off x="323528" y="229308"/>
            <a:ext cx="1412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/>
              <a:t>346_F17-108</a:t>
            </a:r>
          </a:p>
        </p:txBody>
      </p:sp>
      <p:sp>
        <p:nvSpPr>
          <p:cNvPr id="10" name="Line 138">
            <a:extLst>
              <a:ext uri="{FF2B5EF4-FFF2-40B4-BE49-F238E27FC236}">
                <a16:creationId xmlns="" xmlns:a16="http://schemas.microsoft.com/office/drawing/2014/main" id="{21361514-BE19-45BA-A7D5-1A3F95486A4A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717" y="3563724"/>
            <a:ext cx="0" cy="61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" name="pole tekstowe 24">
            <a:extLst>
              <a:ext uri="{FF2B5EF4-FFF2-40B4-BE49-F238E27FC236}">
                <a16:creationId xmlns="" xmlns:a16="http://schemas.microsoft.com/office/drawing/2014/main" id="{8640F0F7-5DC3-457C-B244-F2A4E41432E6}"/>
              </a:ext>
            </a:extLst>
          </p:cNvPr>
          <p:cNvSpPr txBox="1"/>
          <p:nvPr/>
        </p:nvSpPr>
        <p:spPr>
          <a:xfrm>
            <a:off x="5599854" y="5085184"/>
            <a:ext cx="5357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/>
              <a:t>700</a:t>
            </a:r>
          </a:p>
          <a:p>
            <a:pPr algn="ctr"/>
            <a:r>
              <a:rPr lang="pl-PL" dirty="0"/>
              <a:t>+|+</a:t>
            </a:r>
          </a:p>
          <a:p>
            <a:pPr algn="ctr"/>
            <a:endParaRPr lang="pl-PL" dirty="0"/>
          </a:p>
        </p:txBody>
      </p:sp>
      <p:sp>
        <p:nvSpPr>
          <p:cNvPr id="12" name="Rectangle 12">
            <a:extLst>
              <a:ext uri="{FF2B5EF4-FFF2-40B4-BE49-F238E27FC236}">
                <a16:creationId xmlns="" xmlns:a16="http://schemas.microsoft.com/office/drawing/2014/main" id="{84D7A39E-0BFD-459B-BC22-B5AE5A658A9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857451" y="4171746"/>
            <a:ext cx="719224" cy="719224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cs typeface="Arial" charset="0"/>
            </a:endParaRPr>
          </a:p>
        </p:txBody>
      </p:sp>
      <p:cxnSp>
        <p:nvCxnSpPr>
          <p:cNvPr id="13" name="Łącznik prosty ze strzałką 13">
            <a:extLst>
              <a:ext uri="{FF2B5EF4-FFF2-40B4-BE49-F238E27FC236}">
                <a16:creationId xmlns="" xmlns:a16="http://schemas.microsoft.com/office/drawing/2014/main" id="{A955725C-D618-429D-8ED8-533B908D58E3}"/>
              </a:ext>
            </a:extLst>
          </p:cNvPr>
          <p:cNvCxnSpPr/>
          <p:nvPr/>
        </p:nvCxnSpPr>
        <p:spPr>
          <a:xfrm flipV="1">
            <a:off x="2579302" y="4971293"/>
            <a:ext cx="167542" cy="16502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2">
            <a:extLst>
              <a:ext uri="{FF2B5EF4-FFF2-40B4-BE49-F238E27FC236}">
                <a16:creationId xmlns="" xmlns:a16="http://schemas.microsoft.com/office/drawing/2014/main" id="{228CF2CA-C2C6-4737-AC12-B2EB9C818E6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508104" y="4184170"/>
            <a:ext cx="719224" cy="719224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cs typeface="Arial" charset="0"/>
            </a:endParaRPr>
          </a:p>
        </p:txBody>
      </p:sp>
      <p:sp>
        <p:nvSpPr>
          <p:cNvPr id="15" name="Prostokąt 10">
            <a:extLst>
              <a:ext uri="{FF2B5EF4-FFF2-40B4-BE49-F238E27FC236}">
                <a16:creationId xmlns="" xmlns:a16="http://schemas.microsoft.com/office/drawing/2014/main" id="{32B0A380-1092-45A8-9031-2568B43D464E}"/>
              </a:ext>
            </a:extLst>
          </p:cNvPr>
          <p:cNvSpPr/>
          <p:nvPr/>
        </p:nvSpPr>
        <p:spPr>
          <a:xfrm>
            <a:off x="323528" y="5962347"/>
            <a:ext cx="29563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/>
              <a:t>GUCY2D</a:t>
            </a:r>
          </a:p>
          <a:p>
            <a:r>
              <a:rPr lang="pl-PL" dirty="0"/>
              <a:t>V1: c.2513G&gt;A, p.(Arg838His)</a:t>
            </a:r>
          </a:p>
        </p:txBody>
      </p:sp>
      <p:sp>
        <p:nvSpPr>
          <p:cNvPr id="16" name="pole tekstowe 19">
            <a:extLst>
              <a:ext uri="{FF2B5EF4-FFF2-40B4-BE49-F238E27FC236}">
                <a16:creationId xmlns="" xmlns:a16="http://schemas.microsoft.com/office/drawing/2014/main" id="{D15CD552-CC8D-46C7-927F-8F8CD2C7FD4D}"/>
              </a:ext>
            </a:extLst>
          </p:cNvPr>
          <p:cNvSpPr txBox="1"/>
          <p:nvPr/>
        </p:nvSpPr>
        <p:spPr>
          <a:xfrm>
            <a:off x="3472749" y="2204864"/>
            <a:ext cx="6543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/>
              <a:t>699</a:t>
            </a:r>
          </a:p>
          <a:p>
            <a:pPr algn="ctr"/>
            <a:r>
              <a:rPr lang="pl-PL" dirty="0"/>
              <a:t>V1|+</a:t>
            </a:r>
          </a:p>
        </p:txBody>
      </p:sp>
      <p:sp>
        <p:nvSpPr>
          <p:cNvPr id="17" name="pole tekstowe 21">
            <a:extLst>
              <a:ext uri="{FF2B5EF4-FFF2-40B4-BE49-F238E27FC236}">
                <a16:creationId xmlns="" xmlns:a16="http://schemas.microsoft.com/office/drawing/2014/main" id="{E6D52470-EA3F-41A0-BA18-596DB706E4DA}"/>
              </a:ext>
            </a:extLst>
          </p:cNvPr>
          <p:cNvSpPr txBox="1"/>
          <p:nvPr/>
        </p:nvSpPr>
        <p:spPr>
          <a:xfrm>
            <a:off x="5065423" y="2204864"/>
            <a:ext cx="5357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/>
              <a:t>698</a:t>
            </a:r>
          </a:p>
          <a:p>
            <a:pPr algn="ctr"/>
            <a:r>
              <a:rPr lang="pl-PL" dirty="0"/>
              <a:t>+|+</a:t>
            </a:r>
          </a:p>
        </p:txBody>
      </p:sp>
    </p:spTree>
    <p:extLst>
      <p:ext uri="{BB962C8B-B14F-4D97-AF65-F5344CB8AC3E}">
        <p14:creationId xmlns:p14="http://schemas.microsoft.com/office/powerpoint/2010/main" val="2658785113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12">
            <a:extLst>
              <a:ext uri="{FF2B5EF4-FFF2-40B4-BE49-F238E27FC236}">
                <a16:creationId xmlns="" xmlns:a16="http://schemas.microsoft.com/office/drawing/2014/main" id="{5284FEB5-F339-4322-8B89-5756915DBB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0311" y="564276"/>
            <a:ext cx="719224" cy="719224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tangle 12">
            <a:extLst>
              <a:ext uri="{FF2B5EF4-FFF2-40B4-BE49-F238E27FC236}">
                <a16:creationId xmlns="" xmlns:a16="http://schemas.microsoft.com/office/drawing/2014/main" id="{2A239796-BA3D-4512-BBFA-0EDAB7BF971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984465" y="548680"/>
            <a:ext cx="719224" cy="719224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Line 5">
            <a:extLst>
              <a:ext uri="{FF2B5EF4-FFF2-40B4-BE49-F238E27FC236}">
                <a16:creationId xmlns="" xmlns:a16="http://schemas.microsoft.com/office/drawing/2014/main" id="{A1E425D9-2F10-4BCB-A056-98CA32F50E1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60391" y="951999"/>
            <a:ext cx="82800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Line 138">
            <a:extLst>
              <a:ext uri="{FF2B5EF4-FFF2-40B4-BE49-F238E27FC236}">
                <a16:creationId xmlns="" xmlns:a16="http://schemas.microsoft.com/office/drawing/2014/main" id="{11922B29-4FBC-4A1E-9E7A-8645F84E318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15872" y="943064"/>
            <a:ext cx="0" cy="1980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Line 5">
            <a:extLst>
              <a:ext uri="{FF2B5EF4-FFF2-40B4-BE49-F238E27FC236}">
                <a16:creationId xmlns="" xmlns:a16="http://schemas.microsoft.com/office/drawing/2014/main" id="{3F8B1721-9C30-4E58-A604-0B45B4B18AA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217063" y="2897004"/>
            <a:ext cx="265065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Line 138">
            <a:extLst>
              <a:ext uri="{FF2B5EF4-FFF2-40B4-BE49-F238E27FC236}">
                <a16:creationId xmlns="" xmlns:a16="http://schemas.microsoft.com/office/drawing/2014/main" id="{D0B80E06-6893-4AB0-A167-FC50D8719D88}"/>
              </a:ext>
            </a:extLst>
          </p:cNvPr>
          <p:cNvSpPr>
            <a:spLocks noChangeShapeType="1"/>
          </p:cNvSpPr>
          <p:nvPr/>
        </p:nvSpPr>
        <p:spPr bwMode="auto">
          <a:xfrm>
            <a:off x="3217063" y="2892909"/>
            <a:ext cx="0" cy="62044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pole tekstowe 15">
            <a:extLst>
              <a:ext uri="{FF2B5EF4-FFF2-40B4-BE49-F238E27FC236}">
                <a16:creationId xmlns="" xmlns:a16="http://schemas.microsoft.com/office/drawing/2014/main" id="{27BA5BE8-E702-4958-99BF-46201A87C980}"/>
              </a:ext>
            </a:extLst>
          </p:cNvPr>
          <p:cNvSpPr txBox="1"/>
          <p:nvPr/>
        </p:nvSpPr>
        <p:spPr>
          <a:xfrm>
            <a:off x="2942025" y="4414369"/>
            <a:ext cx="5693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635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?|?</a:t>
            </a:r>
          </a:p>
        </p:txBody>
      </p:sp>
      <p:sp>
        <p:nvSpPr>
          <p:cNvPr id="9" name="Line 138">
            <a:extLst>
              <a:ext uri="{FF2B5EF4-FFF2-40B4-BE49-F238E27FC236}">
                <a16:creationId xmlns="" xmlns:a16="http://schemas.microsoft.com/office/drawing/2014/main" id="{C129CD99-930A-40DA-8E01-5C7FDB70128F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717" y="2892909"/>
            <a:ext cx="0" cy="61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pole tekstowe 24">
            <a:extLst>
              <a:ext uri="{FF2B5EF4-FFF2-40B4-BE49-F238E27FC236}">
                <a16:creationId xmlns="" xmlns:a16="http://schemas.microsoft.com/office/drawing/2014/main" id="{4EEE43A8-3E2D-46EB-ABD0-C8710BD3E709}"/>
              </a:ext>
            </a:extLst>
          </p:cNvPr>
          <p:cNvSpPr txBox="1"/>
          <p:nvPr/>
        </p:nvSpPr>
        <p:spPr>
          <a:xfrm>
            <a:off x="5322535" y="4414369"/>
            <a:ext cx="10903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347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V1V2|V3</a:t>
            </a:r>
            <a:endParaRPr kumimoji="0" lang="pl-PL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Rectangle 12">
            <a:extLst>
              <a:ext uri="{FF2B5EF4-FFF2-40B4-BE49-F238E27FC236}">
                <a16:creationId xmlns="" xmlns:a16="http://schemas.microsoft.com/office/drawing/2014/main" id="{20C8473B-D9B3-4CAB-9095-F3F11B8D66B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857451" y="3500931"/>
            <a:ext cx="719224" cy="719224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Oval 112">
            <a:extLst>
              <a:ext uri="{FF2B5EF4-FFF2-40B4-BE49-F238E27FC236}">
                <a16:creationId xmlns="" xmlns:a16="http://schemas.microsoft.com/office/drawing/2014/main" id="{185452F3-5359-4D6F-ABA8-942F883BB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8105" y="3513355"/>
            <a:ext cx="719224" cy="719224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3" name="Łącznik prosty ze strzałką 13">
            <a:extLst>
              <a:ext uri="{FF2B5EF4-FFF2-40B4-BE49-F238E27FC236}">
                <a16:creationId xmlns="" xmlns:a16="http://schemas.microsoft.com/office/drawing/2014/main" id="{7AEC85E6-FB4E-4C99-9AA6-81425EF52F36}"/>
              </a:ext>
            </a:extLst>
          </p:cNvPr>
          <p:cNvCxnSpPr/>
          <p:nvPr/>
        </p:nvCxnSpPr>
        <p:spPr>
          <a:xfrm flipV="1">
            <a:off x="5176535" y="4300478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ole tekstowe 17">
            <a:extLst>
              <a:ext uri="{FF2B5EF4-FFF2-40B4-BE49-F238E27FC236}">
                <a16:creationId xmlns="" xmlns:a16="http://schemas.microsoft.com/office/drawing/2014/main" id="{9DD9E918-3EF4-40B0-8AE2-8DFFAD599E8C}"/>
              </a:ext>
            </a:extLst>
          </p:cNvPr>
          <p:cNvSpPr txBox="1"/>
          <p:nvPr/>
        </p:nvSpPr>
        <p:spPr>
          <a:xfrm>
            <a:off x="434850" y="304965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347_F17-109</a:t>
            </a:r>
          </a:p>
        </p:txBody>
      </p:sp>
      <p:sp>
        <p:nvSpPr>
          <p:cNvPr id="15" name="Tekstvak 218">
            <a:extLst>
              <a:ext uri="{FF2B5EF4-FFF2-40B4-BE49-F238E27FC236}">
                <a16:creationId xmlns="" xmlns:a16="http://schemas.microsoft.com/office/drawing/2014/main" id="{85CE2D64-7DFF-4998-8473-079E4F1F37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698" y="1639922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499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+|V3</a:t>
            </a:r>
          </a:p>
        </p:txBody>
      </p:sp>
      <p:sp>
        <p:nvSpPr>
          <p:cNvPr id="16" name="Tekstvak 218">
            <a:extLst>
              <a:ext uri="{FF2B5EF4-FFF2-40B4-BE49-F238E27FC236}">
                <a16:creationId xmlns="" xmlns:a16="http://schemas.microsoft.com/office/drawing/2014/main" id="{878FF29F-9FB7-40FE-B148-E4412FB19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8479" y="1639922"/>
            <a:ext cx="9428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V1V2|+</a:t>
            </a:r>
          </a:p>
        </p:txBody>
      </p:sp>
      <p:sp>
        <p:nvSpPr>
          <p:cNvPr id="17" name="Prostokąt 21">
            <a:extLst>
              <a:ext uri="{FF2B5EF4-FFF2-40B4-BE49-F238E27FC236}">
                <a16:creationId xmlns="" xmlns:a16="http://schemas.microsoft.com/office/drawing/2014/main" id="{29F922D6-C052-4B6A-8C72-EF5177C58C4C}"/>
              </a:ext>
            </a:extLst>
          </p:cNvPr>
          <p:cNvSpPr/>
          <p:nvPr/>
        </p:nvSpPr>
        <p:spPr>
          <a:xfrm>
            <a:off x="434850" y="5433834"/>
            <a:ext cx="67301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ABCA4</a:t>
            </a:r>
            <a:endParaRPr kumimoji="0" lang="pl-PL" sz="1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1622T&gt;C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p.(Leu541Pro)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c.3113C&gt;T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Ala1038Val)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V3: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c.5714+5G&gt;A</a:t>
            </a: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p.[=, Glu1863Leufs*33]</a:t>
            </a:r>
          </a:p>
        </p:txBody>
      </p:sp>
    </p:spTree>
    <p:extLst>
      <p:ext uri="{BB962C8B-B14F-4D97-AF65-F5344CB8AC3E}">
        <p14:creationId xmlns:p14="http://schemas.microsoft.com/office/powerpoint/2010/main" val="3147171044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28">
            <a:extLst>
              <a:ext uri="{FF2B5EF4-FFF2-40B4-BE49-F238E27FC236}">
                <a16:creationId xmlns="" xmlns:a16="http://schemas.microsoft.com/office/drawing/2014/main" id="{28B0EAA3-81E8-41D4-9E33-67749DA48DFC}"/>
              </a:ext>
            </a:extLst>
          </p:cNvPr>
          <p:cNvSpPr txBox="1"/>
          <p:nvPr/>
        </p:nvSpPr>
        <p:spPr>
          <a:xfrm>
            <a:off x="127856" y="148468"/>
            <a:ext cx="1539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348_F17-110</a:t>
            </a:r>
          </a:p>
        </p:txBody>
      </p:sp>
      <p:sp>
        <p:nvSpPr>
          <p:cNvPr id="3" name="Line 5">
            <a:extLst>
              <a:ext uri="{FF2B5EF4-FFF2-40B4-BE49-F238E27FC236}">
                <a16:creationId xmlns="" xmlns:a16="http://schemas.microsoft.com/office/drawing/2014/main" id="{220FF800-BA11-412C-A58C-F14288A788D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96814" y="1219677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2">
            <a:extLst>
              <a:ext uri="{FF2B5EF4-FFF2-40B4-BE49-F238E27FC236}">
                <a16:creationId xmlns="" xmlns:a16="http://schemas.microsoft.com/office/drawing/2014/main" id="{C060131D-D3E8-42A1-B11A-DB6FAF409B4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616947" y="971888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val 112">
            <a:extLst>
              <a:ext uri="{FF2B5EF4-FFF2-40B4-BE49-F238E27FC236}">
                <a16:creationId xmlns="" xmlns:a16="http://schemas.microsoft.com/office/drawing/2014/main" id="{86E2B1EC-A66D-4A10-877D-9A3E17DD62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2306" y="971888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1153">
            <a:extLst>
              <a:ext uri="{FF2B5EF4-FFF2-40B4-BE49-F238E27FC236}">
                <a16:creationId xmlns="" xmlns:a16="http://schemas.microsoft.com/office/drawing/2014/main" id="{ECC94218-7EE0-4C3D-B2A3-3F621CE4C676}"/>
              </a:ext>
            </a:extLst>
          </p:cNvPr>
          <p:cNvSpPr>
            <a:spLocks noChangeShapeType="1"/>
          </p:cNvSpPr>
          <p:nvPr/>
        </p:nvSpPr>
        <p:spPr bwMode="auto">
          <a:xfrm>
            <a:off x="3458411" y="3042200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154">
            <a:extLst>
              <a:ext uri="{FF2B5EF4-FFF2-40B4-BE49-F238E27FC236}">
                <a16:creationId xmlns="" xmlns:a16="http://schemas.microsoft.com/office/drawing/2014/main" id="{B3A1BF5E-50F6-42D0-9BBB-6693234FB0DD}"/>
              </a:ext>
            </a:extLst>
          </p:cNvPr>
          <p:cNvSpPr>
            <a:spLocks noChangeShapeType="1"/>
          </p:cNvSpPr>
          <p:nvPr/>
        </p:nvSpPr>
        <p:spPr bwMode="auto">
          <a:xfrm>
            <a:off x="3446248" y="3044081"/>
            <a:ext cx="216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38">
            <a:extLst>
              <a:ext uri="{FF2B5EF4-FFF2-40B4-BE49-F238E27FC236}">
                <a16:creationId xmlns="" xmlns:a16="http://schemas.microsoft.com/office/drawing/2014/main" id="{30F2EEC6-9AD1-416E-A896-0D31A99B02A1}"/>
              </a:ext>
            </a:extLst>
          </p:cNvPr>
          <p:cNvSpPr>
            <a:spLocks noChangeShapeType="1"/>
          </p:cNvSpPr>
          <p:nvPr/>
        </p:nvSpPr>
        <p:spPr bwMode="auto">
          <a:xfrm>
            <a:off x="4479771" y="1211931"/>
            <a:ext cx="0" cy="1836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val 112">
            <a:extLst>
              <a:ext uri="{FF2B5EF4-FFF2-40B4-BE49-F238E27FC236}">
                <a16:creationId xmlns="" xmlns:a16="http://schemas.microsoft.com/office/drawing/2014/main" id="{A4B069D4-CEF4-4E51-B891-305868D71A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3397" y="3488407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kstvak 218">
            <a:extLst>
              <a:ext uri="{FF2B5EF4-FFF2-40B4-BE49-F238E27FC236}">
                <a16:creationId xmlns="" xmlns:a16="http://schemas.microsoft.com/office/drawing/2014/main" id="{53040272-5732-4AC1-8CAD-8C4ED96477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2129" y="4237376"/>
            <a:ext cx="80823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348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</a:p>
        </p:txBody>
      </p:sp>
      <p:cxnSp>
        <p:nvCxnSpPr>
          <p:cNvPr id="11" name="Łącznik prosty ze strzałką 37">
            <a:extLst>
              <a:ext uri="{FF2B5EF4-FFF2-40B4-BE49-F238E27FC236}">
                <a16:creationId xmlns="" xmlns:a16="http://schemas.microsoft.com/office/drawing/2014/main" id="{8DE87059-C003-46D6-B386-F2E0743187A5}"/>
              </a:ext>
            </a:extLst>
          </p:cNvPr>
          <p:cNvCxnSpPr>
            <a:cxnSpLocks/>
          </p:cNvCxnSpPr>
          <p:nvPr/>
        </p:nvCxnSpPr>
        <p:spPr>
          <a:xfrm flipV="1">
            <a:off x="5057192" y="3983986"/>
            <a:ext cx="277129" cy="20586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vak 218">
            <a:extLst>
              <a:ext uri="{FF2B5EF4-FFF2-40B4-BE49-F238E27FC236}">
                <a16:creationId xmlns="" xmlns:a16="http://schemas.microsoft.com/office/drawing/2014/main" id="{51AD8E96-F385-48AD-9628-2A2529D8B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1554" y="4248932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563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+|?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79015FC1-D971-469D-933A-1FD02873405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212754" y="3469477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Line 1153">
            <a:extLst>
              <a:ext uri="{FF2B5EF4-FFF2-40B4-BE49-F238E27FC236}">
                <a16:creationId xmlns="" xmlns:a16="http://schemas.microsoft.com/office/drawing/2014/main" id="{6E54F471-9E7F-454D-A1B9-F2CE1BB46377}"/>
              </a:ext>
            </a:extLst>
          </p:cNvPr>
          <p:cNvSpPr>
            <a:spLocks noChangeShapeType="1"/>
          </p:cNvSpPr>
          <p:nvPr/>
        </p:nvSpPr>
        <p:spPr bwMode="auto">
          <a:xfrm>
            <a:off x="5606890" y="3034556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Łącznik prostoliniowy 2">
            <a:extLst>
              <a:ext uri="{FF2B5EF4-FFF2-40B4-BE49-F238E27FC236}">
                <a16:creationId xmlns="" xmlns:a16="http://schemas.microsoft.com/office/drawing/2014/main" id="{1306368D-3A76-4E51-A880-53BBBC8B0BFA}"/>
              </a:ext>
            </a:extLst>
          </p:cNvPr>
          <p:cNvCxnSpPr/>
          <p:nvPr/>
        </p:nvCxnSpPr>
        <p:spPr>
          <a:xfrm flipV="1">
            <a:off x="4794321" y="952837"/>
            <a:ext cx="540000" cy="54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vak 218">
            <a:extLst>
              <a:ext uri="{FF2B5EF4-FFF2-40B4-BE49-F238E27FC236}">
                <a16:creationId xmlns="" xmlns:a16="http://schemas.microsoft.com/office/drawing/2014/main" id="{6243C1E8-2785-4A15-AA44-A3724A2216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0060" y="1620032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543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+|V2</a:t>
            </a:r>
          </a:p>
        </p:txBody>
      </p:sp>
      <p:sp>
        <p:nvSpPr>
          <p:cNvPr id="17" name="Prostokąt 5">
            <a:extLst>
              <a:ext uri="{FF2B5EF4-FFF2-40B4-BE49-F238E27FC236}">
                <a16:creationId xmlns="" xmlns:a16="http://schemas.microsoft.com/office/drawing/2014/main" id="{2DA8239B-78D6-40F2-A827-BFE54105D176}"/>
              </a:ext>
            </a:extLst>
          </p:cNvPr>
          <p:cNvSpPr/>
          <p:nvPr/>
        </p:nvSpPr>
        <p:spPr>
          <a:xfrm>
            <a:off x="243670" y="5607299"/>
            <a:ext cx="64604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ABCA4	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c.2588G&gt;C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p.[Gly863Ala, Gly863del]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c.4234C&gt;T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p.(Gln1412*)</a:t>
            </a:r>
          </a:p>
        </p:txBody>
      </p:sp>
    </p:spTree>
    <p:extLst>
      <p:ext uri="{BB962C8B-B14F-4D97-AF65-F5344CB8AC3E}">
        <p14:creationId xmlns:p14="http://schemas.microsoft.com/office/powerpoint/2010/main" val="3013920468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138">
            <a:extLst>
              <a:ext uri="{FF2B5EF4-FFF2-40B4-BE49-F238E27FC236}">
                <a16:creationId xmlns="" xmlns:a16="http://schemas.microsoft.com/office/drawing/2014/main" id="{1373D304-7B08-431C-9745-FEC5B262497D}"/>
              </a:ext>
            </a:extLst>
          </p:cNvPr>
          <p:cNvSpPr>
            <a:spLocks noChangeShapeType="1"/>
          </p:cNvSpPr>
          <p:nvPr/>
        </p:nvSpPr>
        <p:spPr bwMode="auto">
          <a:xfrm>
            <a:off x="4651466" y="1328288"/>
            <a:ext cx="0" cy="257029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Line 5">
            <a:extLst>
              <a:ext uri="{FF2B5EF4-FFF2-40B4-BE49-F238E27FC236}">
                <a16:creationId xmlns="" xmlns:a16="http://schemas.microsoft.com/office/drawing/2014/main" id="{51B0D7DA-22E8-4C3B-B282-6CE6AA38026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52657" y="3282229"/>
            <a:ext cx="265065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Line 138">
            <a:extLst>
              <a:ext uri="{FF2B5EF4-FFF2-40B4-BE49-F238E27FC236}">
                <a16:creationId xmlns="" xmlns:a16="http://schemas.microsoft.com/office/drawing/2014/main" id="{C7CC3DC8-7D15-4E8B-B6AA-42C13FA47F3A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657" y="3278134"/>
            <a:ext cx="0" cy="62044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ole tekstowe 15">
            <a:extLst>
              <a:ext uri="{FF2B5EF4-FFF2-40B4-BE49-F238E27FC236}">
                <a16:creationId xmlns="" xmlns:a16="http://schemas.microsoft.com/office/drawing/2014/main" id="{E2046814-6252-42A3-8114-1244AB33B875}"/>
              </a:ext>
            </a:extLst>
          </p:cNvPr>
          <p:cNvSpPr txBox="1"/>
          <p:nvPr/>
        </p:nvSpPr>
        <p:spPr>
          <a:xfrm>
            <a:off x="2946569" y="4806072"/>
            <a:ext cx="8082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465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1985</a:t>
            </a:r>
          </a:p>
          <a:p>
            <a:pPr algn="ctr"/>
            <a:r>
              <a:rPr lang="pl-PL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</a:p>
        </p:txBody>
      </p:sp>
      <p:sp>
        <p:nvSpPr>
          <p:cNvPr id="6" name="Prostokąt 18">
            <a:extLst>
              <a:ext uri="{FF2B5EF4-FFF2-40B4-BE49-F238E27FC236}">
                <a16:creationId xmlns="" xmlns:a16="http://schemas.microsoft.com/office/drawing/2014/main" id="{A0E89CD9-A1D0-4398-8901-5CC36125D4F1}"/>
              </a:ext>
            </a:extLst>
          </p:cNvPr>
          <p:cNvSpPr/>
          <p:nvPr/>
        </p:nvSpPr>
        <p:spPr>
          <a:xfrm>
            <a:off x="395536" y="272677"/>
            <a:ext cx="1522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349_F17-111</a:t>
            </a:r>
          </a:p>
        </p:txBody>
      </p:sp>
      <p:sp>
        <p:nvSpPr>
          <p:cNvPr id="7" name="Line 138">
            <a:extLst>
              <a:ext uri="{FF2B5EF4-FFF2-40B4-BE49-F238E27FC236}">
                <a16:creationId xmlns="" xmlns:a16="http://schemas.microsoft.com/office/drawing/2014/main" id="{235F0A80-C3CB-4145-B7F3-7EC6AF7617D5}"/>
              </a:ext>
            </a:extLst>
          </p:cNvPr>
          <p:cNvSpPr>
            <a:spLocks noChangeShapeType="1"/>
          </p:cNvSpPr>
          <p:nvPr/>
        </p:nvSpPr>
        <p:spPr bwMode="auto">
          <a:xfrm>
            <a:off x="6003311" y="3278134"/>
            <a:ext cx="0" cy="61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ole tekstowe 24">
            <a:extLst>
              <a:ext uri="{FF2B5EF4-FFF2-40B4-BE49-F238E27FC236}">
                <a16:creationId xmlns="" xmlns:a16="http://schemas.microsoft.com/office/drawing/2014/main" id="{19DFA057-363D-441A-9E35-076906D08754}"/>
              </a:ext>
            </a:extLst>
          </p:cNvPr>
          <p:cNvSpPr txBox="1"/>
          <p:nvPr/>
        </p:nvSpPr>
        <p:spPr>
          <a:xfrm>
            <a:off x="5665717" y="4799594"/>
            <a:ext cx="8082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349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1992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</a:p>
        </p:txBody>
      </p:sp>
      <p:sp>
        <p:nvSpPr>
          <p:cNvPr id="9" name="Rectangle 12">
            <a:extLst>
              <a:ext uri="{FF2B5EF4-FFF2-40B4-BE49-F238E27FC236}">
                <a16:creationId xmlns="" xmlns:a16="http://schemas.microsoft.com/office/drawing/2014/main" id="{2BF0EAA8-6C58-43D3-BAD6-6B42D46639F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643698" y="3898580"/>
            <a:ext cx="719224" cy="719224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Łącznik prosty ze strzałką 13">
            <a:extLst>
              <a:ext uri="{FF2B5EF4-FFF2-40B4-BE49-F238E27FC236}">
                <a16:creationId xmlns="" xmlns:a16="http://schemas.microsoft.com/office/drawing/2014/main" id="{DE47B033-342F-4140-B69B-895B94F666D5}"/>
              </a:ext>
            </a:extLst>
          </p:cNvPr>
          <p:cNvCxnSpPr/>
          <p:nvPr/>
        </p:nvCxnSpPr>
        <p:spPr>
          <a:xfrm flipV="1">
            <a:off x="5211650" y="4654212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2">
            <a:extLst>
              <a:ext uri="{FF2B5EF4-FFF2-40B4-BE49-F238E27FC236}">
                <a16:creationId xmlns="" xmlns:a16="http://schemas.microsoft.com/office/drawing/2014/main" id="{15D2EDAA-07CB-4CB4-8678-7B29F781377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991076" y="3898580"/>
            <a:ext cx="719224" cy="719224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2">
            <a:extLst>
              <a:ext uri="{FF2B5EF4-FFF2-40B4-BE49-F238E27FC236}">
                <a16:creationId xmlns="" xmlns:a16="http://schemas.microsoft.com/office/drawing/2014/main" id="{0A2B3ECE-5A9A-4AF3-A28B-36E4D35F4A7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318372" y="3898580"/>
            <a:ext cx="719224" cy="719224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pole tekstowe 22">
            <a:extLst>
              <a:ext uri="{FF2B5EF4-FFF2-40B4-BE49-F238E27FC236}">
                <a16:creationId xmlns="" xmlns:a16="http://schemas.microsoft.com/office/drawing/2014/main" id="{B9BD2935-7189-4DCE-9FC5-E13466932AA8}"/>
              </a:ext>
            </a:extLst>
          </p:cNvPr>
          <p:cNvSpPr txBox="1"/>
          <p:nvPr/>
        </p:nvSpPr>
        <p:spPr>
          <a:xfrm>
            <a:off x="4329170" y="4799594"/>
            <a:ext cx="6976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464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1986</a:t>
            </a:r>
          </a:p>
          <a:p>
            <a:pPr algn="ctr"/>
            <a:r>
              <a:rPr lang="pl-PL">
                <a:latin typeface="Arial" panose="020B0604020202020204" pitchFamily="34" charset="0"/>
                <a:cs typeface="Arial" panose="020B0604020202020204" pitchFamily="34" charset="0"/>
              </a:rPr>
              <a:t>+|V2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" name="Grupa 1">
            <a:extLst>
              <a:ext uri="{FF2B5EF4-FFF2-40B4-BE49-F238E27FC236}">
                <a16:creationId xmlns="" xmlns:a16="http://schemas.microsoft.com/office/drawing/2014/main" id="{A979A347-0B9A-43D6-90E4-E6C4C470C434}"/>
              </a:ext>
            </a:extLst>
          </p:cNvPr>
          <p:cNvGrpSpPr/>
          <p:nvPr/>
        </p:nvGrpSpPr>
        <p:grpSpPr>
          <a:xfrm flipH="1">
            <a:off x="3575905" y="933905"/>
            <a:ext cx="2263378" cy="1908699"/>
            <a:chOff x="3440311" y="185825"/>
            <a:chExt cx="2263378" cy="1908699"/>
          </a:xfrm>
        </p:grpSpPr>
        <p:sp>
          <p:nvSpPr>
            <p:cNvPr id="15" name="Oval 112">
              <a:extLst>
                <a:ext uri="{FF2B5EF4-FFF2-40B4-BE49-F238E27FC236}">
                  <a16:creationId xmlns="" xmlns:a16="http://schemas.microsoft.com/office/drawing/2014/main" id="{C3526262-FB24-4428-8D73-72968D12E4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0311" y="201421"/>
              <a:ext cx="719224" cy="719224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Rectangle 12">
              <a:extLst>
                <a:ext uri="{FF2B5EF4-FFF2-40B4-BE49-F238E27FC236}">
                  <a16:creationId xmlns="" xmlns:a16="http://schemas.microsoft.com/office/drawing/2014/main" id="{E5A67ADD-1464-4F9B-9114-28120D95440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4984465" y="185825"/>
              <a:ext cx="719224" cy="719224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Line 5">
              <a:extLst>
                <a:ext uri="{FF2B5EF4-FFF2-40B4-BE49-F238E27FC236}">
                  <a16:creationId xmlns="" xmlns:a16="http://schemas.microsoft.com/office/drawing/2014/main" id="{1B386D20-E079-4C9D-975A-B0BBD1C460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60391" y="589144"/>
              <a:ext cx="82800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pole tekstowe 23">
              <a:extLst>
                <a:ext uri="{FF2B5EF4-FFF2-40B4-BE49-F238E27FC236}">
                  <a16:creationId xmlns="" xmlns:a16="http://schemas.microsoft.com/office/drawing/2014/main" id="{216F3BB1-ADFA-4B9E-A977-86CC47EC8B2F}"/>
                </a:ext>
              </a:extLst>
            </p:cNvPr>
            <p:cNvSpPr txBox="1"/>
            <p:nvPr/>
          </p:nvSpPr>
          <p:spPr>
            <a:xfrm>
              <a:off x="3473552" y="1171194"/>
              <a:ext cx="697627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462</a:t>
              </a:r>
            </a:p>
            <a:p>
              <a:pPr algn="ctr"/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1964</a:t>
              </a:r>
            </a:p>
            <a:p>
              <a:pPr algn="ctr"/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+|V2</a:t>
              </a:r>
            </a:p>
          </p:txBody>
        </p:sp>
        <p:sp>
          <p:nvSpPr>
            <p:cNvPr id="19" name="pole tekstowe 27">
              <a:extLst>
                <a:ext uri="{FF2B5EF4-FFF2-40B4-BE49-F238E27FC236}">
                  <a16:creationId xmlns="" xmlns:a16="http://schemas.microsoft.com/office/drawing/2014/main" id="{67D056A2-29F6-4642-9414-04AE51A8CCA8}"/>
                </a:ext>
              </a:extLst>
            </p:cNvPr>
            <p:cNvSpPr txBox="1"/>
            <p:nvPr/>
          </p:nvSpPr>
          <p:spPr>
            <a:xfrm>
              <a:off x="4995263" y="1171194"/>
              <a:ext cx="697627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463</a:t>
              </a:r>
            </a:p>
            <a:p>
              <a:pPr algn="ctr"/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1960</a:t>
              </a:r>
            </a:p>
            <a:p>
              <a:pPr algn="ctr"/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V1|+</a:t>
              </a:r>
            </a:p>
          </p:txBody>
        </p:sp>
      </p:grpSp>
      <p:sp>
        <p:nvSpPr>
          <p:cNvPr id="20" name="Prostokąt 7">
            <a:extLst>
              <a:ext uri="{FF2B5EF4-FFF2-40B4-BE49-F238E27FC236}">
                <a16:creationId xmlns="" xmlns:a16="http://schemas.microsoft.com/office/drawing/2014/main" id="{F6222D80-FAF2-425F-AA53-F1443A50442C}"/>
              </a:ext>
            </a:extLst>
          </p:cNvPr>
          <p:cNvSpPr/>
          <p:nvPr/>
        </p:nvSpPr>
        <p:spPr>
          <a:xfrm>
            <a:off x="395536" y="5722924"/>
            <a:ext cx="5400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ABCA4	</a:t>
            </a:r>
            <a:endParaRPr lang="pl-PL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c.1654G&gt;A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p.(Val552Ile)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c.4234C&gt;T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p.(Gln1412*)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	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pole tekstowe 8">
            <a:extLst>
              <a:ext uri="{FF2B5EF4-FFF2-40B4-BE49-F238E27FC236}">
                <a16:creationId xmlns="" xmlns:a16="http://schemas.microsoft.com/office/drawing/2014/main" id="{DA893144-64B9-4CE9-9A4F-82D40604F6E0}"/>
              </a:ext>
            </a:extLst>
          </p:cNvPr>
          <p:cNvSpPr txBox="1"/>
          <p:nvPr/>
        </p:nvSpPr>
        <p:spPr>
          <a:xfrm>
            <a:off x="1288236" y="4984260"/>
            <a:ext cx="147348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pl-PL" sz="1000" dirty="0" err="1">
                <a:latin typeface="Arial" panose="020B0604020202020204" pitchFamily="34" charset="0"/>
                <a:cs typeface="Arial" panose="020B0604020202020204" pitchFamily="34" charset="0"/>
              </a:rPr>
              <a:t>symptoms</a:t>
            </a:r>
            <a:endParaRPr lang="pl-PL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incomplete penetrance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hypomorphic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variant)</a:t>
            </a:r>
            <a:endParaRPr lang="pl-PL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917348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5">
            <a:extLst>
              <a:ext uri="{FF2B5EF4-FFF2-40B4-BE49-F238E27FC236}">
                <a16:creationId xmlns="" xmlns:a16="http://schemas.microsoft.com/office/drawing/2014/main" id="{8E69121D-DF51-4314-90FE-9899DDDF1B7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26470" y="879438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3" name="Rectangle 12">
            <a:extLst>
              <a:ext uri="{FF2B5EF4-FFF2-40B4-BE49-F238E27FC236}">
                <a16:creationId xmlns="" xmlns:a16="http://schemas.microsoft.com/office/drawing/2014/main" id="{1A874ACE-BF78-4FCB-82E1-C709EE39819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558657" y="647533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4" name="Oval 112">
            <a:extLst>
              <a:ext uri="{FF2B5EF4-FFF2-40B4-BE49-F238E27FC236}">
                <a16:creationId xmlns="" xmlns:a16="http://schemas.microsoft.com/office/drawing/2014/main" id="{0A6C3CE0-7FE8-486D-B995-899975B9A6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6962" y="647533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5" name="Line 1153">
            <a:extLst>
              <a:ext uri="{FF2B5EF4-FFF2-40B4-BE49-F238E27FC236}">
                <a16:creationId xmlns="" xmlns:a16="http://schemas.microsoft.com/office/drawing/2014/main" id="{6648FBDA-3BB3-4E46-A17C-8FA430EAB555}"/>
              </a:ext>
            </a:extLst>
          </p:cNvPr>
          <p:cNvSpPr>
            <a:spLocks noChangeShapeType="1"/>
          </p:cNvSpPr>
          <p:nvPr/>
        </p:nvSpPr>
        <p:spPr bwMode="auto">
          <a:xfrm>
            <a:off x="2126715" y="2569522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6" name="Line 1154">
            <a:extLst>
              <a:ext uri="{FF2B5EF4-FFF2-40B4-BE49-F238E27FC236}">
                <a16:creationId xmlns="" xmlns:a16="http://schemas.microsoft.com/office/drawing/2014/main" id="{606DC210-268F-4FDC-8699-70FFC8A80FC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5853" y="2569522"/>
            <a:ext cx="468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7" name="Line 1153">
            <a:extLst>
              <a:ext uri="{FF2B5EF4-FFF2-40B4-BE49-F238E27FC236}">
                <a16:creationId xmlns="" xmlns:a16="http://schemas.microsoft.com/office/drawing/2014/main" id="{96C96E6D-62EC-424F-9FC5-50B3ECC1A1D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09462" y="2551305"/>
            <a:ext cx="0" cy="43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8" name="Line 1153">
            <a:extLst>
              <a:ext uri="{FF2B5EF4-FFF2-40B4-BE49-F238E27FC236}">
                <a16:creationId xmlns="" xmlns:a16="http://schemas.microsoft.com/office/drawing/2014/main" id="{B5CDEDFB-82EB-457A-959E-3E7B611F401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9071" y="2556078"/>
            <a:ext cx="0" cy="41227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9" name="Line 138">
            <a:extLst>
              <a:ext uri="{FF2B5EF4-FFF2-40B4-BE49-F238E27FC236}">
                <a16:creationId xmlns="" xmlns:a16="http://schemas.microsoft.com/office/drawing/2014/main" id="{3DCF14CB-04D2-4347-810D-EA24541D7D8B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5615" y="872189"/>
            <a:ext cx="0" cy="167994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10" name="Tekstvak 218">
            <a:extLst>
              <a:ext uri="{FF2B5EF4-FFF2-40B4-BE49-F238E27FC236}">
                <a16:creationId xmlns="" xmlns:a16="http://schemas.microsoft.com/office/drawing/2014/main" id="{3BB8DDA4-8C01-4BCB-8709-1A92C96AE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2799" y="3702038"/>
            <a:ext cx="52610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sz="1600" dirty="0"/>
              <a:t>350</a:t>
            </a:r>
            <a:endParaRPr lang="pl-PL" altLang="en-US" sz="1600" dirty="0">
              <a:cs typeface="Arial" charset="0"/>
            </a:endParaRPr>
          </a:p>
        </p:txBody>
      </p:sp>
      <p:cxnSp>
        <p:nvCxnSpPr>
          <p:cNvPr id="11" name="Łącznik prosty ze strzałką 37">
            <a:extLst>
              <a:ext uri="{FF2B5EF4-FFF2-40B4-BE49-F238E27FC236}">
                <a16:creationId xmlns="" xmlns:a16="http://schemas.microsoft.com/office/drawing/2014/main" id="{E7D4EAC2-A71C-4B35-BCE0-FA69B6C913F3}"/>
              </a:ext>
            </a:extLst>
          </p:cNvPr>
          <p:cNvCxnSpPr/>
          <p:nvPr/>
        </p:nvCxnSpPr>
        <p:spPr>
          <a:xfrm flipV="1">
            <a:off x="6163601" y="3541267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2">
            <a:extLst>
              <a:ext uri="{FF2B5EF4-FFF2-40B4-BE49-F238E27FC236}">
                <a16:creationId xmlns="" xmlns:a16="http://schemas.microsoft.com/office/drawing/2014/main" id="{24F4653C-BBBF-41A4-AE01-594658651A3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553947" y="2983046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A4A3293D-918C-49DF-AA9F-DDCBB2FCEDC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89955" y="2985020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14" name="Prostokąt 2">
            <a:extLst>
              <a:ext uri="{FF2B5EF4-FFF2-40B4-BE49-F238E27FC236}">
                <a16:creationId xmlns="" xmlns:a16="http://schemas.microsoft.com/office/drawing/2014/main" id="{F223A327-602A-4698-A2AC-50D0D39A3CCD}"/>
              </a:ext>
            </a:extLst>
          </p:cNvPr>
          <p:cNvSpPr/>
          <p:nvPr/>
        </p:nvSpPr>
        <p:spPr>
          <a:xfrm>
            <a:off x="243230" y="188016"/>
            <a:ext cx="1412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/>
              <a:t>350_F17-112</a:t>
            </a:r>
          </a:p>
        </p:txBody>
      </p:sp>
      <p:sp>
        <p:nvSpPr>
          <p:cNvPr id="15" name="Oval 112">
            <a:extLst>
              <a:ext uri="{FF2B5EF4-FFF2-40B4-BE49-F238E27FC236}">
                <a16:creationId xmlns="" xmlns:a16="http://schemas.microsoft.com/office/drawing/2014/main" id="{28EB2DE1-0EC6-4B6A-B60A-DD61F42C5D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7556" y="2985020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cxnSp>
        <p:nvCxnSpPr>
          <p:cNvPr id="16" name="Łącznik prostoliniowy 7">
            <a:extLst>
              <a:ext uri="{FF2B5EF4-FFF2-40B4-BE49-F238E27FC236}">
                <a16:creationId xmlns="" xmlns:a16="http://schemas.microsoft.com/office/drawing/2014/main" id="{CC8EB572-1F67-4577-AC03-98756362B816}"/>
              </a:ext>
            </a:extLst>
          </p:cNvPr>
          <p:cNvCxnSpPr/>
          <p:nvPr/>
        </p:nvCxnSpPr>
        <p:spPr>
          <a:xfrm flipV="1">
            <a:off x="3457387" y="557348"/>
            <a:ext cx="646977" cy="644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oliniowy 22">
            <a:extLst>
              <a:ext uri="{FF2B5EF4-FFF2-40B4-BE49-F238E27FC236}">
                <a16:creationId xmlns="" xmlns:a16="http://schemas.microsoft.com/office/drawing/2014/main" id="{86B6AABD-D6D8-485B-B9FB-47C10E0CBFEB}"/>
              </a:ext>
            </a:extLst>
          </p:cNvPr>
          <p:cNvCxnSpPr/>
          <p:nvPr/>
        </p:nvCxnSpPr>
        <p:spPr>
          <a:xfrm flipV="1">
            <a:off x="4079805" y="2910317"/>
            <a:ext cx="646977" cy="644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Line 5">
            <a:extLst>
              <a:ext uri="{FF2B5EF4-FFF2-40B4-BE49-F238E27FC236}">
                <a16:creationId xmlns="" xmlns:a16="http://schemas.microsoft.com/office/drawing/2014/main" id="{C3F72172-CF97-4A69-B5F3-8BFDE9C1960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353766" y="3253257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19" name="Oval 112">
            <a:extLst>
              <a:ext uri="{FF2B5EF4-FFF2-40B4-BE49-F238E27FC236}">
                <a16:creationId xmlns="" xmlns:a16="http://schemas.microsoft.com/office/drawing/2014/main" id="{A057E5B4-1693-445B-9D60-21FED06FD2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7425" y="3021351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20" name="Line 138">
            <a:extLst>
              <a:ext uri="{FF2B5EF4-FFF2-40B4-BE49-F238E27FC236}">
                <a16:creationId xmlns="" xmlns:a16="http://schemas.microsoft.com/office/drawing/2014/main" id="{419C20AB-00D1-4B8B-8C3F-2A4D1A0D740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7442" y="3253256"/>
            <a:ext cx="0" cy="167994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21" name="Oval 112">
            <a:extLst>
              <a:ext uri="{FF2B5EF4-FFF2-40B4-BE49-F238E27FC236}">
                <a16:creationId xmlns="" xmlns:a16="http://schemas.microsoft.com/office/drawing/2014/main" id="{6B6F9124-A333-4059-A27A-53E33E4D04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5536" y="4939230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22" name="Line 5">
            <a:extLst>
              <a:ext uri="{FF2B5EF4-FFF2-40B4-BE49-F238E27FC236}">
                <a16:creationId xmlns="" xmlns:a16="http://schemas.microsoft.com/office/drawing/2014/main" id="{9149713C-1CC0-44AF-B62B-3BEE7D89341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016620" y="3242012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23" name="Oval 112">
            <a:extLst>
              <a:ext uri="{FF2B5EF4-FFF2-40B4-BE49-F238E27FC236}">
                <a16:creationId xmlns="" xmlns:a16="http://schemas.microsoft.com/office/drawing/2014/main" id="{645C9565-8DCF-4997-B3FF-F510F60EA0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0279" y="3010106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24" name="Line 138">
            <a:extLst>
              <a:ext uri="{FF2B5EF4-FFF2-40B4-BE49-F238E27FC236}">
                <a16:creationId xmlns="" xmlns:a16="http://schemas.microsoft.com/office/drawing/2014/main" id="{F2408AA5-DE69-482F-BFFE-3F959AC77DE8}"/>
              </a:ext>
            </a:extLst>
          </p:cNvPr>
          <p:cNvSpPr>
            <a:spLocks noChangeShapeType="1"/>
          </p:cNvSpPr>
          <p:nvPr/>
        </p:nvSpPr>
        <p:spPr bwMode="auto">
          <a:xfrm>
            <a:off x="7374208" y="3235672"/>
            <a:ext cx="0" cy="129236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25" name="Line 1154">
            <a:extLst>
              <a:ext uri="{FF2B5EF4-FFF2-40B4-BE49-F238E27FC236}">
                <a16:creationId xmlns="" xmlns:a16="http://schemas.microsoft.com/office/drawing/2014/main" id="{CA84DFBB-1CA1-4CDD-AA90-87FB935F1FB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5853" y="4528041"/>
            <a:ext cx="1186331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26" name="Line 1153">
            <a:extLst>
              <a:ext uri="{FF2B5EF4-FFF2-40B4-BE49-F238E27FC236}">
                <a16:creationId xmlns="" xmlns:a16="http://schemas.microsoft.com/office/drawing/2014/main" id="{3AF1F09B-CB64-46F7-B087-0086F9BCD119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5853" y="4528041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27" name="Line 1153">
            <a:extLst>
              <a:ext uri="{FF2B5EF4-FFF2-40B4-BE49-F238E27FC236}">
                <a16:creationId xmlns="" xmlns:a16="http://schemas.microsoft.com/office/drawing/2014/main" id="{6CF99E7A-6204-474A-9766-71B0E25D4608}"/>
              </a:ext>
            </a:extLst>
          </p:cNvPr>
          <p:cNvSpPr>
            <a:spLocks noChangeShapeType="1"/>
          </p:cNvSpPr>
          <p:nvPr/>
        </p:nvSpPr>
        <p:spPr bwMode="auto">
          <a:xfrm>
            <a:off x="7990891" y="4528041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28" name="Oval 112">
            <a:extLst>
              <a:ext uri="{FF2B5EF4-FFF2-40B4-BE49-F238E27FC236}">
                <a16:creationId xmlns="" xmlns:a16="http://schemas.microsoft.com/office/drawing/2014/main" id="{B7C3B319-5ABF-46DC-9DFD-9D0EE330D1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8985" y="4943539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29" name="Rectangle 12">
            <a:extLst>
              <a:ext uri="{FF2B5EF4-FFF2-40B4-BE49-F238E27FC236}">
                <a16:creationId xmlns="" xmlns:a16="http://schemas.microsoft.com/office/drawing/2014/main" id="{9780FC99-3160-4D59-8ECB-A57849B5485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552809" y="4943539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30" name="pole tekstowe 1">
            <a:extLst>
              <a:ext uri="{FF2B5EF4-FFF2-40B4-BE49-F238E27FC236}">
                <a16:creationId xmlns="" xmlns:a16="http://schemas.microsoft.com/office/drawing/2014/main" id="{CE4535BB-89DF-4167-A789-5557C955FA98}"/>
              </a:ext>
            </a:extLst>
          </p:cNvPr>
          <p:cNvSpPr txBox="1"/>
          <p:nvPr/>
        </p:nvSpPr>
        <p:spPr>
          <a:xfrm>
            <a:off x="6632651" y="4990778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?</a:t>
            </a:r>
          </a:p>
        </p:txBody>
      </p:sp>
      <p:sp>
        <p:nvSpPr>
          <p:cNvPr id="31" name="pole tekstowe 41">
            <a:extLst>
              <a:ext uri="{FF2B5EF4-FFF2-40B4-BE49-F238E27FC236}">
                <a16:creationId xmlns="" xmlns:a16="http://schemas.microsoft.com/office/drawing/2014/main" id="{57CF569F-7E52-4432-B330-54ECC981DB8B}"/>
              </a:ext>
            </a:extLst>
          </p:cNvPr>
          <p:cNvSpPr txBox="1"/>
          <p:nvPr/>
        </p:nvSpPr>
        <p:spPr>
          <a:xfrm>
            <a:off x="7844857" y="4992036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?</a:t>
            </a:r>
          </a:p>
        </p:txBody>
      </p:sp>
      <p:sp>
        <p:nvSpPr>
          <p:cNvPr id="32" name="Line 1154">
            <a:extLst>
              <a:ext uri="{FF2B5EF4-FFF2-40B4-BE49-F238E27FC236}">
                <a16:creationId xmlns="" xmlns:a16="http://schemas.microsoft.com/office/drawing/2014/main" id="{DC02C145-5BC8-4E9B-9C5D-A9BE02032DF9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4275" y="4528040"/>
            <a:ext cx="1186331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33" name="Line 1153">
            <a:extLst>
              <a:ext uri="{FF2B5EF4-FFF2-40B4-BE49-F238E27FC236}">
                <a16:creationId xmlns="" xmlns:a16="http://schemas.microsoft.com/office/drawing/2014/main" id="{5337BF3A-04D0-484B-A04C-47E535F8C661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4275" y="4528040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34" name="Line 1153">
            <a:extLst>
              <a:ext uri="{FF2B5EF4-FFF2-40B4-BE49-F238E27FC236}">
                <a16:creationId xmlns="" xmlns:a16="http://schemas.microsoft.com/office/drawing/2014/main" id="{8B7FBBA7-2E51-4910-BD04-C192E3DFD948}"/>
              </a:ext>
            </a:extLst>
          </p:cNvPr>
          <p:cNvSpPr>
            <a:spLocks noChangeShapeType="1"/>
          </p:cNvSpPr>
          <p:nvPr/>
        </p:nvSpPr>
        <p:spPr bwMode="auto">
          <a:xfrm>
            <a:off x="3309313" y="4528040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35" name="Oval 112">
            <a:extLst>
              <a:ext uri="{FF2B5EF4-FFF2-40B4-BE49-F238E27FC236}">
                <a16:creationId xmlns="" xmlns:a16="http://schemas.microsoft.com/office/drawing/2014/main" id="{597E8160-89A1-4C7F-A23E-1C985A851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7407" y="4943538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36" name="Rectangle 12">
            <a:extLst>
              <a:ext uri="{FF2B5EF4-FFF2-40B4-BE49-F238E27FC236}">
                <a16:creationId xmlns="" xmlns:a16="http://schemas.microsoft.com/office/drawing/2014/main" id="{80592347-5413-4DB1-9D64-C6158999E4D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71231" y="4943538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cxnSp>
        <p:nvCxnSpPr>
          <p:cNvPr id="37" name="Łącznik prostoliniowy 48">
            <a:extLst>
              <a:ext uri="{FF2B5EF4-FFF2-40B4-BE49-F238E27FC236}">
                <a16:creationId xmlns="" xmlns:a16="http://schemas.microsoft.com/office/drawing/2014/main" id="{AC23E498-C972-4C2C-994D-B4F63674CEF5}"/>
              </a:ext>
            </a:extLst>
          </p:cNvPr>
          <p:cNvCxnSpPr/>
          <p:nvPr/>
        </p:nvCxnSpPr>
        <p:spPr>
          <a:xfrm flipV="1">
            <a:off x="4665377" y="557348"/>
            <a:ext cx="646977" cy="644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6288246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12">
            <a:extLst>
              <a:ext uri="{FF2B5EF4-FFF2-40B4-BE49-F238E27FC236}">
                <a16:creationId xmlns="" xmlns:a16="http://schemas.microsoft.com/office/drawing/2014/main" id="{A791119A-0BA4-406A-A0BE-4EB4C9CCD6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4737" y="3246658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3" name="Line 1153">
            <a:extLst>
              <a:ext uri="{FF2B5EF4-FFF2-40B4-BE49-F238E27FC236}">
                <a16:creationId xmlns="" xmlns:a16="http://schemas.microsoft.com/office/drawing/2014/main" id="{F35F2A66-A5BC-41DC-8627-CB2A7300D908}"/>
              </a:ext>
            </a:extLst>
          </p:cNvPr>
          <p:cNvSpPr>
            <a:spLocks noChangeShapeType="1"/>
          </p:cNvSpPr>
          <p:nvPr/>
        </p:nvSpPr>
        <p:spPr bwMode="auto">
          <a:xfrm>
            <a:off x="3446643" y="2831160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4" name="Line 1154">
            <a:extLst>
              <a:ext uri="{FF2B5EF4-FFF2-40B4-BE49-F238E27FC236}">
                <a16:creationId xmlns="" xmlns:a16="http://schemas.microsoft.com/office/drawing/2014/main" id="{BC6B4B50-6AF7-4441-837C-E97406E9E94E}"/>
              </a:ext>
            </a:extLst>
          </p:cNvPr>
          <p:cNvSpPr>
            <a:spLocks noChangeShapeType="1"/>
          </p:cNvSpPr>
          <p:nvPr/>
        </p:nvSpPr>
        <p:spPr bwMode="auto">
          <a:xfrm>
            <a:off x="3446643" y="2831160"/>
            <a:ext cx="227132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5" name="Line 1153">
            <a:extLst>
              <a:ext uri="{FF2B5EF4-FFF2-40B4-BE49-F238E27FC236}">
                <a16:creationId xmlns="" xmlns:a16="http://schemas.microsoft.com/office/drawing/2014/main" id="{8B05B28E-A711-4107-A4AD-1972A3B2ED26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7572" y="2821652"/>
            <a:ext cx="0" cy="43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6" name="Line 5">
            <a:extLst>
              <a:ext uri="{FF2B5EF4-FFF2-40B4-BE49-F238E27FC236}">
                <a16:creationId xmlns="" xmlns:a16="http://schemas.microsoft.com/office/drawing/2014/main" id="{21597DB0-07AD-4218-A492-C3B1E91E47A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23451" y="1140625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7" name="Rectangle 12">
            <a:extLst>
              <a:ext uri="{FF2B5EF4-FFF2-40B4-BE49-F238E27FC236}">
                <a16:creationId xmlns="" xmlns:a16="http://schemas.microsoft.com/office/drawing/2014/main" id="{154DEBAC-8682-412A-B90B-A03CD69DE3C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746846" y="908720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8" name="Oval 112">
            <a:extLst>
              <a:ext uri="{FF2B5EF4-FFF2-40B4-BE49-F238E27FC236}">
                <a16:creationId xmlns="" xmlns:a16="http://schemas.microsoft.com/office/drawing/2014/main" id="{93DD8899-604B-405A-B2BB-E5F3D4509F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943" y="908720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9" name="Line 138">
            <a:extLst>
              <a:ext uri="{FF2B5EF4-FFF2-40B4-BE49-F238E27FC236}">
                <a16:creationId xmlns="" xmlns:a16="http://schemas.microsoft.com/office/drawing/2014/main" id="{E7F27D22-53DA-44D5-9138-019DC6BCA4B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80459" y="1145106"/>
            <a:ext cx="0" cy="167994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10" name="Rectangle 12">
            <a:extLst>
              <a:ext uri="{FF2B5EF4-FFF2-40B4-BE49-F238E27FC236}">
                <a16:creationId xmlns="" xmlns:a16="http://schemas.microsoft.com/office/drawing/2014/main" id="{76398092-DC52-4AF1-90FA-6D5A7C17F92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486057" y="3264491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11" name="pole tekstowe 15">
            <a:extLst>
              <a:ext uri="{FF2B5EF4-FFF2-40B4-BE49-F238E27FC236}">
                <a16:creationId xmlns="" xmlns:a16="http://schemas.microsoft.com/office/drawing/2014/main" id="{31BDCE63-FC55-4491-847A-D4F631504CE7}"/>
              </a:ext>
            </a:extLst>
          </p:cNvPr>
          <p:cNvSpPr txBox="1"/>
          <p:nvPr/>
        </p:nvSpPr>
        <p:spPr>
          <a:xfrm>
            <a:off x="2783618" y="3940912"/>
            <a:ext cx="12843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/>
              <a:t>605</a:t>
            </a:r>
          </a:p>
          <a:p>
            <a:pPr algn="ctr"/>
            <a:r>
              <a:rPr lang="pl-PL" dirty="0"/>
              <a:t>V1V3|V2V3</a:t>
            </a:r>
          </a:p>
        </p:txBody>
      </p:sp>
      <p:sp>
        <p:nvSpPr>
          <p:cNvPr id="12" name="pole tekstowe 16">
            <a:extLst>
              <a:ext uri="{FF2B5EF4-FFF2-40B4-BE49-F238E27FC236}">
                <a16:creationId xmlns="" xmlns:a16="http://schemas.microsoft.com/office/drawing/2014/main" id="{E2DF62AC-A5F5-4C67-92DC-11C14A302A1C}"/>
              </a:ext>
            </a:extLst>
          </p:cNvPr>
          <p:cNvSpPr txBox="1"/>
          <p:nvPr/>
        </p:nvSpPr>
        <p:spPr>
          <a:xfrm>
            <a:off x="5075409" y="3941320"/>
            <a:ext cx="12843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/>
              <a:t>351</a:t>
            </a:r>
          </a:p>
          <a:p>
            <a:pPr algn="ctr"/>
            <a:r>
              <a:rPr lang="pl-PL" dirty="0"/>
              <a:t>V1V3|V2V3</a:t>
            </a:r>
          </a:p>
        </p:txBody>
      </p:sp>
      <p:cxnSp>
        <p:nvCxnSpPr>
          <p:cNvPr id="13" name="Łącznik prosty ze strzałką 17">
            <a:extLst>
              <a:ext uri="{FF2B5EF4-FFF2-40B4-BE49-F238E27FC236}">
                <a16:creationId xmlns="" xmlns:a16="http://schemas.microsoft.com/office/drawing/2014/main" id="{99510BD6-E585-4B9E-B375-58F77624563B}"/>
              </a:ext>
            </a:extLst>
          </p:cNvPr>
          <p:cNvCxnSpPr/>
          <p:nvPr/>
        </p:nvCxnSpPr>
        <p:spPr>
          <a:xfrm flipV="1">
            <a:off x="5158342" y="3817245"/>
            <a:ext cx="252000" cy="21600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rostokąt 19">
            <a:extLst>
              <a:ext uri="{FF2B5EF4-FFF2-40B4-BE49-F238E27FC236}">
                <a16:creationId xmlns="" xmlns:a16="http://schemas.microsoft.com/office/drawing/2014/main" id="{A487341A-F6ED-44DB-99B9-11FFAA58DB30}"/>
              </a:ext>
            </a:extLst>
          </p:cNvPr>
          <p:cNvSpPr/>
          <p:nvPr/>
        </p:nvSpPr>
        <p:spPr>
          <a:xfrm>
            <a:off x="1998561" y="332656"/>
            <a:ext cx="1412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/>
              <a:t>351_F17-113</a:t>
            </a:r>
          </a:p>
        </p:txBody>
      </p:sp>
      <p:sp>
        <p:nvSpPr>
          <p:cNvPr id="15" name="pole tekstowe 18">
            <a:extLst>
              <a:ext uri="{FF2B5EF4-FFF2-40B4-BE49-F238E27FC236}">
                <a16:creationId xmlns="" xmlns:a16="http://schemas.microsoft.com/office/drawing/2014/main" id="{46291598-0AB6-40B1-89C2-EC9AD7CE0878}"/>
              </a:ext>
            </a:extLst>
          </p:cNvPr>
          <p:cNvSpPr txBox="1"/>
          <p:nvPr/>
        </p:nvSpPr>
        <p:spPr>
          <a:xfrm>
            <a:off x="3439179" y="1523413"/>
            <a:ext cx="10791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/>
              <a:t>603</a:t>
            </a:r>
          </a:p>
          <a:p>
            <a:pPr algn="ctr"/>
            <a:r>
              <a:rPr lang="pl-PL" dirty="0"/>
              <a:t>+|V2V3 </a:t>
            </a:r>
            <a:r>
              <a:rPr lang="en-US" sz="1100" dirty="0"/>
              <a:t>or</a:t>
            </a:r>
            <a:endParaRPr lang="pl-PL" sz="1100" dirty="0"/>
          </a:p>
          <a:p>
            <a:pPr algn="ctr"/>
            <a:r>
              <a:rPr lang="pl-PL" dirty="0"/>
              <a:t>V2|V3</a:t>
            </a:r>
          </a:p>
        </p:txBody>
      </p:sp>
      <p:sp>
        <p:nvSpPr>
          <p:cNvPr id="16" name="pole tekstowe 20">
            <a:extLst>
              <a:ext uri="{FF2B5EF4-FFF2-40B4-BE49-F238E27FC236}">
                <a16:creationId xmlns="" xmlns:a16="http://schemas.microsoft.com/office/drawing/2014/main" id="{668E425F-6014-4D23-9FB7-7ABEB776E6CC}"/>
              </a:ext>
            </a:extLst>
          </p:cNvPr>
          <p:cNvSpPr txBox="1"/>
          <p:nvPr/>
        </p:nvSpPr>
        <p:spPr>
          <a:xfrm>
            <a:off x="4646276" y="1523413"/>
            <a:ext cx="10791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/>
              <a:t>604</a:t>
            </a:r>
          </a:p>
          <a:p>
            <a:pPr lvl="0" algn="ctr"/>
            <a:r>
              <a:rPr lang="pl-PL" dirty="0"/>
              <a:t>V1V3|+ </a:t>
            </a:r>
            <a:r>
              <a:rPr lang="en-US" sz="1100" dirty="0">
                <a:solidFill>
                  <a:prstClr val="black"/>
                </a:solidFill>
              </a:rPr>
              <a:t>or</a:t>
            </a:r>
            <a:endParaRPr lang="pl-PL" sz="1100" dirty="0">
              <a:solidFill>
                <a:prstClr val="black"/>
              </a:solidFill>
            </a:endParaRPr>
          </a:p>
          <a:p>
            <a:pPr algn="ctr"/>
            <a:r>
              <a:rPr lang="pl-PL" dirty="0"/>
              <a:t>V1|V3</a:t>
            </a:r>
          </a:p>
        </p:txBody>
      </p:sp>
      <p:sp>
        <p:nvSpPr>
          <p:cNvPr id="17" name="Prostokąt 6">
            <a:extLst>
              <a:ext uri="{FF2B5EF4-FFF2-40B4-BE49-F238E27FC236}">
                <a16:creationId xmlns="" xmlns:a16="http://schemas.microsoft.com/office/drawing/2014/main" id="{51B73027-FCFF-4D5E-8F96-D595B9C91840}"/>
              </a:ext>
            </a:extLst>
          </p:cNvPr>
          <p:cNvSpPr/>
          <p:nvPr/>
        </p:nvSpPr>
        <p:spPr>
          <a:xfrm>
            <a:off x="1998561" y="5157192"/>
            <a:ext cx="58423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i="1" dirty="0"/>
              <a:t>ABCA4</a:t>
            </a:r>
          </a:p>
          <a:p>
            <a:r>
              <a:rPr lang="pl-PL" dirty="0"/>
              <a:t>V1: c.2588G&gt;C, p.[Gly863Ala, Gly863del]</a:t>
            </a:r>
          </a:p>
          <a:p>
            <a:r>
              <a:rPr lang="pl-PL" dirty="0"/>
              <a:t>V2: c.5461-10T&gt;C, p.[Thr1821Valfs,Thr1821Aspfs]</a:t>
            </a:r>
          </a:p>
          <a:p>
            <a:r>
              <a:rPr lang="pl-PL" dirty="0"/>
              <a:t>V3: c.5603A&gt;T, </a:t>
            </a:r>
            <a:r>
              <a:rPr lang="en-US" dirty="0"/>
              <a:t>p.</a:t>
            </a:r>
            <a:r>
              <a:rPr lang="pl-PL" dirty="0"/>
              <a:t>(</a:t>
            </a:r>
            <a:r>
              <a:rPr lang="en-US" dirty="0"/>
              <a:t>Asn1868Ile</a:t>
            </a:r>
            <a:r>
              <a:rPr lang="pl-PL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09716786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262994" y="199235"/>
            <a:ext cx="1412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352_F17-113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3910202" y="1797460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3430335" y="1549671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645694" y="1549671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3259636" y="3621864"/>
            <a:ext cx="216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293159" y="1789714"/>
            <a:ext cx="0" cy="227422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22" name="Oval 112"/>
          <p:cNvSpPr>
            <a:spLocks noChangeArrowheads="1"/>
          </p:cNvSpPr>
          <p:nvPr/>
        </p:nvSpPr>
        <p:spPr bwMode="auto">
          <a:xfrm>
            <a:off x="3026144" y="4047261"/>
            <a:ext cx="466985" cy="4955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34" name="Tekstvak 218"/>
          <p:cNvSpPr txBox="1">
            <a:spLocks noChangeArrowheads="1"/>
          </p:cNvSpPr>
          <p:nvPr/>
        </p:nvSpPr>
        <p:spPr bwMode="auto">
          <a:xfrm>
            <a:off x="5134941" y="4815159"/>
            <a:ext cx="5693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dirty="0">
                <a:cs typeface="Arial" charset="0"/>
              </a:rPr>
              <a:t>352</a:t>
            </a:r>
            <a:endParaRPr lang="pl-PL" altLang="en-US" dirty="0">
              <a:cs typeface="Arial" charset="0"/>
            </a:endParaRPr>
          </a:p>
        </p:txBody>
      </p:sp>
      <p:sp>
        <p:nvSpPr>
          <p:cNvPr id="42" name="Rectangle 12"/>
          <p:cNvSpPr>
            <a:spLocks noChangeArrowheads="1"/>
          </p:cNvSpPr>
          <p:nvPr/>
        </p:nvSpPr>
        <p:spPr bwMode="auto">
          <a:xfrm flipH="1">
            <a:off x="5186143" y="4047261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 flipH="1">
            <a:off x="4059666" y="4047261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44" name="Line 1153"/>
          <p:cNvSpPr>
            <a:spLocks noChangeShapeType="1"/>
          </p:cNvSpPr>
          <p:nvPr/>
        </p:nvSpPr>
        <p:spPr bwMode="auto">
          <a:xfrm>
            <a:off x="5420278" y="3612339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48" name="Line 1153"/>
          <p:cNvSpPr>
            <a:spLocks noChangeShapeType="1"/>
          </p:cNvSpPr>
          <p:nvPr/>
        </p:nvSpPr>
        <p:spPr bwMode="auto">
          <a:xfrm>
            <a:off x="3259635" y="3622349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cxnSp>
        <p:nvCxnSpPr>
          <p:cNvPr id="16" name="Łącznik prosty ze strzałką 13">
            <a:extLst>
              <a:ext uri="{FF2B5EF4-FFF2-40B4-BE49-F238E27FC236}">
                <a16:creationId xmlns="" xmlns:a16="http://schemas.microsoft.com/office/drawing/2014/main" id="{BA90A07E-10DD-4C59-9429-44FD4A3D9105}"/>
              </a:ext>
            </a:extLst>
          </p:cNvPr>
          <p:cNvCxnSpPr/>
          <p:nvPr/>
        </p:nvCxnSpPr>
        <p:spPr>
          <a:xfrm flipV="1">
            <a:off x="4711644" y="4669777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1887943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rostokąt 1">
            <a:extLst>
              <a:ext uri="{FF2B5EF4-FFF2-40B4-BE49-F238E27FC236}">
                <a16:creationId xmlns="" xmlns:a16="http://schemas.microsoft.com/office/drawing/2014/main" id="{B3A865B9-0E8B-4705-99DE-5775297B2DF5}"/>
              </a:ext>
            </a:extLst>
          </p:cNvPr>
          <p:cNvSpPr/>
          <p:nvPr/>
        </p:nvSpPr>
        <p:spPr>
          <a:xfrm>
            <a:off x="323528" y="308592"/>
            <a:ext cx="20162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/>
              <a:t>353_F17-115</a:t>
            </a:r>
          </a:p>
        </p:txBody>
      </p:sp>
      <p:sp>
        <p:nvSpPr>
          <p:cNvPr id="19" name="Prostokąt 2">
            <a:extLst>
              <a:ext uri="{FF2B5EF4-FFF2-40B4-BE49-F238E27FC236}">
                <a16:creationId xmlns="" xmlns:a16="http://schemas.microsoft.com/office/drawing/2014/main" id="{F2680CDB-3864-4FDC-A8F6-E6A9D1315279}"/>
              </a:ext>
            </a:extLst>
          </p:cNvPr>
          <p:cNvSpPr/>
          <p:nvPr/>
        </p:nvSpPr>
        <p:spPr>
          <a:xfrm>
            <a:off x="3135051" y="4841439"/>
            <a:ext cx="65434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/>
              <a:t>353</a:t>
            </a:r>
          </a:p>
          <a:p>
            <a:pPr algn="ctr"/>
            <a:r>
              <a:rPr lang="pl-PL" dirty="0"/>
              <a:t>V1|+</a:t>
            </a:r>
          </a:p>
        </p:txBody>
      </p:sp>
      <p:sp>
        <p:nvSpPr>
          <p:cNvPr id="20" name="Prostokąt 9">
            <a:extLst>
              <a:ext uri="{FF2B5EF4-FFF2-40B4-BE49-F238E27FC236}">
                <a16:creationId xmlns="" xmlns:a16="http://schemas.microsoft.com/office/drawing/2014/main" id="{6BD56FF7-9A76-4360-96D2-BED46CDA67D4}"/>
              </a:ext>
            </a:extLst>
          </p:cNvPr>
          <p:cNvSpPr/>
          <p:nvPr/>
        </p:nvSpPr>
        <p:spPr>
          <a:xfrm>
            <a:off x="416839" y="5903077"/>
            <a:ext cx="39811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i="1" dirty="0"/>
              <a:t>RHO</a:t>
            </a:r>
            <a:r>
              <a:rPr lang="pl-PL" dirty="0"/>
              <a:t>:</a:t>
            </a:r>
          </a:p>
          <a:p>
            <a:r>
              <a:rPr lang="pl-PL" dirty="0"/>
              <a:t>V1: c.539C&gt;G, p.(Pro180Arg)</a:t>
            </a:r>
          </a:p>
        </p:txBody>
      </p:sp>
      <p:sp>
        <p:nvSpPr>
          <p:cNvPr id="21" name="Prostokąt 16">
            <a:extLst>
              <a:ext uri="{FF2B5EF4-FFF2-40B4-BE49-F238E27FC236}">
                <a16:creationId xmlns="" xmlns:a16="http://schemas.microsoft.com/office/drawing/2014/main" id="{6505A26F-A7BD-451B-AE7E-03ED2D98204C}"/>
              </a:ext>
            </a:extLst>
          </p:cNvPr>
          <p:cNvSpPr/>
          <p:nvPr/>
        </p:nvSpPr>
        <p:spPr>
          <a:xfrm>
            <a:off x="3687539" y="2135737"/>
            <a:ext cx="5357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/>
              <a:t>596</a:t>
            </a:r>
          </a:p>
          <a:p>
            <a:pPr algn="ctr"/>
            <a:r>
              <a:rPr lang="pl-PL" dirty="0"/>
              <a:t>+|+</a:t>
            </a:r>
          </a:p>
        </p:txBody>
      </p:sp>
      <p:sp>
        <p:nvSpPr>
          <p:cNvPr id="22" name="Prostokąt 17">
            <a:extLst>
              <a:ext uri="{FF2B5EF4-FFF2-40B4-BE49-F238E27FC236}">
                <a16:creationId xmlns="" xmlns:a16="http://schemas.microsoft.com/office/drawing/2014/main" id="{AF3EB0CE-B5E8-4FA5-82BD-DBA002D6BEE9}"/>
              </a:ext>
            </a:extLst>
          </p:cNvPr>
          <p:cNvSpPr/>
          <p:nvPr/>
        </p:nvSpPr>
        <p:spPr>
          <a:xfrm>
            <a:off x="4897094" y="2135737"/>
            <a:ext cx="5357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/>
              <a:t>597</a:t>
            </a:r>
          </a:p>
          <a:p>
            <a:pPr algn="ctr"/>
            <a:r>
              <a:rPr lang="pl-PL" dirty="0"/>
              <a:t>+|+</a:t>
            </a:r>
          </a:p>
        </p:txBody>
      </p:sp>
      <p:sp>
        <p:nvSpPr>
          <p:cNvPr id="23" name="Oval 112">
            <a:extLst>
              <a:ext uri="{FF2B5EF4-FFF2-40B4-BE49-F238E27FC236}">
                <a16:creationId xmlns="" xmlns:a16="http://schemas.microsoft.com/office/drawing/2014/main" id="{AA3C71CA-F5F6-40D1-97B2-F105E5600B1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883269" y="1453116"/>
            <a:ext cx="563377" cy="563377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24" name="Rectangle 12">
            <a:extLst>
              <a:ext uri="{FF2B5EF4-FFF2-40B4-BE49-F238E27FC236}">
                <a16:creationId xmlns="" xmlns:a16="http://schemas.microsoft.com/office/drawing/2014/main" id="{FEA5C962-DE28-49A8-91D6-9E7C4A954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3714" y="1440900"/>
            <a:ext cx="563377" cy="563377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25" name="Line 5">
            <a:extLst>
              <a:ext uri="{FF2B5EF4-FFF2-40B4-BE49-F238E27FC236}">
                <a16:creationId xmlns="" xmlns:a16="http://schemas.microsoft.com/office/drawing/2014/main" id="{B17C3D62-20EF-4484-ADF2-56029183635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34015" y="1756825"/>
            <a:ext cx="64858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26" name="Line 138">
            <a:extLst>
              <a:ext uri="{FF2B5EF4-FFF2-40B4-BE49-F238E27FC236}">
                <a16:creationId xmlns="" xmlns:a16="http://schemas.microsoft.com/office/drawing/2014/main" id="{CB40C5A6-4E0B-4757-A153-EC7CC3D555D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04146" y="1749826"/>
            <a:ext cx="0" cy="1728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27" name="Line 138">
            <a:extLst>
              <a:ext uri="{FF2B5EF4-FFF2-40B4-BE49-F238E27FC236}">
                <a16:creationId xmlns="" xmlns:a16="http://schemas.microsoft.com/office/drawing/2014/main" id="{E15713B7-4A8B-469A-9560-A9801BC6ADE4}"/>
              </a:ext>
            </a:extLst>
          </p:cNvPr>
          <p:cNvSpPr>
            <a:spLocks noChangeShapeType="1"/>
          </p:cNvSpPr>
          <p:nvPr/>
        </p:nvSpPr>
        <p:spPr bwMode="auto">
          <a:xfrm>
            <a:off x="3462224" y="3454625"/>
            <a:ext cx="0" cy="48600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28" name="Line 138">
            <a:extLst>
              <a:ext uri="{FF2B5EF4-FFF2-40B4-BE49-F238E27FC236}">
                <a16:creationId xmlns="" xmlns:a16="http://schemas.microsoft.com/office/drawing/2014/main" id="{5C0A6B74-1C2D-4E5F-A70B-E36637B44615}"/>
              </a:ext>
            </a:extLst>
          </p:cNvPr>
          <p:cNvSpPr>
            <a:spLocks noChangeShapeType="1"/>
          </p:cNvSpPr>
          <p:nvPr/>
        </p:nvSpPr>
        <p:spPr bwMode="auto">
          <a:xfrm>
            <a:off x="5779682" y="3451509"/>
            <a:ext cx="0" cy="47938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29" name="Rectangle 12">
            <a:extLst>
              <a:ext uri="{FF2B5EF4-FFF2-40B4-BE49-F238E27FC236}">
                <a16:creationId xmlns="" xmlns:a16="http://schemas.microsoft.com/office/drawing/2014/main" id="{3F0FBFC7-FB1C-44AB-8562-D377C085BDB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180536" y="3930897"/>
            <a:ext cx="563377" cy="563377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cs typeface="Arial" charset="0"/>
            </a:endParaRPr>
          </a:p>
        </p:txBody>
      </p:sp>
      <p:cxnSp>
        <p:nvCxnSpPr>
          <p:cNvPr id="30" name="Łącznik prosty ze strzałką 33">
            <a:extLst>
              <a:ext uri="{FF2B5EF4-FFF2-40B4-BE49-F238E27FC236}">
                <a16:creationId xmlns="" xmlns:a16="http://schemas.microsoft.com/office/drawing/2014/main" id="{E3EEF231-3D39-4F79-A208-3A03D3E920D0}"/>
              </a:ext>
            </a:extLst>
          </p:cNvPr>
          <p:cNvCxnSpPr/>
          <p:nvPr/>
        </p:nvCxnSpPr>
        <p:spPr>
          <a:xfrm flipV="1">
            <a:off x="2730876" y="4625416"/>
            <a:ext cx="292377" cy="313396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12">
            <a:extLst>
              <a:ext uri="{FF2B5EF4-FFF2-40B4-BE49-F238E27FC236}">
                <a16:creationId xmlns="" xmlns:a16="http://schemas.microsoft.com/office/drawing/2014/main" id="{5A9F0952-FC8D-4EC7-A9F1-E953F7A0EAC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497993" y="3937512"/>
            <a:ext cx="563377" cy="563377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cs typeface="Arial" charset="0"/>
            </a:endParaRPr>
          </a:p>
        </p:txBody>
      </p:sp>
      <p:sp>
        <p:nvSpPr>
          <p:cNvPr id="32" name="Line 5">
            <a:extLst>
              <a:ext uri="{FF2B5EF4-FFF2-40B4-BE49-F238E27FC236}">
                <a16:creationId xmlns="" xmlns:a16="http://schemas.microsoft.com/office/drawing/2014/main" id="{84F159A5-526D-4281-869D-E0EDC426A9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56155" y="3473287"/>
            <a:ext cx="2340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33" name="Prostokąt 20">
            <a:extLst>
              <a:ext uri="{FF2B5EF4-FFF2-40B4-BE49-F238E27FC236}">
                <a16:creationId xmlns="" xmlns:a16="http://schemas.microsoft.com/office/drawing/2014/main" id="{0D76A5C1-3C04-4687-8687-F71B727DB614}"/>
              </a:ext>
            </a:extLst>
          </p:cNvPr>
          <p:cNvSpPr/>
          <p:nvPr/>
        </p:nvSpPr>
        <p:spPr>
          <a:xfrm>
            <a:off x="5511819" y="4841439"/>
            <a:ext cx="5357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/>
              <a:t>598</a:t>
            </a:r>
          </a:p>
          <a:p>
            <a:pPr algn="ctr"/>
            <a:r>
              <a:rPr lang="pl-PL" dirty="0"/>
              <a:t>+|+</a:t>
            </a:r>
          </a:p>
        </p:txBody>
      </p:sp>
    </p:spTree>
    <p:extLst>
      <p:ext uri="{BB962C8B-B14F-4D97-AF65-F5344CB8AC3E}">
        <p14:creationId xmlns:p14="http://schemas.microsoft.com/office/powerpoint/2010/main" val="3523458191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2608120" y="2784520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2131515" y="2552615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3338612" y="2552615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kstvak 218"/>
          <p:cNvSpPr txBox="1">
            <a:spLocks noChangeArrowheads="1"/>
          </p:cNvSpPr>
          <p:nvPr/>
        </p:nvSpPr>
        <p:spPr bwMode="auto">
          <a:xfrm>
            <a:off x="2569248" y="4551709"/>
            <a:ext cx="80823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354</a:t>
            </a:r>
            <a:endParaRPr lang="pl-PL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2445886" y="4386685"/>
            <a:ext cx="252000" cy="21600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 flipH="1">
            <a:off x="2741460" y="3884024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192933" y="205204"/>
            <a:ext cx="1539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354_F17-116</a:t>
            </a:r>
          </a:p>
        </p:txBody>
      </p:sp>
      <p:sp>
        <p:nvSpPr>
          <p:cNvPr id="19" name="Oval 112"/>
          <p:cNvSpPr>
            <a:spLocks noChangeArrowheads="1"/>
          </p:cNvSpPr>
          <p:nvPr/>
        </p:nvSpPr>
        <p:spPr bwMode="auto">
          <a:xfrm>
            <a:off x="5097810" y="3884024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Łącznik prostoliniowy 7"/>
          <p:cNvCxnSpPr/>
          <p:nvPr/>
        </p:nvCxnSpPr>
        <p:spPr>
          <a:xfrm flipV="1">
            <a:off x="2030245" y="2462430"/>
            <a:ext cx="646977" cy="644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oliniowy 25"/>
          <p:cNvCxnSpPr/>
          <p:nvPr/>
        </p:nvCxnSpPr>
        <p:spPr>
          <a:xfrm flipV="1">
            <a:off x="3223017" y="2466784"/>
            <a:ext cx="646977" cy="644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Line 1153"/>
          <p:cNvSpPr>
            <a:spLocks noChangeShapeType="1"/>
          </p:cNvSpPr>
          <p:nvPr/>
        </p:nvSpPr>
        <p:spPr bwMode="auto">
          <a:xfrm>
            <a:off x="3591379" y="2127644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Line 1154"/>
          <p:cNvSpPr>
            <a:spLocks noChangeShapeType="1"/>
          </p:cNvSpPr>
          <p:nvPr/>
        </p:nvSpPr>
        <p:spPr bwMode="auto">
          <a:xfrm>
            <a:off x="3570517" y="2127644"/>
            <a:ext cx="2304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Line 1153"/>
          <p:cNvSpPr>
            <a:spLocks noChangeShapeType="1"/>
          </p:cNvSpPr>
          <p:nvPr/>
        </p:nvSpPr>
        <p:spPr bwMode="auto">
          <a:xfrm>
            <a:off x="5874126" y="2118136"/>
            <a:ext cx="0" cy="43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Oval 112"/>
          <p:cNvSpPr>
            <a:spLocks noChangeArrowheads="1"/>
          </p:cNvSpPr>
          <p:nvPr/>
        </p:nvSpPr>
        <p:spPr bwMode="auto">
          <a:xfrm>
            <a:off x="5642611" y="2557095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Line 5"/>
          <p:cNvSpPr>
            <a:spLocks noChangeShapeType="1"/>
          </p:cNvSpPr>
          <p:nvPr/>
        </p:nvSpPr>
        <p:spPr bwMode="auto">
          <a:xfrm flipH="1" flipV="1">
            <a:off x="4380005" y="437109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 flipH="1">
            <a:off x="3903400" y="205204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Oval 112"/>
          <p:cNvSpPr>
            <a:spLocks noChangeArrowheads="1"/>
          </p:cNvSpPr>
          <p:nvPr/>
        </p:nvSpPr>
        <p:spPr bwMode="auto">
          <a:xfrm>
            <a:off x="5110497" y="205204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1" name="Łącznik prostoliniowy 40"/>
          <p:cNvCxnSpPr/>
          <p:nvPr/>
        </p:nvCxnSpPr>
        <p:spPr>
          <a:xfrm flipV="1">
            <a:off x="3802130" y="115019"/>
            <a:ext cx="646977" cy="644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Łącznik prostoliniowy 41"/>
          <p:cNvCxnSpPr/>
          <p:nvPr/>
        </p:nvCxnSpPr>
        <p:spPr>
          <a:xfrm flipV="1">
            <a:off x="4994902" y="119373"/>
            <a:ext cx="646977" cy="644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Line 138"/>
          <p:cNvSpPr>
            <a:spLocks noChangeShapeType="1"/>
          </p:cNvSpPr>
          <p:nvPr/>
        </p:nvSpPr>
        <p:spPr bwMode="auto">
          <a:xfrm>
            <a:off x="4737013" y="441590"/>
            <a:ext cx="0" cy="167994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Line 138"/>
          <p:cNvSpPr>
            <a:spLocks noChangeShapeType="1"/>
          </p:cNvSpPr>
          <p:nvPr/>
        </p:nvSpPr>
        <p:spPr bwMode="auto">
          <a:xfrm>
            <a:off x="5329925" y="2793008"/>
            <a:ext cx="0" cy="109101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Line 5"/>
          <p:cNvSpPr>
            <a:spLocks noChangeShapeType="1"/>
          </p:cNvSpPr>
          <p:nvPr/>
        </p:nvSpPr>
        <p:spPr bwMode="auto">
          <a:xfrm flipH="1" flipV="1">
            <a:off x="4925587" y="2792880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Rectangle 12"/>
          <p:cNvSpPr>
            <a:spLocks noChangeArrowheads="1"/>
          </p:cNvSpPr>
          <p:nvPr/>
        </p:nvSpPr>
        <p:spPr bwMode="auto">
          <a:xfrm flipH="1">
            <a:off x="4448982" y="2560975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Line 138"/>
          <p:cNvSpPr>
            <a:spLocks noChangeShapeType="1"/>
          </p:cNvSpPr>
          <p:nvPr/>
        </p:nvSpPr>
        <p:spPr bwMode="auto">
          <a:xfrm>
            <a:off x="2978000" y="2793008"/>
            <a:ext cx="0" cy="109101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Line 5"/>
          <p:cNvSpPr>
            <a:spLocks noChangeShapeType="1"/>
          </p:cNvSpPr>
          <p:nvPr/>
        </p:nvSpPr>
        <p:spPr bwMode="auto">
          <a:xfrm flipH="1" flipV="1">
            <a:off x="4398312" y="4115928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Rectangle 12"/>
          <p:cNvSpPr>
            <a:spLocks noChangeArrowheads="1"/>
          </p:cNvSpPr>
          <p:nvPr/>
        </p:nvSpPr>
        <p:spPr bwMode="auto">
          <a:xfrm flipH="1">
            <a:off x="3921707" y="3884023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Line 138"/>
          <p:cNvSpPr>
            <a:spLocks noChangeShapeType="1"/>
          </p:cNvSpPr>
          <p:nvPr/>
        </p:nvSpPr>
        <p:spPr bwMode="auto">
          <a:xfrm>
            <a:off x="4745251" y="4115929"/>
            <a:ext cx="0" cy="109101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Oval 112"/>
          <p:cNvSpPr>
            <a:spLocks noChangeArrowheads="1"/>
          </p:cNvSpPr>
          <p:nvPr/>
        </p:nvSpPr>
        <p:spPr bwMode="auto">
          <a:xfrm>
            <a:off x="4513345" y="5206945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Oval 112"/>
          <p:cNvSpPr>
            <a:spLocks noChangeArrowheads="1"/>
          </p:cNvSpPr>
          <p:nvPr/>
        </p:nvSpPr>
        <p:spPr bwMode="auto">
          <a:xfrm>
            <a:off x="1522878" y="3884022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Line 5"/>
          <p:cNvSpPr>
            <a:spLocks noChangeShapeType="1"/>
          </p:cNvSpPr>
          <p:nvPr/>
        </p:nvSpPr>
        <p:spPr bwMode="auto">
          <a:xfrm flipH="1" flipV="1">
            <a:off x="2010968" y="4115927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Line 138"/>
          <p:cNvSpPr>
            <a:spLocks noChangeShapeType="1"/>
          </p:cNvSpPr>
          <p:nvPr/>
        </p:nvSpPr>
        <p:spPr bwMode="auto">
          <a:xfrm>
            <a:off x="2379648" y="4115927"/>
            <a:ext cx="0" cy="109101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Oval 112"/>
          <p:cNvSpPr>
            <a:spLocks noChangeArrowheads="1"/>
          </p:cNvSpPr>
          <p:nvPr/>
        </p:nvSpPr>
        <p:spPr bwMode="auto">
          <a:xfrm>
            <a:off x="2147742" y="5206943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77571" y="5883116"/>
            <a:ext cx="692110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EYS</a:t>
            </a:r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V1: c.5802dup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p.(Ile1935Tyrfs*6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c.(7723+1_7724-1)_(8071+1_8072-1)dup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p.(?)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63690557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5">
            <a:extLst>
              <a:ext uri="{FF2B5EF4-FFF2-40B4-BE49-F238E27FC236}">
                <a16:creationId xmlns="" xmlns:a16="http://schemas.microsoft.com/office/drawing/2014/main" id="{D141CFED-650C-4114-AFE6-DD861998150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933164" y="2117299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2">
            <a:extLst>
              <a:ext uri="{FF2B5EF4-FFF2-40B4-BE49-F238E27FC236}">
                <a16:creationId xmlns="" xmlns:a16="http://schemas.microsoft.com/office/drawing/2014/main" id="{D59BC24B-1D7D-49F3-ACC6-0979EED96CA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456559" y="1885394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val 112">
            <a:extLst>
              <a:ext uri="{FF2B5EF4-FFF2-40B4-BE49-F238E27FC236}">
                <a16:creationId xmlns="" xmlns:a16="http://schemas.microsoft.com/office/drawing/2014/main" id="{9567F311-6E9B-47B8-A073-BDC1D8C6B7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3656" y="1885394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1153">
            <a:extLst>
              <a:ext uri="{FF2B5EF4-FFF2-40B4-BE49-F238E27FC236}">
                <a16:creationId xmlns="" xmlns:a16="http://schemas.microsoft.com/office/drawing/2014/main" id="{FEBC0782-494F-4D90-B5EB-F863332CF50E}"/>
              </a:ext>
            </a:extLst>
          </p:cNvPr>
          <p:cNvSpPr>
            <a:spLocks noChangeShapeType="1"/>
          </p:cNvSpPr>
          <p:nvPr/>
        </p:nvSpPr>
        <p:spPr bwMode="auto">
          <a:xfrm>
            <a:off x="2903847" y="3790717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154">
            <a:extLst>
              <a:ext uri="{FF2B5EF4-FFF2-40B4-BE49-F238E27FC236}">
                <a16:creationId xmlns="" xmlns:a16="http://schemas.microsoft.com/office/drawing/2014/main" id="{BCAE5C70-7902-42D0-8EAC-092640767527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991" y="3807383"/>
            <a:ext cx="2812069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153">
            <a:extLst>
              <a:ext uri="{FF2B5EF4-FFF2-40B4-BE49-F238E27FC236}">
                <a16:creationId xmlns="" xmlns:a16="http://schemas.microsoft.com/office/drawing/2014/main" id="{2CA4B16F-4693-46C8-9905-EC43620162E0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1061" y="3793939"/>
            <a:ext cx="0" cy="41227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138">
            <a:extLst>
              <a:ext uri="{FF2B5EF4-FFF2-40B4-BE49-F238E27FC236}">
                <a16:creationId xmlns="" xmlns:a16="http://schemas.microsoft.com/office/drawing/2014/main" id="{C4264B3C-06F4-4DA6-8C60-0148E227FD2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13516" y="2110050"/>
            <a:ext cx="1" cy="220511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kstvak 218">
            <a:extLst>
              <a:ext uri="{FF2B5EF4-FFF2-40B4-BE49-F238E27FC236}">
                <a16:creationId xmlns="" xmlns:a16="http://schemas.microsoft.com/office/drawing/2014/main" id="{081474FD-55FD-4300-8773-73C271D080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3139" y="4938225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355</a:t>
            </a:r>
            <a:endParaRPr lang="pl-PL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pl-PL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Łącznik prosty ze strzałką 37">
            <a:extLst>
              <a:ext uri="{FF2B5EF4-FFF2-40B4-BE49-F238E27FC236}">
                <a16:creationId xmlns="" xmlns:a16="http://schemas.microsoft.com/office/drawing/2014/main" id="{8D4B159C-5985-4899-AEBD-F6755C4A57D9}"/>
              </a:ext>
            </a:extLst>
          </p:cNvPr>
          <p:cNvCxnSpPr/>
          <p:nvPr/>
        </p:nvCxnSpPr>
        <p:spPr>
          <a:xfrm flipV="1">
            <a:off x="3705886" y="4720664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2">
            <a:extLst>
              <a:ext uri="{FF2B5EF4-FFF2-40B4-BE49-F238E27FC236}">
                <a16:creationId xmlns="" xmlns:a16="http://schemas.microsoft.com/office/drawing/2014/main" id="{4135E713-2E33-4E6E-83DF-1E9531DB879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458353" y="4238491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2">
            <a:extLst>
              <a:ext uri="{FF2B5EF4-FFF2-40B4-BE49-F238E27FC236}">
                <a16:creationId xmlns="" xmlns:a16="http://schemas.microsoft.com/office/drawing/2014/main" id="{30212AEA-5F4C-43C2-BCC6-7C710131EA0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667087" y="4206215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Prostokąt 2">
            <a:extLst>
              <a:ext uri="{FF2B5EF4-FFF2-40B4-BE49-F238E27FC236}">
                <a16:creationId xmlns="" xmlns:a16="http://schemas.microsoft.com/office/drawing/2014/main" id="{7D255D4B-20E4-4545-8275-79FEB3799B8D}"/>
              </a:ext>
            </a:extLst>
          </p:cNvPr>
          <p:cNvSpPr/>
          <p:nvPr/>
        </p:nvSpPr>
        <p:spPr>
          <a:xfrm>
            <a:off x="373325" y="502857"/>
            <a:ext cx="1539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355_F17-117</a:t>
            </a:r>
          </a:p>
        </p:txBody>
      </p:sp>
      <p:sp>
        <p:nvSpPr>
          <p:cNvPr id="17" name="Oval 112">
            <a:extLst>
              <a:ext uri="{FF2B5EF4-FFF2-40B4-BE49-F238E27FC236}">
                <a16:creationId xmlns="" xmlns:a16="http://schemas.microsoft.com/office/drawing/2014/main" id="{292F4D88-BB55-499D-A2E9-20C3A87369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4250" y="4222881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135375" y="6087769"/>
            <a:ext cx="355308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CNGB3</a:t>
            </a: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V1: c.1148del, p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.(Thr383Ilefs*13)</a:t>
            </a:r>
          </a:p>
        </p:txBody>
      </p:sp>
    </p:spTree>
    <p:extLst>
      <p:ext uri="{BB962C8B-B14F-4D97-AF65-F5344CB8AC3E}">
        <p14:creationId xmlns:p14="http://schemas.microsoft.com/office/powerpoint/2010/main" val="13142870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/>
          <p:cNvSpPr/>
          <p:nvPr/>
        </p:nvSpPr>
        <p:spPr>
          <a:xfrm>
            <a:off x="179512" y="116632"/>
            <a:ext cx="1539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236_F17-011</a:t>
            </a:r>
          </a:p>
        </p:txBody>
      </p:sp>
      <p:grpSp>
        <p:nvGrpSpPr>
          <p:cNvPr id="2" name="Grupa 1"/>
          <p:cNvGrpSpPr/>
          <p:nvPr/>
        </p:nvGrpSpPr>
        <p:grpSpPr>
          <a:xfrm>
            <a:off x="3041550" y="1764108"/>
            <a:ext cx="2858126" cy="3399400"/>
            <a:chOff x="2298451" y="1124744"/>
            <a:chExt cx="3928877" cy="4672930"/>
          </a:xfrm>
        </p:grpSpPr>
        <p:sp>
          <p:nvSpPr>
            <p:cNvPr id="4" name="Oval 112"/>
            <p:cNvSpPr>
              <a:spLocks noChangeArrowheads="1"/>
            </p:cNvSpPr>
            <p:nvPr/>
          </p:nvSpPr>
          <p:spPr bwMode="auto">
            <a:xfrm>
              <a:off x="3440311" y="1235091"/>
              <a:ext cx="719224" cy="719224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12"/>
            <p:cNvSpPr>
              <a:spLocks noChangeArrowheads="1"/>
            </p:cNvSpPr>
            <p:nvPr/>
          </p:nvSpPr>
          <p:spPr bwMode="auto">
            <a:xfrm flipH="1">
              <a:off x="4984465" y="1219495"/>
              <a:ext cx="719224" cy="719224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 flipH="1" flipV="1">
              <a:off x="4160391" y="1622814"/>
              <a:ext cx="82800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Line 138"/>
            <p:cNvSpPr>
              <a:spLocks noChangeShapeType="1"/>
            </p:cNvSpPr>
            <p:nvPr/>
          </p:nvSpPr>
          <p:spPr bwMode="auto">
            <a:xfrm>
              <a:off x="4515872" y="1613879"/>
              <a:ext cx="0" cy="242133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Line 5"/>
            <p:cNvSpPr>
              <a:spLocks noChangeShapeType="1"/>
            </p:cNvSpPr>
            <p:nvPr/>
          </p:nvSpPr>
          <p:spPr bwMode="auto">
            <a:xfrm flipH="1" flipV="1">
              <a:off x="3217063" y="3567819"/>
              <a:ext cx="265065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Line 138"/>
            <p:cNvSpPr>
              <a:spLocks noChangeShapeType="1"/>
            </p:cNvSpPr>
            <p:nvPr/>
          </p:nvSpPr>
          <p:spPr bwMode="auto">
            <a:xfrm>
              <a:off x="3217063" y="3563724"/>
              <a:ext cx="0" cy="62044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pole tekstowe 15"/>
            <p:cNvSpPr txBox="1"/>
            <p:nvPr/>
          </p:nvSpPr>
          <p:spPr>
            <a:xfrm>
              <a:off x="2848849" y="5289978"/>
              <a:ext cx="782699" cy="5076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236</a:t>
              </a:r>
            </a:p>
          </p:txBody>
        </p:sp>
        <p:sp>
          <p:nvSpPr>
            <p:cNvPr id="21" name="Line 138"/>
            <p:cNvSpPr>
              <a:spLocks noChangeShapeType="1"/>
            </p:cNvSpPr>
            <p:nvPr/>
          </p:nvSpPr>
          <p:spPr bwMode="auto">
            <a:xfrm flipH="1">
              <a:off x="5867716" y="3563724"/>
              <a:ext cx="1" cy="47148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Rectangle 12"/>
            <p:cNvSpPr>
              <a:spLocks noChangeArrowheads="1"/>
            </p:cNvSpPr>
            <p:nvPr/>
          </p:nvSpPr>
          <p:spPr bwMode="auto">
            <a:xfrm rot="2699307" flipH="1">
              <a:off x="5508104" y="4184170"/>
              <a:ext cx="719224" cy="719224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4" name="Łącznik prosty ze strzałką 13"/>
            <p:cNvCxnSpPr/>
            <p:nvPr/>
          </p:nvCxnSpPr>
          <p:spPr>
            <a:xfrm flipV="1">
              <a:off x="2298451" y="5124953"/>
              <a:ext cx="335083" cy="330048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Łącznik prostoliniowy 16"/>
            <p:cNvCxnSpPr/>
            <p:nvPr/>
          </p:nvCxnSpPr>
          <p:spPr>
            <a:xfrm flipV="1">
              <a:off x="4860032" y="1124744"/>
              <a:ext cx="936104" cy="93610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2"/>
            <p:cNvSpPr>
              <a:spLocks noChangeArrowheads="1"/>
            </p:cNvSpPr>
            <p:nvPr/>
          </p:nvSpPr>
          <p:spPr bwMode="auto">
            <a:xfrm flipH="1">
              <a:off x="2857451" y="4175724"/>
              <a:ext cx="719224" cy="719224"/>
            </a:xfrm>
            <a:prstGeom prst="rect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12"/>
            <p:cNvSpPr>
              <a:spLocks noChangeArrowheads="1"/>
            </p:cNvSpPr>
            <p:nvPr/>
          </p:nvSpPr>
          <p:spPr bwMode="auto">
            <a:xfrm rot="2699307" flipH="1">
              <a:off x="4156260" y="4184170"/>
              <a:ext cx="719224" cy="719224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93798687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4096139" y="1278101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3619534" y="1046196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826631" y="1046196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1153"/>
          <p:cNvSpPr>
            <a:spLocks noChangeShapeType="1"/>
          </p:cNvSpPr>
          <p:nvPr/>
        </p:nvSpPr>
        <p:spPr bwMode="auto">
          <a:xfrm>
            <a:off x="2196384" y="2968185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2175522" y="2968185"/>
            <a:ext cx="468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Line 1153"/>
          <p:cNvSpPr>
            <a:spLocks noChangeShapeType="1"/>
          </p:cNvSpPr>
          <p:nvPr/>
        </p:nvSpPr>
        <p:spPr bwMode="auto">
          <a:xfrm>
            <a:off x="5208867" y="2949968"/>
            <a:ext cx="0" cy="43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1153"/>
          <p:cNvSpPr>
            <a:spLocks noChangeShapeType="1"/>
          </p:cNvSpPr>
          <p:nvPr/>
        </p:nvSpPr>
        <p:spPr bwMode="auto">
          <a:xfrm>
            <a:off x="6876324" y="2954741"/>
            <a:ext cx="0" cy="41227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476492" y="1270852"/>
            <a:ext cx="0" cy="167994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kstvak 218"/>
          <p:cNvSpPr txBox="1">
            <a:spLocks noChangeArrowheads="1"/>
          </p:cNvSpPr>
          <p:nvPr/>
        </p:nvSpPr>
        <p:spPr bwMode="auto">
          <a:xfrm>
            <a:off x="1890827" y="4118285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738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sp>
        <p:nvSpPr>
          <p:cNvPr id="34" name="Tekstvak 218"/>
          <p:cNvSpPr txBox="1">
            <a:spLocks noChangeArrowheads="1"/>
          </p:cNvSpPr>
          <p:nvPr/>
        </p:nvSpPr>
        <p:spPr bwMode="auto">
          <a:xfrm>
            <a:off x="4661047" y="4099027"/>
            <a:ext cx="10903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356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V1V2|V3</a:t>
            </a:r>
          </a:p>
        </p:txBody>
      </p:sp>
      <p:sp>
        <p:nvSpPr>
          <p:cNvPr id="35" name="Tekstvak 218"/>
          <p:cNvSpPr txBox="1">
            <a:spLocks noChangeArrowheads="1"/>
          </p:cNvSpPr>
          <p:nvPr/>
        </p:nvSpPr>
        <p:spPr bwMode="auto">
          <a:xfrm>
            <a:off x="6603620" y="4118285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739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4598597" y="3881466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12"/>
          <p:cNvSpPr>
            <a:spLocks noChangeArrowheads="1"/>
          </p:cNvSpPr>
          <p:nvPr/>
        </p:nvSpPr>
        <p:spPr bwMode="auto">
          <a:xfrm flipH="1">
            <a:off x="1959624" y="3383683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217321" y="210318"/>
            <a:ext cx="1539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356_F17-118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val 112"/>
          <p:cNvSpPr>
            <a:spLocks noChangeArrowheads="1"/>
          </p:cNvSpPr>
          <p:nvPr/>
        </p:nvSpPr>
        <p:spPr bwMode="auto">
          <a:xfrm>
            <a:off x="4976961" y="3383683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112"/>
          <p:cNvSpPr>
            <a:spLocks noChangeArrowheads="1"/>
          </p:cNvSpPr>
          <p:nvPr/>
        </p:nvSpPr>
        <p:spPr bwMode="auto">
          <a:xfrm>
            <a:off x="6644418" y="3362035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Line 1153"/>
          <p:cNvSpPr>
            <a:spLocks noChangeShapeType="1"/>
          </p:cNvSpPr>
          <p:nvPr/>
        </p:nvSpPr>
        <p:spPr bwMode="auto">
          <a:xfrm>
            <a:off x="3746943" y="2971407"/>
            <a:ext cx="0" cy="41227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kstvak 218"/>
          <p:cNvSpPr txBox="1">
            <a:spLocks noChangeArrowheads="1"/>
          </p:cNvSpPr>
          <p:nvPr/>
        </p:nvSpPr>
        <p:spPr bwMode="auto">
          <a:xfrm>
            <a:off x="3428555" y="4134951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740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+|V3</a:t>
            </a:r>
          </a:p>
        </p:txBody>
      </p:sp>
      <p:sp>
        <p:nvSpPr>
          <p:cNvPr id="24" name="Oval 112"/>
          <p:cNvSpPr>
            <a:spLocks noChangeArrowheads="1"/>
          </p:cNvSpPr>
          <p:nvPr/>
        </p:nvSpPr>
        <p:spPr bwMode="auto">
          <a:xfrm>
            <a:off x="3515037" y="3378701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Prostokąt 24"/>
          <p:cNvSpPr/>
          <p:nvPr/>
        </p:nvSpPr>
        <p:spPr>
          <a:xfrm>
            <a:off x="292012" y="5524827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  <a:endParaRPr lang="pl-PL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V1: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1622T&gt;C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p.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Leu541Pro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c.3113C&gt;T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, p.(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Ala1038Val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V3: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c.5882G&gt;A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p.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Gly1961Glu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3521060" y="1649159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736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+|V3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Prostokąt 25"/>
          <p:cNvSpPr/>
          <p:nvPr/>
        </p:nvSpPr>
        <p:spPr>
          <a:xfrm>
            <a:off x="4587092" y="1649159"/>
            <a:ext cx="9428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737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114554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ole tekstowe 21"/>
          <p:cNvSpPr txBox="1"/>
          <p:nvPr/>
        </p:nvSpPr>
        <p:spPr>
          <a:xfrm>
            <a:off x="3097418" y="4394612"/>
            <a:ext cx="6976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780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1974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Prostokąt 22"/>
          <p:cNvSpPr/>
          <p:nvPr/>
        </p:nvSpPr>
        <p:spPr>
          <a:xfrm>
            <a:off x="197248" y="323364"/>
            <a:ext cx="1539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357_F17-119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pole tekstowe 23"/>
          <p:cNvSpPr txBox="1"/>
          <p:nvPr/>
        </p:nvSpPr>
        <p:spPr>
          <a:xfrm>
            <a:off x="5151368" y="4394612"/>
            <a:ext cx="8082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357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1976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V1|V1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Line 138"/>
          <p:cNvSpPr>
            <a:spLocks noChangeShapeType="1"/>
          </p:cNvSpPr>
          <p:nvPr/>
        </p:nvSpPr>
        <p:spPr bwMode="auto">
          <a:xfrm>
            <a:off x="4479757" y="1438954"/>
            <a:ext cx="0" cy="157558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Line 5"/>
          <p:cNvSpPr>
            <a:spLocks noChangeShapeType="1"/>
          </p:cNvSpPr>
          <p:nvPr/>
        </p:nvSpPr>
        <p:spPr bwMode="auto">
          <a:xfrm flipH="1" flipV="1">
            <a:off x="3446231" y="2993799"/>
            <a:ext cx="210925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Line 138"/>
          <p:cNvSpPr>
            <a:spLocks noChangeShapeType="1"/>
          </p:cNvSpPr>
          <p:nvPr/>
        </p:nvSpPr>
        <p:spPr bwMode="auto">
          <a:xfrm>
            <a:off x="3446231" y="2990541"/>
            <a:ext cx="0" cy="49371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Line 138"/>
          <p:cNvSpPr>
            <a:spLocks noChangeShapeType="1"/>
          </p:cNvSpPr>
          <p:nvPr/>
        </p:nvSpPr>
        <p:spPr bwMode="auto">
          <a:xfrm>
            <a:off x="5555486" y="2990541"/>
            <a:ext cx="0" cy="4869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 flipH="1">
            <a:off x="5269324" y="3484260"/>
            <a:ext cx="572322" cy="572322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Oval 112"/>
          <p:cNvSpPr>
            <a:spLocks noChangeArrowheads="1"/>
          </p:cNvSpPr>
          <p:nvPr/>
        </p:nvSpPr>
        <p:spPr bwMode="auto">
          <a:xfrm>
            <a:off x="3149895" y="3477539"/>
            <a:ext cx="572322" cy="572322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Łącznik prosty ze strzałką 30"/>
          <p:cNvCxnSpPr/>
          <p:nvPr/>
        </p:nvCxnSpPr>
        <p:spPr>
          <a:xfrm flipV="1">
            <a:off x="4872157" y="4178329"/>
            <a:ext cx="266643" cy="26263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Prostokąt 31"/>
          <p:cNvSpPr/>
          <p:nvPr/>
        </p:nvSpPr>
        <p:spPr>
          <a:xfrm>
            <a:off x="447707" y="5661248"/>
            <a:ext cx="33329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PDE6B</a:t>
            </a: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V1: c.1580T&gt;C, p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.(Leu527Pro)</a:t>
            </a:r>
          </a:p>
        </p:txBody>
      </p:sp>
      <p:grpSp>
        <p:nvGrpSpPr>
          <p:cNvPr id="33" name="Grupa 32"/>
          <p:cNvGrpSpPr/>
          <p:nvPr/>
        </p:nvGrpSpPr>
        <p:grpSpPr>
          <a:xfrm flipH="1">
            <a:off x="3548458" y="1125123"/>
            <a:ext cx="1939156" cy="1731774"/>
            <a:chOff x="3548457" y="1540436"/>
            <a:chExt cx="1939156" cy="1731774"/>
          </a:xfrm>
        </p:grpSpPr>
        <p:sp>
          <p:nvSpPr>
            <p:cNvPr id="34" name="Oval 112"/>
            <p:cNvSpPr>
              <a:spLocks noChangeArrowheads="1"/>
            </p:cNvSpPr>
            <p:nvPr/>
          </p:nvSpPr>
          <p:spPr bwMode="auto">
            <a:xfrm>
              <a:off x="3623880" y="1552846"/>
              <a:ext cx="572322" cy="572322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Rectangle 12"/>
            <p:cNvSpPr>
              <a:spLocks noChangeArrowheads="1"/>
            </p:cNvSpPr>
            <p:nvPr/>
          </p:nvSpPr>
          <p:spPr bwMode="auto">
            <a:xfrm flipH="1">
              <a:off x="4852639" y="1540436"/>
              <a:ext cx="572322" cy="572322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Line 5"/>
            <p:cNvSpPr>
              <a:spLocks noChangeShapeType="1"/>
            </p:cNvSpPr>
            <p:nvPr/>
          </p:nvSpPr>
          <p:spPr bwMode="auto">
            <a:xfrm flipH="1" flipV="1">
              <a:off x="4196883" y="1861377"/>
              <a:ext cx="65888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pole tekstowe 36"/>
            <p:cNvSpPr txBox="1"/>
            <p:nvPr/>
          </p:nvSpPr>
          <p:spPr>
            <a:xfrm>
              <a:off x="3548457" y="2348880"/>
              <a:ext cx="697628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779</a:t>
              </a:r>
            </a:p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1951</a:t>
              </a:r>
            </a:p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V1|+</a:t>
              </a:r>
              <a:endParaRPr lang="pl-P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pole tekstowe 37"/>
            <p:cNvSpPr txBox="1"/>
            <p:nvPr/>
          </p:nvSpPr>
          <p:spPr>
            <a:xfrm>
              <a:off x="4789985" y="2348880"/>
              <a:ext cx="697628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778</a:t>
              </a:r>
            </a:p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1951</a:t>
              </a:r>
            </a:p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V1|+</a:t>
              </a:r>
              <a:endParaRPr lang="pl-P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45616173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127856" y="160191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358_F17-120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4256754" y="1395621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3776887" y="1147832"/>
            <a:ext cx="466985" cy="495579"/>
          </a:xfrm>
          <a:prstGeom prst="rect">
            <a:avLst/>
          </a:prstGeom>
          <a:solidFill>
            <a:schemeClr val="accent6">
              <a:lumMod val="50000"/>
            </a:scheme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992246" y="1147832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e 1153"/>
          <p:cNvSpPr>
            <a:spLocks noChangeShapeType="1"/>
          </p:cNvSpPr>
          <p:nvPr/>
        </p:nvSpPr>
        <p:spPr bwMode="auto">
          <a:xfrm>
            <a:off x="6462211" y="2515664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1153"/>
          <p:cNvSpPr>
            <a:spLocks noChangeShapeType="1"/>
          </p:cNvSpPr>
          <p:nvPr/>
        </p:nvSpPr>
        <p:spPr bwMode="auto">
          <a:xfrm>
            <a:off x="1632797" y="2515664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1632796" y="2515664"/>
            <a:ext cx="594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Line 1153"/>
          <p:cNvSpPr>
            <a:spLocks noChangeShapeType="1"/>
          </p:cNvSpPr>
          <p:nvPr/>
        </p:nvSpPr>
        <p:spPr bwMode="auto">
          <a:xfrm>
            <a:off x="3656246" y="2535787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1153"/>
          <p:cNvSpPr>
            <a:spLocks noChangeShapeType="1"/>
          </p:cNvSpPr>
          <p:nvPr/>
        </p:nvSpPr>
        <p:spPr bwMode="auto">
          <a:xfrm>
            <a:off x="7565705" y="2501300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639711" y="1387876"/>
            <a:ext cx="0" cy="1116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val 112"/>
          <p:cNvSpPr>
            <a:spLocks noChangeArrowheads="1"/>
          </p:cNvSpPr>
          <p:nvPr/>
        </p:nvSpPr>
        <p:spPr bwMode="auto">
          <a:xfrm>
            <a:off x="3422753" y="2976301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val 112"/>
          <p:cNvSpPr>
            <a:spLocks noChangeArrowheads="1"/>
          </p:cNvSpPr>
          <p:nvPr/>
        </p:nvSpPr>
        <p:spPr bwMode="auto">
          <a:xfrm>
            <a:off x="1399304" y="2959621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 flipH="1">
            <a:off x="4415491" y="2976301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Line 5"/>
          <p:cNvSpPr>
            <a:spLocks noChangeShapeType="1"/>
          </p:cNvSpPr>
          <p:nvPr/>
        </p:nvSpPr>
        <p:spPr bwMode="auto">
          <a:xfrm flipH="1" flipV="1">
            <a:off x="3870675" y="3257396"/>
            <a:ext cx="544816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Line 138"/>
          <p:cNvSpPr>
            <a:spLocks noChangeShapeType="1"/>
          </p:cNvSpPr>
          <p:nvPr/>
        </p:nvSpPr>
        <p:spPr bwMode="auto">
          <a:xfrm>
            <a:off x="4143083" y="3227279"/>
            <a:ext cx="0" cy="179501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kstvak 218"/>
          <p:cNvSpPr txBox="1">
            <a:spLocks noChangeArrowheads="1"/>
          </p:cNvSpPr>
          <p:nvPr/>
        </p:nvSpPr>
        <p:spPr bwMode="auto">
          <a:xfrm>
            <a:off x="3302596" y="3744539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358</a:t>
            </a:r>
            <a:endParaRPr lang="pl-PL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3058952" y="3500661"/>
            <a:ext cx="337377" cy="35265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Line 1153"/>
          <p:cNvSpPr>
            <a:spLocks noChangeShapeType="1"/>
          </p:cNvSpPr>
          <p:nvPr/>
        </p:nvSpPr>
        <p:spPr bwMode="auto">
          <a:xfrm>
            <a:off x="2661497" y="2528364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Oval 112"/>
          <p:cNvSpPr>
            <a:spLocks noChangeArrowheads="1"/>
          </p:cNvSpPr>
          <p:nvPr/>
        </p:nvSpPr>
        <p:spPr bwMode="auto">
          <a:xfrm>
            <a:off x="2433767" y="2970164"/>
            <a:ext cx="466985" cy="4955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angle 12"/>
          <p:cNvSpPr>
            <a:spLocks noChangeArrowheads="1"/>
          </p:cNvSpPr>
          <p:nvPr/>
        </p:nvSpPr>
        <p:spPr bwMode="auto">
          <a:xfrm flipH="1">
            <a:off x="6228718" y="2976302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 flipH="1">
            <a:off x="3909590" y="5022289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 flipH="1">
            <a:off x="7331775" y="2976302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Line 1153"/>
          <p:cNvSpPr>
            <a:spLocks noChangeShapeType="1"/>
          </p:cNvSpPr>
          <p:nvPr/>
        </p:nvSpPr>
        <p:spPr bwMode="auto">
          <a:xfrm>
            <a:off x="5534561" y="2541523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Oval 112"/>
          <p:cNvSpPr>
            <a:spLocks noChangeArrowheads="1"/>
          </p:cNvSpPr>
          <p:nvPr/>
        </p:nvSpPr>
        <p:spPr bwMode="auto">
          <a:xfrm>
            <a:off x="5306831" y="2983323"/>
            <a:ext cx="466985" cy="4955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pole tekstowe 52"/>
          <p:cNvSpPr txBox="1"/>
          <p:nvPr/>
        </p:nvSpPr>
        <p:spPr>
          <a:xfrm>
            <a:off x="3601514" y="1738894"/>
            <a:ext cx="104746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optic</a:t>
            </a:r>
            <a:r>
              <a:rPr lang="pl-PL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neuropathy</a:t>
            </a:r>
            <a:endParaRPr lang="pl-PL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244207" y="6034426"/>
            <a:ext cx="32175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CNGA3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V1: c.829C&gt;T; p.(Arg277Cys)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845159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ine 1153"/>
          <p:cNvSpPr>
            <a:spLocks noChangeShapeType="1"/>
          </p:cNvSpPr>
          <p:nvPr/>
        </p:nvSpPr>
        <p:spPr bwMode="auto">
          <a:xfrm>
            <a:off x="2656650" y="3984343"/>
            <a:ext cx="0" cy="32959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1153"/>
          <p:cNvSpPr>
            <a:spLocks noChangeShapeType="1"/>
          </p:cNvSpPr>
          <p:nvPr/>
        </p:nvSpPr>
        <p:spPr bwMode="auto">
          <a:xfrm>
            <a:off x="4569851" y="3990076"/>
            <a:ext cx="0" cy="32959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3643103" y="2670540"/>
            <a:ext cx="0" cy="1656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3679886" y="2852640"/>
            <a:ext cx="180000" cy="21600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12"/>
          <p:cNvSpPr>
            <a:spLocks noChangeArrowheads="1"/>
          </p:cNvSpPr>
          <p:nvPr/>
        </p:nvSpPr>
        <p:spPr bwMode="auto">
          <a:xfrm flipH="1">
            <a:off x="5471399" y="4313934"/>
            <a:ext cx="370791" cy="37079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Oval 112"/>
          <p:cNvSpPr>
            <a:spLocks noChangeArrowheads="1"/>
          </p:cNvSpPr>
          <p:nvPr/>
        </p:nvSpPr>
        <p:spPr bwMode="auto">
          <a:xfrm>
            <a:off x="3868622" y="2475091"/>
            <a:ext cx="370791" cy="37079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 12"/>
          <p:cNvSpPr>
            <a:spLocks noChangeArrowheads="1"/>
          </p:cNvSpPr>
          <p:nvPr/>
        </p:nvSpPr>
        <p:spPr bwMode="auto">
          <a:xfrm flipH="1">
            <a:off x="3045857" y="2480546"/>
            <a:ext cx="370791" cy="37079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Line 5"/>
          <p:cNvSpPr>
            <a:spLocks noChangeShapeType="1"/>
          </p:cNvSpPr>
          <p:nvPr/>
        </p:nvSpPr>
        <p:spPr bwMode="auto">
          <a:xfrm flipH="1" flipV="1">
            <a:off x="3426809" y="2670540"/>
            <a:ext cx="432589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Line 1154"/>
          <p:cNvSpPr>
            <a:spLocks noChangeShapeType="1"/>
          </p:cNvSpPr>
          <p:nvPr/>
        </p:nvSpPr>
        <p:spPr bwMode="auto">
          <a:xfrm>
            <a:off x="2656650" y="3990076"/>
            <a:ext cx="1908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Oval 112"/>
          <p:cNvSpPr>
            <a:spLocks noChangeArrowheads="1"/>
          </p:cNvSpPr>
          <p:nvPr/>
        </p:nvSpPr>
        <p:spPr bwMode="auto">
          <a:xfrm>
            <a:off x="5848041" y="2472195"/>
            <a:ext cx="370791" cy="37079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Line 5"/>
          <p:cNvSpPr>
            <a:spLocks noChangeShapeType="1"/>
          </p:cNvSpPr>
          <p:nvPr/>
        </p:nvSpPr>
        <p:spPr bwMode="auto">
          <a:xfrm flipH="1" flipV="1">
            <a:off x="5415452" y="2657591"/>
            <a:ext cx="432589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Line 138"/>
          <p:cNvSpPr>
            <a:spLocks noChangeShapeType="1"/>
          </p:cNvSpPr>
          <p:nvPr/>
        </p:nvSpPr>
        <p:spPr bwMode="auto">
          <a:xfrm>
            <a:off x="5641907" y="2660380"/>
            <a:ext cx="0" cy="1656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Prostokąt 71"/>
          <p:cNvSpPr/>
          <p:nvPr/>
        </p:nvSpPr>
        <p:spPr>
          <a:xfrm>
            <a:off x="3717824" y="3036875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pl-PL" alt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359</a:t>
            </a:r>
          </a:p>
          <a:p>
            <a:pPr lvl="0" algn="ctr"/>
            <a:r>
              <a:rPr lang="pl-PL" alt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64" name="Rectangle 12"/>
          <p:cNvSpPr>
            <a:spLocks noChangeArrowheads="1"/>
          </p:cNvSpPr>
          <p:nvPr/>
        </p:nvSpPr>
        <p:spPr bwMode="auto">
          <a:xfrm flipH="1">
            <a:off x="4904618" y="622239"/>
            <a:ext cx="370791" cy="37079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Oval 112"/>
          <p:cNvSpPr>
            <a:spLocks noChangeArrowheads="1"/>
          </p:cNvSpPr>
          <p:nvPr/>
        </p:nvSpPr>
        <p:spPr bwMode="auto">
          <a:xfrm>
            <a:off x="4100659" y="621382"/>
            <a:ext cx="370791" cy="37079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Line 5"/>
          <p:cNvSpPr>
            <a:spLocks noChangeShapeType="1"/>
          </p:cNvSpPr>
          <p:nvPr/>
        </p:nvSpPr>
        <p:spPr bwMode="auto">
          <a:xfrm flipH="1" flipV="1">
            <a:off x="4480674" y="826991"/>
            <a:ext cx="432589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Line 1153"/>
          <p:cNvSpPr>
            <a:spLocks noChangeShapeType="1"/>
          </p:cNvSpPr>
          <p:nvPr/>
        </p:nvSpPr>
        <p:spPr bwMode="auto">
          <a:xfrm>
            <a:off x="4051393" y="2140794"/>
            <a:ext cx="0" cy="32959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Line 1153"/>
          <p:cNvSpPr>
            <a:spLocks noChangeShapeType="1"/>
          </p:cNvSpPr>
          <p:nvPr/>
        </p:nvSpPr>
        <p:spPr bwMode="auto">
          <a:xfrm>
            <a:off x="5278794" y="2146527"/>
            <a:ext cx="0" cy="32959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Line 138"/>
          <p:cNvSpPr>
            <a:spLocks noChangeShapeType="1"/>
          </p:cNvSpPr>
          <p:nvPr/>
        </p:nvSpPr>
        <p:spPr bwMode="auto">
          <a:xfrm>
            <a:off x="4656846" y="826991"/>
            <a:ext cx="0" cy="134302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Rectangle 12"/>
          <p:cNvSpPr>
            <a:spLocks noChangeArrowheads="1"/>
          </p:cNvSpPr>
          <p:nvPr/>
        </p:nvSpPr>
        <p:spPr bwMode="auto">
          <a:xfrm flipH="1">
            <a:off x="5100608" y="2476119"/>
            <a:ext cx="370791" cy="37079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Line 1154"/>
          <p:cNvSpPr>
            <a:spLocks noChangeShapeType="1"/>
          </p:cNvSpPr>
          <p:nvPr/>
        </p:nvSpPr>
        <p:spPr bwMode="auto">
          <a:xfrm>
            <a:off x="4049078" y="2159853"/>
            <a:ext cx="1216326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Oval 112"/>
          <p:cNvSpPr>
            <a:spLocks noChangeArrowheads="1"/>
          </p:cNvSpPr>
          <p:nvPr/>
        </p:nvSpPr>
        <p:spPr bwMode="auto">
          <a:xfrm>
            <a:off x="4384455" y="4321993"/>
            <a:ext cx="370791" cy="37079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Oval 112"/>
          <p:cNvSpPr>
            <a:spLocks noChangeArrowheads="1"/>
          </p:cNvSpPr>
          <p:nvPr/>
        </p:nvSpPr>
        <p:spPr bwMode="auto">
          <a:xfrm>
            <a:off x="2471254" y="4313935"/>
            <a:ext cx="370791" cy="37079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Oval 112"/>
          <p:cNvSpPr>
            <a:spLocks noChangeArrowheads="1"/>
          </p:cNvSpPr>
          <p:nvPr/>
        </p:nvSpPr>
        <p:spPr bwMode="auto">
          <a:xfrm>
            <a:off x="3457707" y="4321993"/>
            <a:ext cx="370791" cy="37079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pole tekstowe 43"/>
          <p:cNvSpPr txBox="1"/>
          <p:nvPr/>
        </p:nvSpPr>
        <p:spPr>
          <a:xfrm>
            <a:off x="290510" y="307375"/>
            <a:ext cx="1688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359_F17-121</a:t>
            </a:r>
          </a:p>
        </p:txBody>
      </p:sp>
      <p:sp>
        <p:nvSpPr>
          <p:cNvPr id="6" name="Prostokąt 5"/>
          <p:cNvSpPr/>
          <p:nvPr/>
        </p:nvSpPr>
        <p:spPr>
          <a:xfrm>
            <a:off x="290510" y="5982991"/>
            <a:ext cx="33201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RHO</a:t>
            </a:r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V1: c.1040C&gt;A, p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.(Pro347Gln)</a:t>
            </a:r>
          </a:p>
        </p:txBody>
      </p:sp>
      <p:sp>
        <p:nvSpPr>
          <p:cNvPr id="39" name="Prostokąt 38"/>
          <p:cNvSpPr/>
          <p:nvPr/>
        </p:nvSpPr>
        <p:spPr>
          <a:xfrm>
            <a:off x="2323957" y="4883968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pl-PL" alt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587</a:t>
            </a:r>
          </a:p>
          <a:p>
            <a:pPr lvl="0" algn="ctr"/>
            <a:r>
              <a:rPr lang="pl-PL" alt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45" name="Tekstvak 218"/>
          <p:cNvSpPr txBox="1">
            <a:spLocks noChangeArrowheads="1"/>
          </p:cNvSpPr>
          <p:nvPr/>
        </p:nvSpPr>
        <p:spPr bwMode="auto">
          <a:xfrm>
            <a:off x="5332303" y="4883968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590</a:t>
            </a:r>
          </a:p>
          <a:p>
            <a:pPr lvl="0" algn="ctr" eaLnBrk="1" hangingPunct="1"/>
            <a:r>
              <a:rPr lang="pl-PL" alt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V1</a:t>
            </a:r>
            <a:r>
              <a:rPr lang="pl-PL" alt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|+</a:t>
            </a:r>
            <a:endParaRPr lang="pl-PL" alt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Prostokąt 50"/>
          <p:cNvSpPr/>
          <p:nvPr/>
        </p:nvSpPr>
        <p:spPr>
          <a:xfrm>
            <a:off x="4288741" y="4883968"/>
            <a:ext cx="5693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pl-PL" alt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589</a:t>
            </a:r>
          </a:p>
          <a:p>
            <a:pPr algn="ctr"/>
            <a:r>
              <a:rPr lang="pl-PL" alt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  <a:endParaRPr lang="nl-NL" alt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Prostokąt 51"/>
          <p:cNvSpPr/>
          <p:nvPr/>
        </p:nvSpPr>
        <p:spPr>
          <a:xfrm>
            <a:off x="4790888" y="1077985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pl-PL" alt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585</a:t>
            </a:r>
          </a:p>
          <a:p>
            <a:pPr lvl="0" algn="ctr"/>
            <a:r>
              <a:rPr lang="pl-PL" alt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nl-NL" alt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kstvak 218"/>
          <p:cNvSpPr txBox="1">
            <a:spLocks noChangeArrowheads="1"/>
          </p:cNvSpPr>
          <p:nvPr/>
        </p:nvSpPr>
        <p:spPr bwMode="auto">
          <a:xfrm>
            <a:off x="4937411" y="3037753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586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nl-NL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Prostokąt 53"/>
          <p:cNvSpPr/>
          <p:nvPr/>
        </p:nvSpPr>
        <p:spPr>
          <a:xfrm>
            <a:off x="3358984" y="4883968"/>
            <a:ext cx="5693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pl-PL" alt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588</a:t>
            </a:r>
          </a:p>
          <a:p>
            <a:pPr lvl="0" algn="ctr"/>
            <a:r>
              <a:rPr lang="pl-PL" alt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  <a:endParaRPr lang="nl-NL" alt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68392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221409" y="240268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360_F17-122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3301583" y="2462000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2821716" y="2214211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1153"/>
          <p:cNvSpPr>
            <a:spLocks noChangeShapeType="1"/>
          </p:cNvSpPr>
          <p:nvPr/>
        </p:nvSpPr>
        <p:spPr bwMode="auto">
          <a:xfrm>
            <a:off x="2663180" y="3716833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2651017" y="3718714"/>
            <a:ext cx="216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3684540" y="2445874"/>
            <a:ext cx="0" cy="127668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kstvak 218"/>
          <p:cNvSpPr txBox="1">
            <a:spLocks noChangeArrowheads="1"/>
          </p:cNvSpPr>
          <p:nvPr/>
        </p:nvSpPr>
        <p:spPr bwMode="auto">
          <a:xfrm>
            <a:off x="4509586" y="4877174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360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</a:t>
            </a: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4201846" y="4776174"/>
            <a:ext cx="245577" cy="27167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kstvak 218"/>
          <p:cNvSpPr txBox="1">
            <a:spLocks noChangeArrowheads="1"/>
          </p:cNvSpPr>
          <p:nvPr/>
        </p:nvSpPr>
        <p:spPr bwMode="auto">
          <a:xfrm>
            <a:off x="2320638" y="4923565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624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 flipH="1">
            <a:off x="4578166" y="4144110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Line 1153"/>
          <p:cNvSpPr>
            <a:spLocks noChangeShapeType="1"/>
          </p:cNvSpPr>
          <p:nvPr/>
        </p:nvSpPr>
        <p:spPr bwMode="auto">
          <a:xfrm>
            <a:off x="4811659" y="3709189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Line 1154"/>
          <p:cNvSpPr>
            <a:spLocks noChangeShapeType="1"/>
          </p:cNvSpPr>
          <p:nvPr/>
        </p:nvSpPr>
        <p:spPr bwMode="auto">
          <a:xfrm>
            <a:off x="4270567" y="1756564"/>
            <a:ext cx="216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 flipH="1">
            <a:off x="6197716" y="2181960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pl-PL" altLang="en-US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</a:p>
        </p:txBody>
      </p:sp>
      <p:sp>
        <p:nvSpPr>
          <p:cNvPr id="19" name="Line 1153"/>
          <p:cNvSpPr>
            <a:spLocks noChangeShapeType="1"/>
          </p:cNvSpPr>
          <p:nvPr/>
        </p:nvSpPr>
        <p:spPr bwMode="auto">
          <a:xfrm>
            <a:off x="6431209" y="1747039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Line 1153"/>
          <p:cNvSpPr>
            <a:spLocks noChangeShapeType="1"/>
          </p:cNvSpPr>
          <p:nvPr/>
        </p:nvSpPr>
        <p:spPr bwMode="auto">
          <a:xfrm>
            <a:off x="4270567" y="1770254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Line 5"/>
          <p:cNvSpPr>
            <a:spLocks noChangeShapeType="1"/>
          </p:cNvSpPr>
          <p:nvPr/>
        </p:nvSpPr>
        <p:spPr bwMode="auto">
          <a:xfrm flipH="1" flipV="1">
            <a:off x="4941838" y="987530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 flipH="1">
            <a:off x="4461971" y="739741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val 112"/>
          <p:cNvSpPr>
            <a:spLocks noChangeArrowheads="1"/>
          </p:cNvSpPr>
          <p:nvPr/>
        </p:nvSpPr>
        <p:spPr bwMode="auto">
          <a:xfrm>
            <a:off x="5677330" y="701641"/>
            <a:ext cx="520386" cy="565184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Line 138"/>
          <p:cNvSpPr>
            <a:spLocks noChangeShapeType="1"/>
          </p:cNvSpPr>
          <p:nvPr/>
        </p:nvSpPr>
        <p:spPr bwMode="auto">
          <a:xfrm>
            <a:off x="5324795" y="1002697"/>
            <a:ext cx="0" cy="76755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6" name="Group 124"/>
          <p:cNvGrpSpPr/>
          <p:nvPr/>
        </p:nvGrpSpPr>
        <p:grpSpPr>
          <a:xfrm>
            <a:off x="3993951" y="2181960"/>
            <a:ext cx="515635" cy="527829"/>
            <a:chOff x="2492375" y="5940425"/>
            <a:chExt cx="228600" cy="228600"/>
          </a:xfrm>
        </p:grpSpPr>
        <p:sp>
          <p:nvSpPr>
            <p:cNvPr id="27" name="Oval 112"/>
            <p:cNvSpPr>
              <a:spLocks noChangeArrowheads="1"/>
            </p:cNvSpPr>
            <p:nvPr/>
          </p:nvSpPr>
          <p:spPr bwMode="auto">
            <a:xfrm>
              <a:off x="2492375" y="5940425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Oval 1"/>
            <p:cNvSpPr/>
            <p:nvPr/>
          </p:nvSpPr>
          <p:spPr>
            <a:xfrm>
              <a:off x="2583556" y="6032299"/>
              <a:ext cx="46037" cy="4603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0" name="Group 124"/>
          <p:cNvGrpSpPr/>
          <p:nvPr/>
        </p:nvGrpSpPr>
        <p:grpSpPr>
          <a:xfrm>
            <a:off x="2393198" y="4139427"/>
            <a:ext cx="515635" cy="527829"/>
            <a:chOff x="2492375" y="5940425"/>
            <a:chExt cx="228600" cy="228600"/>
          </a:xfrm>
        </p:grpSpPr>
        <p:sp>
          <p:nvSpPr>
            <p:cNvPr id="31" name="Oval 112"/>
            <p:cNvSpPr>
              <a:spLocks noChangeArrowheads="1"/>
            </p:cNvSpPr>
            <p:nvPr/>
          </p:nvSpPr>
          <p:spPr bwMode="auto">
            <a:xfrm>
              <a:off x="2492375" y="5940425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Oval 1"/>
            <p:cNvSpPr/>
            <p:nvPr/>
          </p:nvSpPr>
          <p:spPr>
            <a:xfrm>
              <a:off x="2583556" y="6032299"/>
              <a:ext cx="46037" cy="4603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" name="Prostokąt 8"/>
          <p:cNvSpPr/>
          <p:nvPr/>
        </p:nvSpPr>
        <p:spPr>
          <a:xfrm>
            <a:off x="312868" y="592952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RPGR</a:t>
            </a: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V1: c.2237_2238del, p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.(Glu746Glyfs*23)</a:t>
            </a:r>
          </a:p>
        </p:txBody>
      </p:sp>
      <p:sp>
        <p:nvSpPr>
          <p:cNvPr id="35" name="Tekstvak 218"/>
          <p:cNvSpPr txBox="1">
            <a:spLocks noChangeArrowheads="1"/>
          </p:cNvSpPr>
          <p:nvPr/>
        </p:nvSpPr>
        <p:spPr bwMode="auto">
          <a:xfrm>
            <a:off x="3913639" y="2785453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623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36" name="Tekstvak 218"/>
          <p:cNvSpPr txBox="1">
            <a:spLocks noChangeArrowheads="1"/>
          </p:cNvSpPr>
          <p:nvPr/>
        </p:nvSpPr>
        <p:spPr bwMode="auto">
          <a:xfrm>
            <a:off x="2766830" y="2785047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727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cxnSp>
        <p:nvCxnSpPr>
          <p:cNvPr id="39" name="Rechte verbindingslijn 168"/>
          <p:cNvCxnSpPr/>
          <p:nvPr/>
        </p:nvCxnSpPr>
        <p:spPr bwMode="auto">
          <a:xfrm flipH="1">
            <a:off x="4335791" y="609600"/>
            <a:ext cx="709360" cy="77687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echte verbindingslijn 168"/>
          <p:cNvCxnSpPr/>
          <p:nvPr/>
        </p:nvCxnSpPr>
        <p:spPr bwMode="auto">
          <a:xfrm flipH="1">
            <a:off x="5582843" y="599091"/>
            <a:ext cx="709360" cy="77687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3571886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317589" y="360695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362_F18-001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357936" y="5876751"/>
            <a:ext cx="31492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RHO</a:t>
            </a: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V1: c.754C&gt;T p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.(Arg252Cys)</a:t>
            </a:r>
          </a:p>
        </p:txBody>
      </p:sp>
      <p:sp>
        <p:nvSpPr>
          <p:cNvPr id="27" name="pole tekstowe 26"/>
          <p:cNvSpPr txBox="1"/>
          <p:nvPr/>
        </p:nvSpPr>
        <p:spPr>
          <a:xfrm>
            <a:off x="3182376" y="4394612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362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Line 138"/>
          <p:cNvSpPr>
            <a:spLocks noChangeShapeType="1"/>
          </p:cNvSpPr>
          <p:nvPr/>
        </p:nvSpPr>
        <p:spPr bwMode="auto">
          <a:xfrm>
            <a:off x="4479757" y="1438954"/>
            <a:ext cx="0" cy="157558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pole tekstowe 52"/>
          <p:cNvSpPr txBox="1"/>
          <p:nvPr/>
        </p:nvSpPr>
        <p:spPr>
          <a:xfrm flipH="1">
            <a:off x="5337317" y="4394612"/>
            <a:ext cx="5693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789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Line 5"/>
          <p:cNvSpPr>
            <a:spLocks noChangeShapeType="1"/>
          </p:cNvSpPr>
          <p:nvPr/>
        </p:nvSpPr>
        <p:spPr bwMode="auto">
          <a:xfrm flipV="1">
            <a:off x="3512755" y="2993799"/>
            <a:ext cx="210925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Line 138"/>
          <p:cNvSpPr>
            <a:spLocks noChangeShapeType="1"/>
          </p:cNvSpPr>
          <p:nvPr/>
        </p:nvSpPr>
        <p:spPr bwMode="auto">
          <a:xfrm flipH="1">
            <a:off x="5622010" y="2990541"/>
            <a:ext cx="0" cy="49371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Line 138"/>
          <p:cNvSpPr>
            <a:spLocks noChangeShapeType="1"/>
          </p:cNvSpPr>
          <p:nvPr/>
        </p:nvSpPr>
        <p:spPr bwMode="auto">
          <a:xfrm flipH="1">
            <a:off x="3512755" y="2990541"/>
            <a:ext cx="0" cy="4869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angle 12"/>
          <p:cNvSpPr>
            <a:spLocks noChangeArrowheads="1"/>
          </p:cNvSpPr>
          <p:nvPr/>
        </p:nvSpPr>
        <p:spPr bwMode="auto">
          <a:xfrm>
            <a:off x="3226595" y="3484260"/>
            <a:ext cx="572322" cy="572322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Oval 112"/>
          <p:cNvSpPr>
            <a:spLocks noChangeArrowheads="1"/>
          </p:cNvSpPr>
          <p:nvPr/>
        </p:nvSpPr>
        <p:spPr bwMode="auto">
          <a:xfrm flipH="1">
            <a:off x="5346024" y="3477539"/>
            <a:ext cx="572322" cy="572322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0" name="Łącznik prosty ze strzałką 59"/>
          <p:cNvCxnSpPr/>
          <p:nvPr/>
        </p:nvCxnSpPr>
        <p:spPr>
          <a:xfrm flipV="1">
            <a:off x="2829543" y="4144591"/>
            <a:ext cx="289515" cy="250021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" name="Grupa 60"/>
          <p:cNvGrpSpPr/>
          <p:nvPr/>
        </p:nvGrpSpPr>
        <p:grpSpPr>
          <a:xfrm flipH="1">
            <a:off x="3611110" y="1125123"/>
            <a:ext cx="1858068" cy="1454775"/>
            <a:chOff x="3566893" y="1540436"/>
            <a:chExt cx="1858068" cy="1454775"/>
          </a:xfrm>
        </p:grpSpPr>
        <p:sp>
          <p:nvSpPr>
            <p:cNvPr id="62" name="Oval 112"/>
            <p:cNvSpPr>
              <a:spLocks noChangeArrowheads="1"/>
            </p:cNvSpPr>
            <p:nvPr/>
          </p:nvSpPr>
          <p:spPr bwMode="auto">
            <a:xfrm>
              <a:off x="3623880" y="1552846"/>
              <a:ext cx="572322" cy="572322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pl-PL" alt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?</a:t>
              </a:r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Rectangle 12"/>
            <p:cNvSpPr>
              <a:spLocks noChangeArrowheads="1"/>
            </p:cNvSpPr>
            <p:nvPr/>
          </p:nvSpPr>
          <p:spPr bwMode="auto">
            <a:xfrm flipH="1">
              <a:off x="4852639" y="1540436"/>
              <a:ext cx="572322" cy="572322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Line 5"/>
            <p:cNvSpPr>
              <a:spLocks noChangeShapeType="1"/>
            </p:cNvSpPr>
            <p:nvPr/>
          </p:nvSpPr>
          <p:spPr bwMode="auto">
            <a:xfrm flipH="1" flipV="1">
              <a:off x="4196883" y="1861377"/>
              <a:ext cx="65888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pole tekstowe 64"/>
            <p:cNvSpPr txBox="1"/>
            <p:nvPr/>
          </p:nvSpPr>
          <p:spPr>
            <a:xfrm>
              <a:off x="3566893" y="2348880"/>
              <a:ext cx="66075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789</a:t>
              </a:r>
            </a:p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V1|+</a:t>
              </a:r>
              <a:endParaRPr lang="pl-P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pole tekstowe 65"/>
            <p:cNvSpPr txBox="1"/>
            <p:nvPr/>
          </p:nvSpPr>
          <p:spPr>
            <a:xfrm>
              <a:off x="4854105" y="2348880"/>
              <a:ext cx="56938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788</a:t>
              </a:r>
            </a:p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+|+</a:t>
              </a:r>
              <a:endParaRPr lang="pl-P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07942297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127856" y="160191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363_F18-002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1583265" y="1406511"/>
            <a:ext cx="228600" cy="22860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1153"/>
          <p:cNvSpPr>
            <a:spLocks noChangeShapeType="1"/>
          </p:cNvSpPr>
          <p:nvPr/>
        </p:nvSpPr>
        <p:spPr bwMode="auto">
          <a:xfrm>
            <a:off x="2661204" y="2874636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Line 1153"/>
          <p:cNvSpPr>
            <a:spLocks noChangeShapeType="1"/>
          </p:cNvSpPr>
          <p:nvPr/>
        </p:nvSpPr>
        <p:spPr bwMode="auto">
          <a:xfrm>
            <a:off x="1980919" y="2873758"/>
            <a:ext cx="0" cy="203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1153"/>
          <p:cNvSpPr>
            <a:spLocks noChangeShapeType="1"/>
          </p:cNvSpPr>
          <p:nvPr/>
        </p:nvSpPr>
        <p:spPr bwMode="auto">
          <a:xfrm>
            <a:off x="1306356" y="2868010"/>
            <a:ext cx="0" cy="203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1984439" y="1517238"/>
            <a:ext cx="0" cy="134882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112"/>
          <p:cNvSpPr>
            <a:spLocks noChangeArrowheads="1"/>
          </p:cNvSpPr>
          <p:nvPr/>
        </p:nvSpPr>
        <p:spPr bwMode="auto">
          <a:xfrm>
            <a:off x="2544083" y="3088589"/>
            <a:ext cx="228600" cy="228600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val 112"/>
          <p:cNvSpPr>
            <a:spLocks noChangeArrowheads="1"/>
          </p:cNvSpPr>
          <p:nvPr/>
        </p:nvSpPr>
        <p:spPr bwMode="auto">
          <a:xfrm>
            <a:off x="1866619" y="3087118"/>
            <a:ext cx="228600" cy="228600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1899101" y="4623927"/>
            <a:ext cx="165154" cy="16267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Line 1154"/>
          <p:cNvSpPr>
            <a:spLocks noChangeShapeType="1"/>
          </p:cNvSpPr>
          <p:nvPr/>
        </p:nvSpPr>
        <p:spPr bwMode="auto">
          <a:xfrm>
            <a:off x="1306356" y="2866066"/>
            <a:ext cx="1354848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Line 138"/>
          <p:cNvSpPr>
            <a:spLocks noChangeShapeType="1"/>
          </p:cNvSpPr>
          <p:nvPr/>
        </p:nvSpPr>
        <p:spPr bwMode="auto">
          <a:xfrm>
            <a:off x="2177796" y="365626"/>
            <a:ext cx="0" cy="828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Line 5"/>
          <p:cNvSpPr>
            <a:spLocks noChangeShapeType="1"/>
          </p:cNvSpPr>
          <p:nvPr/>
        </p:nvSpPr>
        <p:spPr bwMode="auto">
          <a:xfrm flipH="1" flipV="1">
            <a:off x="2020533" y="365626"/>
            <a:ext cx="36004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Rectangle 12"/>
          <p:cNvSpPr>
            <a:spLocks noChangeArrowheads="1"/>
          </p:cNvSpPr>
          <p:nvPr/>
        </p:nvSpPr>
        <p:spPr bwMode="auto">
          <a:xfrm flipH="1">
            <a:off x="2397039" y="251326"/>
            <a:ext cx="228600" cy="228600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Oval 112"/>
          <p:cNvSpPr>
            <a:spLocks noChangeArrowheads="1"/>
          </p:cNvSpPr>
          <p:nvPr/>
        </p:nvSpPr>
        <p:spPr bwMode="auto">
          <a:xfrm>
            <a:off x="1802093" y="251326"/>
            <a:ext cx="228600" cy="22860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Line 5"/>
          <p:cNvSpPr>
            <a:spLocks noChangeShapeType="1"/>
          </p:cNvSpPr>
          <p:nvPr/>
        </p:nvSpPr>
        <p:spPr bwMode="auto">
          <a:xfrm flipH="1" flipV="1">
            <a:off x="1804419" y="1520811"/>
            <a:ext cx="36004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Rectangle 12"/>
          <p:cNvSpPr>
            <a:spLocks noChangeArrowheads="1"/>
          </p:cNvSpPr>
          <p:nvPr/>
        </p:nvSpPr>
        <p:spPr bwMode="auto">
          <a:xfrm flipH="1">
            <a:off x="2177796" y="1415081"/>
            <a:ext cx="228600" cy="2286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1752837" y="4786599"/>
            <a:ext cx="10903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363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V1V2|V3</a:t>
            </a:r>
          </a:p>
        </p:txBody>
      </p:sp>
      <p:sp>
        <p:nvSpPr>
          <p:cNvPr id="9" name="Prostokąt 8"/>
          <p:cNvSpPr/>
          <p:nvPr/>
        </p:nvSpPr>
        <p:spPr>
          <a:xfrm>
            <a:off x="49559" y="5708983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i="1" dirty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1622T&gt;C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Leu541Pro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c.3113C&gt;T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p.(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Ala1038Val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V3: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c.4234C&gt;T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p.(Gln1412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*)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Rectangle 12"/>
          <p:cNvSpPr>
            <a:spLocks noChangeArrowheads="1"/>
          </p:cNvSpPr>
          <p:nvPr/>
        </p:nvSpPr>
        <p:spPr bwMode="auto">
          <a:xfrm flipH="1">
            <a:off x="1186146" y="3087118"/>
            <a:ext cx="228600" cy="2286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Line 1153"/>
          <p:cNvSpPr>
            <a:spLocks noChangeShapeType="1"/>
          </p:cNvSpPr>
          <p:nvPr/>
        </p:nvSpPr>
        <p:spPr bwMode="auto">
          <a:xfrm>
            <a:off x="4264867" y="1202196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Line 1153"/>
          <p:cNvSpPr>
            <a:spLocks noChangeShapeType="1"/>
          </p:cNvSpPr>
          <p:nvPr/>
        </p:nvSpPr>
        <p:spPr bwMode="auto">
          <a:xfrm>
            <a:off x="1690819" y="1195570"/>
            <a:ext cx="0" cy="203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Oval 112"/>
          <p:cNvSpPr>
            <a:spLocks noChangeArrowheads="1"/>
          </p:cNvSpPr>
          <p:nvPr/>
        </p:nvSpPr>
        <p:spPr bwMode="auto">
          <a:xfrm>
            <a:off x="4147746" y="1405989"/>
            <a:ext cx="228600" cy="228600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Line 1154"/>
          <p:cNvSpPr>
            <a:spLocks noChangeShapeType="1"/>
          </p:cNvSpPr>
          <p:nvPr/>
        </p:nvSpPr>
        <p:spPr bwMode="auto">
          <a:xfrm flipV="1">
            <a:off x="1684909" y="1194694"/>
            <a:ext cx="2579958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Line 5"/>
          <p:cNvSpPr>
            <a:spLocks noChangeShapeType="1"/>
          </p:cNvSpPr>
          <p:nvPr/>
        </p:nvSpPr>
        <p:spPr bwMode="auto">
          <a:xfrm flipH="1" flipV="1">
            <a:off x="2779779" y="3187100"/>
            <a:ext cx="36004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Rectangle 12"/>
          <p:cNvSpPr>
            <a:spLocks noChangeArrowheads="1"/>
          </p:cNvSpPr>
          <p:nvPr/>
        </p:nvSpPr>
        <p:spPr bwMode="auto">
          <a:xfrm flipH="1">
            <a:off x="3153156" y="3081370"/>
            <a:ext cx="228600" cy="2286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Line 138"/>
          <p:cNvSpPr>
            <a:spLocks noChangeShapeType="1"/>
          </p:cNvSpPr>
          <p:nvPr/>
        </p:nvSpPr>
        <p:spPr bwMode="auto">
          <a:xfrm flipH="1">
            <a:off x="2946564" y="3176940"/>
            <a:ext cx="1" cy="96990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Oval 112"/>
          <p:cNvSpPr>
            <a:spLocks noChangeArrowheads="1"/>
          </p:cNvSpPr>
          <p:nvPr/>
        </p:nvSpPr>
        <p:spPr bwMode="auto">
          <a:xfrm>
            <a:off x="6581782" y="1389678"/>
            <a:ext cx="228600" cy="22860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Line 138"/>
          <p:cNvSpPr>
            <a:spLocks noChangeShapeType="1"/>
          </p:cNvSpPr>
          <p:nvPr/>
        </p:nvSpPr>
        <p:spPr bwMode="auto">
          <a:xfrm>
            <a:off x="6425443" y="356534"/>
            <a:ext cx="0" cy="828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Line 5"/>
          <p:cNvSpPr>
            <a:spLocks noChangeShapeType="1"/>
          </p:cNvSpPr>
          <p:nvPr/>
        </p:nvSpPr>
        <p:spPr bwMode="auto">
          <a:xfrm flipH="1" flipV="1">
            <a:off x="6268180" y="356534"/>
            <a:ext cx="36004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Rectangle 12"/>
          <p:cNvSpPr>
            <a:spLocks noChangeArrowheads="1"/>
          </p:cNvSpPr>
          <p:nvPr/>
        </p:nvSpPr>
        <p:spPr bwMode="auto">
          <a:xfrm flipH="1">
            <a:off x="6644686" y="242234"/>
            <a:ext cx="228600" cy="228600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Oval 112"/>
          <p:cNvSpPr>
            <a:spLocks noChangeArrowheads="1"/>
          </p:cNvSpPr>
          <p:nvPr/>
        </p:nvSpPr>
        <p:spPr bwMode="auto">
          <a:xfrm>
            <a:off x="6049740" y="242234"/>
            <a:ext cx="228600" cy="22860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Line 5"/>
          <p:cNvSpPr>
            <a:spLocks noChangeShapeType="1"/>
          </p:cNvSpPr>
          <p:nvPr/>
        </p:nvSpPr>
        <p:spPr bwMode="auto">
          <a:xfrm flipH="1" flipV="1">
            <a:off x="6810382" y="1503456"/>
            <a:ext cx="36004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Rectangle 12"/>
          <p:cNvSpPr>
            <a:spLocks noChangeArrowheads="1"/>
          </p:cNvSpPr>
          <p:nvPr/>
        </p:nvSpPr>
        <p:spPr bwMode="auto">
          <a:xfrm flipH="1">
            <a:off x="7176313" y="1398248"/>
            <a:ext cx="228600" cy="2286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Line 1153"/>
          <p:cNvSpPr>
            <a:spLocks noChangeShapeType="1"/>
          </p:cNvSpPr>
          <p:nvPr/>
        </p:nvSpPr>
        <p:spPr bwMode="auto">
          <a:xfrm>
            <a:off x="7283154" y="1193104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" name="Line 1153"/>
          <p:cNvSpPr>
            <a:spLocks noChangeShapeType="1"/>
          </p:cNvSpPr>
          <p:nvPr/>
        </p:nvSpPr>
        <p:spPr bwMode="auto">
          <a:xfrm>
            <a:off x="5938466" y="1186478"/>
            <a:ext cx="0" cy="203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" name="Oval 112"/>
          <p:cNvSpPr>
            <a:spLocks noChangeArrowheads="1"/>
          </p:cNvSpPr>
          <p:nvPr/>
        </p:nvSpPr>
        <p:spPr bwMode="auto">
          <a:xfrm>
            <a:off x="5818256" y="1415081"/>
            <a:ext cx="228600" cy="228600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Line 1154"/>
          <p:cNvSpPr>
            <a:spLocks noChangeShapeType="1"/>
          </p:cNvSpPr>
          <p:nvPr/>
        </p:nvSpPr>
        <p:spPr bwMode="auto">
          <a:xfrm>
            <a:off x="5932556" y="1184534"/>
            <a:ext cx="1350598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Line 1153"/>
          <p:cNvSpPr>
            <a:spLocks noChangeShapeType="1"/>
          </p:cNvSpPr>
          <p:nvPr/>
        </p:nvSpPr>
        <p:spPr bwMode="auto">
          <a:xfrm>
            <a:off x="7682313" y="2883206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Line 1153"/>
          <p:cNvSpPr>
            <a:spLocks noChangeShapeType="1"/>
          </p:cNvSpPr>
          <p:nvPr/>
        </p:nvSpPr>
        <p:spPr bwMode="auto">
          <a:xfrm>
            <a:off x="6327465" y="2876580"/>
            <a:ext cx="0" cy="203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" name="Line 138"/>
          <p:cNvSpPr>
            <a:spLocks noChangeShapeType="1"/>
          </p:cNvSpPr>
          <p:nvPr/>
        </p:nvSpPr>
        <p:spPr bwMode="auto">
          <a:xfrm>
            <a:off x="7005548" y="1525808"/>
            <a:ext cx="0" cy="134882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0" name="Line 1154"/>
          <p:cNvSpPr>
            <a:spLocks noChangeShapeType="1"/>
          </p:cNvSpPr>
          <p:nvPr/>
        </p:nvSpPr>
        <p:spPr bwMode="auto">
          <a:xfrm>
            <a:off x="6327465" y="2874636"/>
            <a:ext cx="1354848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1" name="Rectangle 12"/>
          <p:cNvSpPr>
            <a:spLocks noChangeArrowheads="1"/>
          </p:cNvSpPr>
          <p:nvPr/>
        </p:nvSpPr>
        <p:spPr bwMode="auto">
          <a:xfrm flipH="1">
            <a:off x="6207255" y="3085528"/>
            <a:ext cx="228600" cy="2286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Line 1153"/>
          <p:cNvSpPr>
            <a:spLocks noChangeShapeType="1"/>
          </p:cNvSpPr>
          <p:nvPr/>
        </p:nvSpPr>
        <p:spPr bwMode="auto">
          <a:xfrm>
            <a:off x="3934224" y="2866066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4" name="Line 1153"/>
          <p:cNvSpPr>
            <a:spLocks noChangeShapeType="1"/>
          </p:cNvSpPr>
          <p:nvPr/>
        </p:nvSpPr>
        <p:spPr bwMode="auto">
          <a:xfrm>
            <a:off x="3267456" y="2876580"/>
            <a:ext cx="0" cy="203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" name="Line 1154"/>
          <p:cNvSpPr>
            <a:spLocks noChangeShapeType="1"/>
          </p:cNvSpPr>
          <p:nvPr/>
        </p:nvSpPr>
        <p:spPr bwMode="auto">
          <a:xfrm flipV="1">
            <a:off x="3267456" y="2866066"/>
            <a:ext cx="666768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" name="Rectangle 12"/>
          <p:cNvSpPr>
            <a:spLocks noChangeArrowheads="1"/>
          </p:cNvSpPr>
          <p:nvPr/>
        </p:nvSpPr>
        <p:spPr bwMode="auto">
          <a:xfrm flipH="1">
            <a:off x="3819924" y="3081370"/>
            <a:ext cx="228600" cy="2286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7" name="Line 138"/>
          <p:cNvSpPr>
            <a:spLocks noChangeShapeType="1"/>
          </p:cNvSpPr>
          <p:nvPr/>
        </p:nvSpPr>
        <p:spPr bwMode="auto">
          <a:xfrm>
            <a:off x="3600840" y="2297726"/>
            <a:ext cx="0" cy="55455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8" name="Rectangle 12"/>
          <p:cNvSpPr>
            <a:spLocks noChangeArrowheads="1"/>
          </p:cNvSpPr>
          <p:nvPr/>
        </p:nvSpPr>
        <p:spPr bwMode="auto">
          <a:xfrm flipH="1">
            <a:off x="5235753" y="1406984"/>
            <a:ext cx="228600" cy="2286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Rectangle 12"/>
          <p:cNvSpPr>
            <a:spLocks noChangeArrowheads="1"/>
          </p:cNvSpPr>
          <p:nvPr/>
        </p:nvSpPr>
        <p:spPr bwMode="auto">
          <a:xfrm flipH="1">
            <a:off x="4736386" y="1406984"/>
            <a:ext cx="228600" cy="2286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Line 5"/>
          <p:cNvSpPr>
            <a:spLocks noChangeShapeType="1"/>
          </p:cNvSpPr>
          <p:nvPr/>
        </p:nvSpPr>
        <p:spPr bwMode="auto">
          <a:xfrm flipH="1" flipV="1">
            <a:off x="5464353" y="1537751"/>
            <a:ext cx="36004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1" name="Line 5"/>
          <p:cNvSpPr>
            <a:spLocks noChangeShapeType="1"/>
          </p:cNvSpPr>
          <p:nvPr/>
        </p:nvSpPr>
        <p:spPr bwMode="auto">
          <a:xfrm flipH="1" flipV="1">
            <a:off x="4376346" y="1512548"/>
            <a:ext cx="36004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Line 1154"/>
          <p:cNvSpPr>
            <a:spLocks noChangeShapeType="1"/>
          </p:cNvSpPr>
          <p:nvPr/>
        </p:nvSpPr>
        <p:spPr bwMode="auto">
          <a:xfrm>
            <a:off x="3598746" y="2297726"/>
            <a:ext cx="2045627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Line 138"/>
          <p:cNvSpPr>
            <a:spLocks noChangeShapeType="1"/>
          </p:cNvSpPr>
          <p:nvPr/>
        </p:nvSpPr>
        <p:spPr bwMode="auto">
          <a:xfrm>
            <a:off x="5644373" y="1537751"/>
            <a:ext cx="0" cy="7599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Line 138"/>
          <p:cNvSpPr>
            <a:spLocks noChangeShapeType="1"/>
          </p:cNvSpPr>
          <p:nvPr/>
        </p:nvSpPr>
        <p:spPr bwMode="auto">
          <a:xfrm>
            <a:off x="4561939" y="1503978"/>
            <a:ext cx="0" cy="13620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Rectangle 12"/>
          <p:cNvSpPr>
            <a:spLocks noChangeArrowheads="1"/>
          </p:cNvSpPr>
          <p:nvPr/>
        </p:nvSpPr>
        <p:spPr bwMode="auto">
          <a:xfrm flipH="1">
            <a:off x="4246570" y="3087994"/>
            <a:ext cx="228600" cy="2286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Line 1153"/>
          <p:cNvSpPr>
            <a:spLocks noChangeShapeType="1"/>
          </p:cNvSpPr>
          <p:nvPr/>
        </p:nvSpPr>
        <p:spPr bwMode="auto">
          <a:xfrm>
            <a:off x="4362362" y="2866066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Line 1153"/>
          <p:cNvSpPr>
            <a:spLocks noChangeShapeType="1"/>
          </p:cNvSpPr>
          <p:nvPr/>
        </p:nvSpPr>
        <p:spPr bwMode="auto">
          <a:xfrm>
            <a:off x="5717210" y="2874636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9" name="Line 1153"/>
          <p:cNvSpPr>
            <a:spLocks noChangeShapeType="1"/>
          </p:cNvSpPr>
          <p:nvPr/>
        </p:nvSpPr>
        <p:spPr bwMode="auto">
          <a:xfrm>
            <a:off x="5036925" y="2873758"/>
            <a:ext cx="0" cy="203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Oval 112"/>
          <p:cNvSpPr>
            <a:spLocks noChangeArrowheads="1"/>
          </p:cNvSpPr>
          <p:nvPr/>
        </p:nvSpPr>
        <p:spPr bwMode="auto">
          <a:xfrm>
            <a:off x="5600089" y="3088589"/>
            <a:ext cx="228600" cy="228600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Oval 112"/>
          <p:cNvSpPr>
            <a:spLocks noChangeArrowheads="1"/>
          </p:cNvSpPr>
          <p:nvPr/>
        </p:nvSpPr>
        <p:spPr bwMode="auto">
          <a:xfrm>
            <a:off x="4922625" y="3087118"/>
            <a:ext cx="228600" cy="228600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Line 1154"/>
          <p:cNvSpPr>
            <a:spLocks noChangeShapeType="1"/>
          </p:cNvSpPr>
          <p:nvPr/>
        </p:nvSpPr>
        <p:spPr bwMode="auto">
          <a:xfrm>
            <a:off x="4362362" y="2866066"/>
            <a:ext cx="1354848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" name="Line 5"/>
          <p:cNvSpPr>
            <a:spLocks noChangeShapeType="1"/>
          </p:cNvSpPr>
          <p:nvPr/>
        </p:nvSpPr>
        <p:spPr bwMode="auto">
          <a:xfrm flipH="1" flipV="1">
            <a:off x="5827168" y="3187100"/>
            <a:ext cx="36004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Line 138"/>
          <p:cNvSpPr>
            <a:spLocks noChangeShapeType="1"/>
          </p:cNvSpPr>
          <p:nvPr/>
        </p:nvSpPr>
        <p:spPr bwMode="auto">
          <a:xfrm>
            <a:off x="6004114" y="3176940"/>
            <a:ext cx="0" cy="96990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Oval 112"/>
          <p:cNvSpPr>
            <a:spLocks noChangeArrowheads="1"/>
          </p:cNvSpPr>
          <p:nvPr/>
        </p:nvSpPr>
        <p:spPr bwMode="auto">
          <a:xfrm>
            <a:off x="5284995" y="4348430"/>
            <a:ext cx="228600" cy="228600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6" name="Rectangle 12"/>
          <p:cNvSpPr>
            <a:spLocks noChangeArrowheads="1"/>
          </p:cNvSpPr>
          <p:nvPr/>
        </p:nvSpPr>
        <p:spPr bwMode="auto">
          <a:xfrm rot="2700000" flipH="1">
            <a:off x="7568013" y="3101699"/>
            <a:ext cx="228600" cy="2286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pole tekstowe 12"/>
          <p:cNvSpPr txBox="1"/>
          <p:nvPr/>
        </p:nvSpPr>
        <p:spPr>
          <a:xfrm>
            <a:off x="7535178" y="303133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pole tekstowe 70"/>
          <p:cNvSpPr txBox="1"/>
          <p:nvPr/>
        </p:nvSpPr>
        <p:spPr>
          <a:xfrm>
            <a:off x="4862082" y="4796759"/>
            <a:ext cx="10903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619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V1V2|V3</a:t>
            </a:r>
          </a:p>
        </p:txBody>
      </p:sp>
      <p:sp>
        <p:nvSpPr>
          <p:cNvPr id="72" name="pole tekstowe 71"/>
          <p:cNvSpPr txBox="1"/>
          <p:nvPr/>
        </p:nvSpPr>
        <p:spPr>
          <a:xfrm>
            <a:off x="5991175" y="3323515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620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+|V3</a:t>
            </a:r>
          </a:p>
        </p:txBody>
      </p:sp>
      <p:sp>
        <p:nvSpPr>
          <p:cNvPr id="73" name="pole tekstowe 72"/>
          <p:cNvSpPr txBox="1"/>
          <p:nvPr/>
        </p:nvSpPr>
        <p:spPr>
          <a:xfrm>
            <a:off x="5224225" y="3323515"/>
            <a:ext cx="9428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621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</a:p>
        </p:txBody>
      </p:sp>
      <p:sp>
        <p:nvSpPr>
          <p:cNvPr id="75" name="pole tekstowe 74"/>
          <p:cNvSpPr txBox="1"/>
          <p:nvPr/>
        </p:nvSpPr>
        <p:spPr>
          <a:xfrm>
            <a:off x="6277476" y="4796759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622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+|V3</a:t>
            </a:r>
          </a:p>
        </p:txBody>
      </p:sp>
      <p:sp>
        <p:nvSpPr>
          <p:cNvPr id="76" name="Rectangle 12"/>
          <p:cNvSpPr>
            <a:spLocks noChangeArrowheads="1"/>
          </p:cNvSpPr>
          <p:nvPr/>
        </p:nvSpPr>
        <p:spPr bwMode="auto">
          <a:xfrm flipH="1">
            <a:off x="6494093" y="4358590"/>
            <a:ext cx="228600" cy="2286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Line 1154"/>
          <p:cNvSpPr>
            <a:spLocks noChangeShapeType="1"/>
          </p:cNvSpPr>
          <p:nvPr/>
        </p:nvSpPr>
        <p:spPr bwMode="auto">
          <a:xfrm>
            <a:off x="5408829" y="4146846"/>
            <a:ext cx="1209231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Line 1153"/>
          <p:cNvSpPr>
            <a:spLocks noChangeShapeType="1"/>
          </p:cNvSpPr>
          <p:nvPr/>
        </p:nvSpPr>
        <p:spPr bwMode="auto">
          <a:xfrm>
            <a:off x="5407263" y="4146846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pole tekstowe 78"/>
          <p:cNvSpPr txBox="1"/>
          <p:nvPr/>
        </p:nvSpPr>
        <p:spPr>
          <a:xfrm>
            <a:off x="3200975" y="4796759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640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81" name="Line 1153"/>
          <p:cNvSpPr>
            <a:spLocks noChangeShapeType="1"/>
          </p:cNvSpPr>
          <p:nvPr/>
        </p:nvSpPr>
        <p:spPr bwMode="auto">
          <a:xfrm>
            <a:off x="6618060" y="4146846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Oval 112"/>
          <p:cNvSpPr>
            <a:spLocks noChangeArrowheads="1"/>
          </p:cNvSpPr>
          <p:nvPr/>
        </p:nvSpPr>
        <p:spPr bwMode="auto">
          <a:xfrm>
            <a:off x="2207956" y="4348430"/>
            <a:ext cx="228600" cy="228600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Rectangle 12"/>
          <p:cNvSpPr>
            <a:spLocks noChangeArrowheads="1"/>
          </p:cNvSpPr>
          <p:nvPr/>
        </p:nvSpPr>
        <p:spPr bwMode="auto">
          <a:xfrm flipH="1">
            <a:off x="3417054" y="4358590"/>
            <a:ext cx="228600" cy="2286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Line 1154"/>
          <p:cNvSpPr>
            <a:spLocks noChangeShapeType="1"/>
          </p:cNvSpPr>
          <p:nvPr/>
        </p:nvSpPr>
        <p:spPr bwMode="auto">
          <a:xfrm>
            <a:off x="2331790" y="4146846"/>
            <a:ext cx="1209231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Line 1153"/>
          <p:cNvSpPr>
            <a:spLocks noChangeShapeType="1"/>
          </p:cNvSpPr>
          <p:nvPr/>
        </p:nvSpPr>
        <p:spPr bwMode="auto">
          <a:xfrm>
            <a:off x="2330224" y="4146846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Line 1153"/>
          <p:cNvSpPr>
            <a:spLocks noChangeShapeType="1"/>
          </p:cNvSpPr>
          <p:nvPr/>
        </p:nvSpPr>
        <p:spPr bwMode="auto">
          <a:xfrm>
            <a:off x="3541021" y="4146846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9" name="pole tekstowe 108"/>
          <p:cNvSpPr txBox="1"/>
          <p:nvPr/>
        </p:nvSpPr>
        <p:spPr>
          <a:xfrm>
            <a:off x="2189888" y="3356997"/>
            <a:ext cx="9428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639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</a:p>
        </p:txBody>
      </p:sp>
    </p:spTree>
    <p:extLst>
      <p:ext uri="{BB962C8B-B14F-4D97-AF65-F5344CB8AC3E}">
        <p14:creationId xmlns:p14="http://schemas.microsoft.com/office/powerpoint/2010/main" val="919679402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188342" y="184619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364_F18-003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4302558" y="1043111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3822691" y="795322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5038050" y="795322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685515" y="1035366"/>
            <a:ext cx="0" cy="179501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318215" y="562001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c.3413T&gt;A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.(Leu1138His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c.4919G&gt;A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p.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Arg1640Gln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upa 7"/>
          <p:cNvGrpSpPr/>
          <p:nvPr/>
        </p:nvGrpSpPr>
        <p:grpSpPr>
          <a:xfrm flipH="1">
            <a:off x="1763613" y="2848953"/>
            <a:ext cx="5163962" cy="2252686"/>
            <a:chOff x="2048111" y="2583155"/>
            <a:chExt cx="5163962" cy="2252686"/>
          </a:xfrm>
        </p:grpSpPr>
        <p:sp>
          <p:nvSpPr>
            <p:cNvPr id="11" name="Line 1153"/>
            <p:cNvSpPr>
              <a:spLocks noChangeShapeType="1"/>
            </p:cNvSpPr>
            <p:nvPr/>
          </p:nvSpPr>
          <p:spPr bwMode="auto">
            <a:xfrm flipH="1">
              <a:off x="2281603" y="2600637"/>
              <a:ext cx="1" cy="79561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Line 1154"/>
            <p:cNvSpPr>
              <a:spLocks noChangeShapeType="1"/>
            </p:cNvSpPr>
            <p:nvPr/>
          </p:nvSpPr>
          <p:spPr bwMode="auto">
            <a:xfrm>
              <a:off x="2281604" y="2583156"/>
              <a:ext cx="38520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Line 1153"/>
            <p:cNvSpPr>
              <a:spLocks noChangeShapeType="1"/>
            </p:cNvSpPr>
            <p:nvPr/>
          </p:nvSpPr>
          <p:spPr bwMode="auto">
            <a:xfrm>
              <a:off x="6138694" y="2583155"/>
              <a:ext cx="0" cy="440515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Rectangle 12"/>
            <p:cNvSpPr>
              <a:spLocks noChangeArrowheads="1"/>
            </p:cNvSpPr>
            <p:nvPr/>
          </p:nvSpPr>
          <p:spPr bwMode="auto">
            <a:xfrm flipH="1">
              <a:off x="2048111" y="3396253"/>
              <a:ext cx="466985" cy="495579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Tekstvak 218"/>
            <p:cNvSpPr txBox="1">
              <a:spLocks noChangeArrowheads="1"/>
            </p:cNvSpPr>
            <p:nvPr/>
          </p:nvSpPr>
          <p:spPr bwMode="auto">
            <a:xfrm>
              <a:off x="6551316" y="4189510"/>
              <a:ext cx="660757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l-PL" alt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758</a:t>
              </a:r>
            </a:p>
            <a:p>
              <a:pPr algn="ctr" eaLnBrk="1" hangingPunct="1"/>
              <a:r>
                <a:rPr lang="pl-PL" alt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+|V2</a:t>
              </a:r>
            </a:p>
          </p:txBody>
        </p:sp>
        <p:cxnSp>
          <p:nvCxnSpPr>
            <p:cNvPr id="38" name="Łącznik prosty ze strzałką 37"/>
            <p:cNvCxnSpPr/>
            <p:nvPr/>
          </p:nvCxnSpPr>
          <p:spPr>
            <a:xfrm flipH="1" flipV="1">
              <a:off x="5672347" y="3923044"/>
              <a:ext cx="374490" cy="277554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Line 1153"/>
            <p:cNvSpPr>
              <a:spLocks noChangeShapeType="1"/>
            </p:cNvSpPr>
            <p:nvPr/>
          </p:nvSpPr>
          <p:spPr bwMode="auto">
            <a:xfrm flipH="1">
              <a:off x="5389714" y="3023670"/>
              <a:ext cx="748980" cy="372583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Tekstvak 218"/>
            <p:cNvSpPr txBox="1">
              <a:spLocks noChangeArrowheads="1"/>
            </p:cNvSpPr>
            <p:nvPr/>
          </p:nvSpPr>
          <p:spPr bwMode="auto">
            <a:xfrm>
              <a:off x="4969604" y="4189510"/>
              <a:ext cx="80823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l-PL" alt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364</a:t>
              </a:r>
            </a:p>
            <a:p>
              <a:pPr algn="ctr" eaLnBrk="1" hangingPunct="1"/>
              <a:r>
                <a:rPr lang="pl-PL" alt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V1|V2</a:t>
              </a:r>
            </a:p>
          </p:txBody>
        </p:sp>
        <p:sp>
          <p:nvSpPr>
            <p:cNvPr id="43" name="Line 1153"/>
            <p:cNvSpPr>
              <a:spLocks noChangeShapeType="1"/>
            </p:cNvSpPr>
            <p:nvPr/>
          </p:nvSpPr>
          <p:spPr bwMode="auto">
            <a:xfrm>
              <a:off x="6138693" y="3023670"/>
              <a:ext cx="755075" cy="372583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112"/>
            <p:cNvSpPr>
              <a:spLocks noChangeArrowheads="1"/>
            </p:cNvSpPr>
            <p:nvPr/>
          </p:nvSpPr>
          <p:spPr bwMode="auto">
            <a:xfrm>
              <a:off x="5140227" y="3396253"/>
              <a:ext cx="466985" cy="495579"/>
            </a:xfrm>
            <a:prstGeom prst="ellipse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Oval 112"/>
            <p:cNvSpPr>
              <a:spLocks noChangeArrowheads="1"/>
            </p:cNvSpPr>
            <p:nvPr/>
          </p:nvSpPr>
          <p:spPr bwMode="auto">
            <a:xfrm>
              <a:off x="6648201" y="3396253"/>
              <a:ext cx="466985" cy="495579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6" name="Tekstvak 218"/>
          <p:cNvSpPr txBox="1">
            <a:spLocks noChangeArrowheads="1"/>
          </p:cNvSpPr>
          <p:nvPr/>
        </p:nvSpPr>
        <p:spPr bwMode="auto">
          <a:xfrm flipH="1">
            <a:off x="3725804" y="1471206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756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+|V2</a:t>
            </a:r>
          </a:p>
        </p:txBody>
      </p:sp>
      <p:sp>
        <p:nvSpPr>
          <p:cNvPr id="27" name="Tekstvak 218"/>
          <p:cNvSpPr txBox="1">
            <a:spLocks noChangeArrowheads="1"/>
          </p:cNvSpPr>
          <p:nvPr/>
        </p:nvSpPr>
        <p:spPr bwMode="auto">
          <a:xfrm flipH="1">
            <a:off x="4941164" y="1471206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757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</p:spTree>
    <p:extLst>
      <p:ext uri="{BB962C8B-B14F-4D97-AF65-F5344CB8AC3E}">
        <p14:creationId xmlns:p14="http://schemas.microsoft.com/office/powerpoint/2010/main" val="2352241999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317589" y="360695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365_F18-004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pole tekstowe 26"/>
          <p:cNvSpPr txBox="1"/>
          <p:nvPr/>
        </p:nvSpPr>
        <p:spPr>
          <a:xfrm>
            <a:off x="3323855" y="5030338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365</a:t>
            </a:r>
          </a:p>
        </p:txBody>
      </p:sp>
      <p:sp>
        <p:nvSpPr>
          <p:cNvPr id="52" name="Line 138"/>
          <p:cNvSpPr>
            <a:spLocks noChangeShapeType="1"/>
          </p:cNvSpPr>
          <p:nvPr/>
        </p:nvSpPr>
        <p:spPr bwMode="auto">
          <a:xfrm>
            <a:off x="4575551" y="2074680"/>
            <a:ext cx="0" cy="157558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Line 5"/>
          <p:cNvSpPr>
            <a:spLocks noChangeShapeType="1"/>
          </p:cNvSpPr>
          <p:nvPr/>
        </p:nvSpPr>
        <p:spPr bwMode="auto">
          <a:xfrm flipV="1">
            <a:off x="3608549" y="3629525"/>
            <a:ext cx="210925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Line 138"/>
          <p:cNvSpPr>
            <a:spLocks noChangeShapeType="1"/>
          </p:cNvSpPr>
          <p:nvPr/>
        </p:nvSpPr>
        <p:spPr bwMode="auto">
          <a:xfrm flipH="1">
            <a:off x="5717804" y="3626267"/>
            <a:ext cx="0" cy="49371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Line 138"/>
          <p:cNvSpPr>
            <a:spLocks noChangeShapeType="1"/>
          </p:cNvSpPr>
          <p:nvPr/>
        </p:nvSpPr>
        <p:spPr bwMode="auto">
          <a:xfrm flipH="1">
            <a:off x="3608549" y="3626267"/>
            <a:ext cx="0" cy="4869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angle 12"/>
          <p:cNvSpPr>
            <a:spLocks noChangeArrowheads="1"/>
          </p:cNvSpPr>
          <p:nvPr/>
        </p:nvSpPr>
        <p:spPr bwMode="auto">
          <a:xfrm>
            <a:off x="3322389" y="4119986"/>
            <a:ext cx="572322" cy="572322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0" name="Łącznik prosty ze strzałką 59"/>
          <p:cNvCxnSpPr/>
          <p:nvPr/>
        </p:nvCxnSpPr>
        <p:spPr>
          <a:xfrm flipV="1">
            <a:off x="2925337" y="4780317"/>
            <a:ext cx="289515" cy="250021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" name="Grupa 60"/>
          <p:cNvGrpSpPr/>
          <p:nvPr/>
        </p:nvGrpSpPr>
        <p:grpSpPr>
          <a:xfrm flipH="1">
            <a:off x="3706904" y="1760849"/>
            <a:ext cx="1801081" cy="584732"/>
            <a:chOff x="3623880" y="1540436"/>
            <a:chExt cx="1801081" cy="584732"/>
          </a:xfrm>
        </p:grpSpPr>
        <p:sp>
          <p:nvSpPr>
            <p:cNvPr id="62" name="Oval 112"/>
            <p:cNvSpPr>
              <a:spLocks noChangeArrowheads="1"/>
            </p:cNvSpPr>
            <p:nvPr/>
          </p:nvSpPr>
          <p:spPr bwMode="auto">
            <a:xfrm>
              <a:off x="3623880" y="1552846"/>
              <a:ext cx="572322" cy="572322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pl-PL" alt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Rectangle 12"/>
            <p:cNvSpPr>
              <a:spLocks noChangeArrowheads="1"/>
            </p:cNvSpPr>
            <p:nvPr/>
          </p:nvSpPr>
          <p:spPr bwMode="auto">
            <a:xfrm flipH="1">
              <a:off x="4852639" y="1540436"/>
              <a:ext cx="572322" cy="572322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Line 5"/>
            <p:cNvSpPr>
              <a:spLocks noChangeShapeType="1"/>
            </p:cNvSpPr>
            <p:nvPr/>
          </p:nvSpPr>
          <p:spPr bwMode="auto">
            <a:xfrm flipH="1" flipV="1">
              <a:off x="4196883" y="1861377"/>
              <a:ext cx="65888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5431643" y="4113265"/>
            <a:ext cx="572322" cy="572322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831388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284606" y="296163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366_F18-005</a:t>
            </a:r>
          </a:p>
        </p:txBody>
      </p:sp>
      <p:sp>
        <p:nvSpPr>
          <p:cNvPr id="44" name="Rectangle 12"/>
          <p:cNvSpPr>
            <a:spLocks noChangeArrowheads="1"/>
          </p:cNvSpPr>
          <p:nvPr/>
        </p:nvSpPr>
        <p:spPr bwMode="auto">
          <a:xfrm>
            <a:off x="3835757" y="348572"/>
            <a:ext cx="384892" cy="384892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Line 5"/>
          <p:cNvSpPr>
            <a:spLocks noChangeShapeType="1"/>
          </p:cNvSpPr>
          <p:nvPr/>
        </p:nvSpPr>
        <p:spPr bwMode="auto">
          <a:xfrm flipV="1">
            <a:off x="4209834" y="556150"/>
            <a:ext cx="115164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Rectangle 12"/>
          <p:cNvSpPr>
            <a:spLocks noChangeArrowheads="1"/>
          </p:cNvSpPr>
          <p:nvPr/>
        </p:nvSpPr>
        <p:spPr bwMode="auto">
          <a:xfrm>
            <a:off x="1697172" y="1661747"/>
            <a:ext cx="384892" cy="384892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Line 138"/>
          <p:cNvSpPr>
            <a:spLocks noChangeShapeType="1"/>
          </p:cNvSpPr>
          <p:nvPr/>
        </p:nvSpPr>
        <p:spPr bwMode="auto">
          <a:xfrm flipH="1">
            <a:off x="4775972" y="566670"/>
            <a:ext cx="0" cy="7192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Line 1154"/>
          <p:cNvSpPr>
            <a:spLocks noChangeShapeType="1"/>
          </p:cNvSpPr>
          <p:nvPr/>
        </p:nvSpPr>
        <p:spPr bwMode="auto">
          <a:xfrm>
            <a:off x="790733" y="1301709"/>
            <a:ext cx="7672578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Line 1153"/>
          <p:cNvSpPr>
            <a:spLocks noChangeShapeType="1"/>
          </p:cNvSpPr>
          <p:nvPr/>
        </p:nvSpPr>
        <p:spPr bwMode="auto">
          <a:xfrm>
            <a:off x="3615916" y="1288544"/>
            <a:ext cx="0" cy="38882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Oval 112"/>
          <p:cNvSpPr>
            <a:spLocks noChangeArrowheads="1"/>
          </p:cNvSpPr>
          <p:nvPr/>
        </p:nvSpPr>
        <p:spPr bwMode="auto">
          <a:xfrm>
            <a:off x="612409" y="1624081"/>
            <a:ext cx="384892" cy="384892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Line 1153"/>
          <p:cNvSpPr>
            <a:spLocks noChangeShapeType="1"/>
          </p:cNvSpPr>
          <p:nvPr/>
        </p:nvSpPr>
        <p:spPr bwMode="auto">
          <a:xfrm>
            <a:off x="6612674" y="1313250"/>
            <a:ext cx="0" cy="344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6" name="Rechte verbindingslijn 168"/>
          <p:cNvCxnSpPr/>
          <p:nvPr/>
        </p:nvCxnSpPr>
        <p:spPr bwMode="auto">
          <a:xfrm rot="2700000">
            <a:off x="4023959" y="189515"/>
            <a:ext cx="0" cy="72701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Łącznik prosty ze strzałką 176"/>
          <p:cNvCxnSpPr/>
          <p:nvPr/>
        </p:nvCxnSpPr>
        <p:spPr>
          <a:xfrm flipV="1">
            <a:off x="8049589" y="2084367"/>
            <a:ext cx="209840" cy="20662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" name="Line 1153"/>
          <p:cNvSpPr>
            <a:spLocks noChangeShapeType="1"/>
          </p:cNvSpPr>
          <p:nvPr/>
        </p:nvSpPr>
        <p:spPr bwMode="auto">
          <a:xfrm flipH="1">
            <a:off x="800257" y="1321794"/>
            <a:ext cx="4598" cy="31890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6" name="Rectangle 12"/>
          <p:cNvSpPr>
            <a:spLocks noChangeArrowheads="1"/>
          </p:cNvSpPr>
          <p:nvPr/>
        </p:nvSpPr>
        <p:spPr bwMode="auto">
          <a:xfrm>
            <a:off x="2998243" y="3416234"/>
            <a:ext cx="384892" cy="384892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7" name="Rectangle 12"/>
          <p:cNvSpPr>
            <a:spLocks noChangeArrowheads="1"/>
          </p:cNvSpPr>
          <p:nvPr/>
        </p:nvSpPr>
        <p:spPr bwMode="auto">
          <a:xfrm>
            <a:off x="6035336" y="3415442"/>
            <a:ext cx="384892" cy="384892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1" name="Oval 112"/>
          <p:cNvSpPr>
            <a:spLocks noChangeArrowheads="1"/>
          </p:cNvSpPr>
          <p:nvPr/>
        </p:nvSpPr>
        <p:spPr bwMode="auto">
          <a:xfrm>
            <a:off x="5372529" y="383749"/>
            <a:ext cx="384892" cy="384892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18" name="Rechte verbindingslijn 168"/>
          <p:cNvCxnSpPr/>
          <p:nvPr/>
        </p:nvCxnSpPr>
        <p:spPr bwMode="auto">
          <a:xfrm rot="2700000">
            <a:off x="5520578" y="232530"/>
            <a:ext cx="0" cy="72701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7" name="Rectangle 12"/>
          <p:cNvSpPr>
            <a:spLocks noChangeArrowheads="1"/>
          </p:cNvSpPr>
          <p:nvPr/>
        </p:nvSpPr>
        <p:spPr bwMode="auto">
          <a:xfrm>
            <a:off x="8259429" y="1664640"/>
            <a:ext cx="384892" cy="384892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3" name="Rectangle 12"/>
          <p:cNvSpPr>
            <a:spLocks noChangeArrowheads="1"/>
          </p:cNvSpPr>
          <p:nvPr/>
        </p:nvSpPr>
        <p:spPr bwMode="auto">
          <a:xfrm>
            <a:off x="2490665" y="1669202"/>
            <a:ext cx="384892" cy="384892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4" name="Line 5"/>
          <p:cNvSpPr>
            <a:spLocks noChangeShapeType="1"/>
          </p:cNvSpPr>
          <p:nvPr/>
        </p:nvSpPr>
        <p:spPr bwMode="auto">
          <a:xfrm>
            <a:off x="2875557" y="1879659"/>
            <a:ext cx="557724" cy="285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5" name="Rectangle 12"/>
          <p:cNvSpPr>
            <a:spLocks noChangeArrowheads="1"/>
          </p:cNvSpPr>
          <p:nvPr/>
        </p:nvSpPr>
        <p:spPr bwMode="auto">
          <a:xfrm>
            <a:off x="5641383" y="1674480"/>
            <a:ext cx="384892" cy="384892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" name="Line 5"/>
          <p:cNvSpPr>
            <a:spLocks noChangeShapeType="1"/>
          </p:cNvSpPr>
          <p:nvPr/>
        </p:nvSpPr>
        <p:spPr bwMode="auto">
          <a:xfrm flipV="1">
            <a:off x="6035336" y="1855749"/>
            <a:ext cx="3848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7" name="Line 138"/>
          <p:cNvSpPr>
            <a:spLocks noChangeShapeType="1"/>
          </p:cNvSpPr>
          <p:nvPr/>
        </p:nvSpPr>
        <p:spPr bwMode="auto">
          <a:xfrm>
            <a:off x="3190689" y="1886360"/>
            <a:ext cx="0" cy="1529874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8" name="Line 138"/>
          <p:cNvSpPr>
            <a:spLocks noChangeShapeType="1"/>
          </p:cNvSpPr>
          <p:nvPr/>
        </p:nvSpPr>
        <p:spPr bwMode="auto">
          <a:xfrm>
            <a:off x="6227782" y="1867989"/>
            <a:ext cx="0" cy="168090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8167180" y="2130243"/>
            <a:ext cx="5693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366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Prostokąt 10"/>
          <p:cNvSpPr/>
          <p:nvPr/>
        </p:nvSpPr>
        <p:spPr>
          <a:xfrm>
            <a:off x="203972" y="606479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RPGR</a:t>
            </a: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V1: c.154G&gt;A, p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.(Gly52Arg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" name="Oval 112"/>
          <p:cNvSpPr>
            <a:spLocks noChangeArrowheads="1"/>
          </p:cNvSpPr>
          <p:nvPr/>
        </p:nvSpPr>
        <p:spPr bwMode="auto">
          <a:xfrm>
            <a:off x="7558240" y="1678545"/>
            <a:ext cx="384892" cy="384892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Line 5"/>
          <p:cNvSpPr>
            <a:spLocks noChangeShapeType="1"/>
          </p:cNvSpPr>
          <p:nvPr/>
        </p:nvSpPr>
        <p:spPr bwMode="auto">
          <a:xfrm>
            <a:off x="7943132" y="1870991"/>
            <a:ext cx="31629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1" name="Line 138"/>
          <p:cNvSpPr>
            <a:spLocks noChangeShapeType="1"/>
          </p:cNvSpPr>
          <p:nvPr/>
        </p:nvSpPr>
        <p:spPr bwMode="auto">
          <a:xfrm>
            <a:off x="8064953" y="1887407"/>
            <a:ext cx="0" cy="124723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7" name="Oval 112"/>
          <p:cNvSpPr>
            <a:spLocks noChangeArrowheads="1"/>
          </p:cNvSpPr>
          <p:nvPr/>
        </p:nvSpPr>
        <p:spPr bwMode="auto">
          <a:xfrm>
            <a:off x="4584519" y="1644465"/>
            <a:ext cx="384892" cy="384892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Line 1153"/>
          <p:cNvSpPr>
            <a:spLocks noChangeShapeType="1"/>
          </p:cNvSpPr>
          <p:nvPr/>
        </p:nvSpPr>
        <p:spPr bwMode="auto">
          <a:xfrm>
            <a:off x="4775972" y="1288544"/>
            <a:ext cx="0" cy="344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Line 1153"/>
          <p:cNvSpPr>
            <a:spLocks noChangeShapeType="1"/>
          </p:cNvSpPr>
          <p:nvPr/>
        </p:nvSpPr>
        <p:spPr bwMode="auto">
          <a:xfrm>
            <a:off x="1889618" y="1307461"/>
            <a:ext cx="0" cy="344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Line 1153"/>
          <p:cNvSpPr>
            <a:spLocks noChangeShapeType="1"/>
          </p:cNvSpPr>
          <p:nvPr/>
        </p:nvSpPr>
        <p:spPr bwMode="auto">
          <a:xfrm>
            <a:off x="8463310" y="1301709"/>
            <a:ext cx="0" cy="344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pole tekstowe 60"/>
          <p:cNvSpPr txBox="1"/>
          <p:nvPr/>
        </p:nvSpPr>
        <p:spPr>
          <a:xfrm flipH="1">
            <a:off x="6918253" y="3849756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671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Line 5"/>
          <p:cNvSpPr>
            <a:spLocks noChangeShapeType="1"/>
          </p:cNvSpPr>
          <p:nvPr/>
        </p:nvSpPr>
        <p:spPr bwMode="auto">
          <a:xfrm flipH="1" flipV="1">
            <a:off x="7259213" y="3134642"/>
            <a:ext cx="1558569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Line 1153"/>
          <p:cNvSpPr>
            <a:spLocks noChangeShapeType="1"/>
          </p:cNvSpPr>
          <p:nvPr/>
        </p:nvSpPr>
        <p:spPr bwMode="auto">
          <a:xfrm>
            <a:off x="8810844" y="3134642"/>
            <a:ext cx="1361" cy="26241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4" name="Line 1153"/>
          <p:cNvSpPr>
            <a:spLocks noChangeShapeType="1"/>
          </p:cNvSpPr>
          <p:nvPr/>
        </p:nvSpPr>
        <p:spPr bwMode="auto">
          <a:xfrm flipH="1">
            <a:off x="7259214" y="3134642"/>
            <a:ext cx="0" cy="26241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" name="Rectangle 12"/>
          <p:cNvSpPr>
            <a:spLocks noChangeArrowheads="1"/>
          </p:cNvSpPr>
          <p:nvPr/>
        </p:nvSpPr>
        <p:spPr bwMode="auto">
          <a:xfrm flipH="1">
            <a:off x="7675426" y="3397059"/>
            <a:ext cx="384892" cy="384892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7" name="Line 5"/>
          <p:cNvSpPr>
            <a:spLocks noChangeShapeType="1"/>
          </p:cNvSpPr>
          <p:nvPr/>
        </p:nvSpPr>
        <p:spPr bwMode="auto">
          <a:xfrm flipH="1">
            <a:off x="7441078" y="3589505"/>
            <a:ext cx="23434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8" name="Oval 112"/>
          <p:cNvSpPr>
            <a:spLocks noChangeArrowheads="1"/>
          </p:cNvSpPr>
          <p:nvPr/>
        </p:nvSpPr>
        <p:spPr bwMode="auto">
          <a:xfrm flipH="1">
            <a:off x="7802168" y="5101608"/>
            <a:ext cx="384892" cy="384892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Line 5"/>
          <p:cNvSpPr>
            <a:spLocks noChangeShapeType="1"/>
          </p:cNvSpPr>
          <p:nvPr/>
        </p:nvSpPr>
        <p:spPr bwMode="auto">
          <a:xfrm flipH="1" flipV="1">
            <a:off x="7138929" y="4839191"/>
            <a:ext cx="85027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0" name="Line 1153"/>
          <p:cNvSpPr>
            <a:spLocks noChangeShapeType="1"/>
          </p:cNvSpPr>
          <p:nvPr/>
        </p:nvSpPr>
        <p:spPr bwMode="auto">
          <a:xfrm>
            <a:off x="7987844" y="4839191"/>
            <a:ext cx="1361" cy="26241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Line 1153"/>
          <p:cNvSpPr>
            <a:spLocks noChangeShapeType="1"/>
          </p:cNvSpPr>
          <p:nvPr/>
        </p:nvSpPr>
        <p:spPr bwMode="auto">
          <a:xfrm flipH="1">
            <a:off x="7138928" y="4839191"/>
            <a:ext cx="0" cy="26241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2" name="Rectangle 12"/>
          <p:cNvSpPr>
            <a:spLocks noChangeArrowheads="1"/>
          </p:cNvSpPr>
          <p:nvPr/>
        </p:nvSpPr>
        <p:spPr bwMode="auto">
          <a:xfrm flipH="1">
            <a:off x="6946482" y="5101608"/>
            <a:ext cx="384892" cy="384892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Line 138"/>
          <p:cNvSpPr>
            <a:spLocks noChangeShapeType="1"/>
          </p:cNvSpPr>
          <p:nvPr/>
        </p:nvSpPr>
        <p:spPr bwMode="auto">
          <a:xfrm flipH="1">
            <a:off x="7558252" y="3591956"/>
            <a:ext cx="0" cy="124723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Oval 112"/>
          <p:cNvSpPr>
            <a:spLocks noChangeArrowheads="1"/>
          </p:cNvSpPr>
          <p:nvPr/>
        </p:nvSpPr>
        <p:spPr bwMode="auto">
          <a:xfrm flipH="1">
            <a:off x="8625168" y="3394211"/>
            <a:ext cx="384892" cy="384892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0" name="Oval 112"/>
          <p:cNvSpPr>
            <a:spLocks noChangeArrowheads="1"/>
          </p:cNvSpPr>
          <p:nvPr/>
        </p:nvSpPr>
        <p:spPr bwMode="auto">
          <a:xfrm flipH="1">
            <a:off x="7056186" y="3414444"/>
            <a:ext cx="384892" cy="384892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2" name="pole tekstowe 151"/>
          <p:cNvSpPr txBox="1"/>
          <p:nvPr/>
        </p:nvSpPr>
        <p:spPr>
          <a:xfrm flipH="1">
            <a:off x="8487404" y="3888586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672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4" name="pole tekstowe 153"/>
          <p:cNvSpPr txBox="1"/>
          <p:nvPr/>
        </p:nvSpPr>
        <p:spPr>
          <a:xfrm flipH="1">
            <a:off x="6828834" y="5603130"/>
            <a:ext cx="5693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673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5" name="pole tekstowe 154"/>
          <p:cNvSpPr txBox="1"/>
          <p:nvPr/>
        </p:nvSpPr>
        <p:spPr>
          <a:xfrm flipH="1">
            <a:off x="7699453" y="5603130"/>
            <a:ext cx="5693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674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8" name="Oval 112"/>
          <p:cNvSpPr>
            <a:spLocks noChangeArrowheads="1"/>
          </p:cNvSpPr>
          <p:nvPr/>
        </p:nvSpPr>
        <p:spPr bwMode="auto">
          <a:xfrm flipH="1">
            <a:off x="6420228" y="1640697"/>
            <a:ext cx="384892" cy="384892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9" name="Oval 1"/>
          <p:cNvSpPr/>
          <p:nvPr/>
        </p:nvSpPr>
        <p:spPr>
          <a:xfrm flipH="1">
            <a:off x="6574087" y="1795385"/>
            <a:ext cx="77512" cy="775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0" name="Oval 112"/>
          <p:cNvSpPr>
            <a:spLocks noChangeArrowheads="1"/>
          </p:cNvSpPr>
          <p:nvPr/>
        </p:nvSpPr>
        <p:spPr bwMode="auto">
          <a:xfrm flipH="1">
            <a:off x="3414878" y="1674480"/>
            <a:ext cx="384892" cy="384892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1" name="Oval 1"/>
          <p:cNvSpPr/>
          <p:nvPr/>
        </p:nvSpPr>
        <p:spPr>
          <a:xfrm flipH="1">
            <a:off x="3581924" y="1852706"/>
            <a:ext cx="77512" cy="775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8442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/>
          <p:cNvSpPr/>
          <p:nvPr/>
        </p:nvSpPr>
        <p:spPr>
          <a:xfrm>
            <a:off x="251520" y="260648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237_F17-012</a:t>
            </a:r>
          </a:p>
        </p:txBody>
      </p:sp>
      <p:grpSp>
        <p:nvGrpSpPr>
          <p:cNvPr id="11" name="Grupa 10"/>
          <p:cNvGrpSpPr/>
          <p:nvPr/>
        </p:nvGrpSpPr>
        <p:grpSpPr>
          <a:xfrm>
            <a:off x="3025360" y="1410789"/>
            <a:ext cx="2966835" cy="3676292"/>
            <a:chOff x="2509580" y="1124744"/>
            <a:chExt cx="3717748" cy="4606771"/>
          </a:xfrm>
        </p:grpSpPr>
        <p:sp>
          <p:nvSpPr>
            <p:cNvPr id="4" name="Oval 112"/>
            <p:cNvSpPr>
              <a:spLocks noChangeArrowheads="1"/>
            </p:cNvSpPr>
            <p:nvPr/>
          </p:nvSpPr>
          <p:spPr bwMode="auto">
            <a:xfrm>
              <a:off x="3440311" y="1235091"/>
              <a:ext cx="719224" cy="719224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12"/>
            <p:cNvSpPr>
              <a:spLocks noChangeArrowheads="1"/>
            </p:cNvSpPr>
            <p:nvPr/>
          </p:nvSpPr>
          <p:spPr bwMode="auto">
            <a:xfrm flipH="1">
              <a:off x="4984465" y="1219495"/>
              <a:ext cx="719224" cy="719224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 flipH="1" flipV="1">
              <a:off x="4160391" y="1622814"/>
              <a:ext cx="82800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Line 138"/>
            <p:cNvSpPr>
              <a:spLocks noChangeShapeType="1"/>
            </p:cNvSpPr>
            <p:nvPr/>
          </p:nvSpPr>
          <p:spPr bwMode="auto">
            <a:xfrm>
              <a:off x="4515872" y="1613879"/>
              <a:ext cx="0" cy="19800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Line 5"/>
            <p:cNvSpPr>
              <a:spLocks noChangeShapeType="1"/>
            </p:cNvSpPr>
            <p:nvPr/>
          </p:nvSpPr>
          <p:spPr bwMode="auto">
            <a:xfrm flipH="1" flipV="1">
              <a:off x="3217063" y="3567819"/>
              <a:ext cx="265065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Line 138"/>
            <p:cNvSpPr>
              <a:spLocks noChangeShapeType="1"/>
            </p:cNvSpPr>
            <p:nvPr/>
          </p:nvSpPr>
          <p:spPr bwMode="auto">
            <a:xfrm>
              <a:off x="3217063" y="3563724"/>
              <a:ext cx="0" cy="62044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pole tekstowe 15"/>
            <p:cNvSpPr txBox="1"/>
            <p:nvPr/>
          </p:nvSpPr>
          <p:spPr>
            <a:xfrm>
              <a:off x="2800159" y="5085184"/>
              <a:ext cx="80823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237</a:t>
              </a:r>
            </a:p>
            <a:p>
              <a:pPr algn="ctr"/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V1|V2</a:t>
              </a:r>
            </a:p>
          </p:txBody>
        </p:sp>
        <p:sp>
          <p:nvSpPr>
            <p:cNvPr id="21" name="Line 138"/>
            <p:cNvSpPr>
              <a:spLocks noChangeShapeType="1"/>
            </p:cNvSpPr>
            <p:nvPr/>
          </p:nvSpPr>
          <p:spPr bwMode="auto">
            <a:xfrm>
              <a:off x="5867717" y="3563724"/>
              <a:ext cx="0" cy="6120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pole tekstowe 24"/>
            <p:cNvSpPr txBox="1"/>
            <p:nvPr/>
          </p:nvSpPr>
          <p:spPr>
            <a:xfrm>
              <a:off x="5537338" y="5085184"/>
              <a:ext cx="66075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470</a:t>
              </a:r>
            </a:p>
            <a:p>
              <a:pPr algn="ctr"/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+|V2</a:t>
              </a:r>
            </a:p>
          </p:txBody>
        </p:sp>
        <p:sp>
          <p:nvSpPr>
            <p:cNvPr id="26" name="Rectangle 12"/>
            <p:cNvSpPr>
              <a:spLocks noChangeArrowheads="1"/>
            </p:cNvSpPr>
            <p:nvPr/>
          </p:nvSpPr>
          <p:spPr bwMode="auto">
            <a:xfrm flipH="1">
              <a:off x="5508104" y="4184170"/>
              <a:ext cx="719224" cy="719224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Oval 112"/>
            <p:cNvSpPr>
              <a:spLocks noChangeArrowheads="1"/>
            </p:cNvSpPr>
            <p:nvPr/>
          </p:nvSpPr>
          <p:spPr bwMode="auto">
            <a:xfrm>
              <a:off x="2844664" y="4175724"/>
              <a:ext cx="719224" cy="719224"/>
            </a:xfrm>
            <a:prstGeom prst="ellipse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4" name="Łącznik prosty ze strzałką 13"/>
            <p:cNvCxnSpPr/>
            <p:nvPr/>
          </p:nvCxnSpPr>
          <p:spPr>
            <a:xfrm flipV="1">
              <a:off x="2509580" y="4939802"/>
              <a:ext cx="335084" cy="330048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Łącznik prostoliniowy 16"/>
            <p:cNvCxnSpPr/>
            <p:nvPr/>
          </p:nvCxnSpPr>
          <p:spPr>
            <a:xfrm flipV="1">
              <a:off x="4860032" y="1124744"/>
              <a:ext cx="936104" cy="93610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Łącznik prostoliniowy 19"/>
            <p:cNvCxnSpPr/>
            <p:nvPr/>
          </p:nvCxnSpPr>
          <p:spPr>
            <a:xfrm flipV="1">
              <a:off x="3331871" y="1124744"/>
              <a:ext cx="936104" cy="93610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pole tekstowe 17"/>
          <p:cNvSpPr txBox="1"/>
          <p:nvPr/>
        </p:nvSpPr>
        <p:spPr>
          <a:xfrm>
            <a:off x="189034" y="5863806"/>
            <a:ext cx="33330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CRB1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c.2171A&gt;G, p.(Tyr724Cys)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c.2843G&gt;A, p.(Cys948Tyr)</a:t>
            </a:r>
          </a:p>
        </p:txBody>
      </p:sp>
    </p:spTree>
    <p:extLst>
      <p:ext uri="{BB962C8B-B14F-4D97-AF65-F5344CB8AC3E}">
        <p14:creationId xmlns:p14="http://schemas.microsoft.com/office/powerpoint/2010/main" val="3799004891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432156" y="376359"/>
            <a:ext cx="1412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367_F18-006</a:t>
            </a:r>
            <a:endParaRPr lang="pl-PL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4136625" y="1996513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3656758" y="1748724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872117" y="1748724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2659630" y="3828546"/>
            <a:ext cx="3564000" cy="344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5" name="Line 1153"/>
          <p:cNvSpPr>
            <a:spLocks noChangeShapeType="1"/>
          </p:cNvSpPr>
          <p:nvPr/>
        </p:nvSpPr>
        <p:spPr bwMode="auto">
          <a:xfrm>
            <a:off x="2659630" y="3822588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519582" y="1988767"/>
            <a:ext cx="0" cy="1836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39" name="Line 1153"/>
          <p:cNvSpPr>
            <a:spLocks noChangeShapeType="1"/>
          </p:cNvSpPr>
          <p:nvPr/>
        </p:nvSpPr>
        <p:spPr bwMode="auto">
          <a:xfrm>
            <a:off x="3803901" y="3828020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9" name="Rectangle 12"/>
          <p:cNvSpPr>
            <a:spLocks noChangeArrowheads="1"/>
          </p:cNvSpPr>
          <p:nvPr/>
        </p:nvSpPr>
        <p:spPr bwMode="auto">
          <a:xfrm flipH="1">
            <a:off x="2426137" y="4263102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61" name="Oval 112"/>
          <p:cNvSpPr>
            <a:spLocks noChangeArrowheads="1"/>
          </p:cNvSpPr>
          <p:nvPr/>
        </p:nvSpPr>
        <p:spPr bwMode="auto">
          <a:xfrm>
            <a:off x="3561897" y="4252480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 flipH="1">
            <a:off x="5990137" y="4263101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 flipH="1">
            <a:off x="4774777" y="4256743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20" name="Line 1153"/>
          <p:cNvSpPr>
            <a:spLocks noChangeShapeType="1"/>
          </p:cNvSpPr>
          <p:nvPr/>
        </p:nvSpPr>
        <p:spPr bwMode="auto">
          <a:xfrm>
            <a:off x="5005980" y="3822588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21" name="Line 1153"/>
          <p:cNvSpPr>
            <a:spLocks noChangeShapeType="1"/>
          </p:cNvSpPr>
          <p:nvPr/>
        </p:nvSpPr>
        <p:spPr bwMode="auto">
          <a:xfrm>
            <a:off x="6223629" y="3816228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22" name="Tekstvak 218"/>
          <p:cNvSpPr txBox="1">
            <a:spLocks noChangeArrowheads="1"/>
          </p:cNvSpPr>
          <p:nvPr/>
        </p:nvSpPr>
        <p:spPr bwMode="auto">
          <a:xfrm>
            <a:off x="5938935" y="5110467"/>
            <a:ext cx="5693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cs typeface="Arial" charset="0"/>
              </a:rPr>
              <a:t>367</a:t>
            </a:r>
            <a:endParaRPr lang="pl-PL" altLang="en-US" sz="1200" dirty="0" smtClean="0">
              <a:cs typeface="Arial" charset="0"/>
            </a:endParaRPr>
          </a:p>
        </p:txBody>
      </p:sp>
      <p:cxnSp>
        <p:nvCxnSpPr>
          <p:cNvPr id="23" name="Łącznik prosty ze strzałką 22"/>
          <p:cNvCxnSpPr/>
          <p:nvPr/>
        </p:nvCxnSpPr>
        <p:spPr>
          <a:xfrm flipV="1">
            <a:off x="5743909" y="4934140"/>
            <a:ext cx="168689" cy="176327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oliniowy 24"/>
          <p:cNvCxnSpPr/>
          <p:nvPr/>
        </p:nvCxnSpPr>
        <p:spPr>
          <a:xfrm flipV="1">
            <a:off x="3509966" y="4234695"/>
            <a:ext cx="565887" cy="5729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oliniowy 25"/>
          <p:cNvCxnSpPr/>
          <p:nvPr/>
        </p:nvCxnSpPr>
        <p:spPr>
          <a:xfrm flipV="1">
            <a:off x="4723036" y="4213791"/>
            <a:ext cx="565887" cy="5729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3627756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127856" y="160191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369_F18-008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4154042" y="1665587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3674175" y="1417798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889534" y="1417798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2807679" y="3497620"/>
            <a:ext cx="3420000" cy="344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Line 1153"/>
          <p:cNvSpPr>
            <a:spLocks noChangeShapeType="1"/>
          </p:cNvSpPr>
          <p:nvPr/>
        </p:nvSpPr>
        <p:spPr bwMode="auto">
          <a:xfrm>
            <a:off x="2810152" y="3491661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536998" y="1657840"/>
            <a:ext cx="8875" cy="22679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Rectangle 12"/>
          <p:cNvSpPr>
            <a:spLocks noChangeArrowheads="1"/>
          </p:cNvSpPr>
          <p:nvPr/>
        </p:nvSpPr>
        <p:spPr bwMode="auto">
          <a:xfrm flipH="1">
            <a:off x="2576659" y="3932175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 flipH="1">
            <a:off x="5998845" y="3932175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 flipH="1">
            <a:off x="4312380" y="3925815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Line 1153"/>
          <p:cNvSpPr>
            <a:spLocks noChangeShapeType="1"/>
          </p:cNvSpPr>
          <p:nvPr/>
        </p:nvSpPr>
        <p:spPr bwMode="auto">
          <a:xfrm>
            <a:off x="6232337" y="3485302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kstvak 218"/>
          <p:cNvSpPr txBox="1">
            <a:spLocks noChangeArrowheads="1"/>
          </p:cNvSpPr>
          <p:nvPr/>
        </p:nvSpPr>
        <p:spPr bwMode="auto">
          <a:xfrm>
            <a:off x="5942985" y="4707421"/>
            <a:ext cx="5693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69</a:t>
            </a:r>
            <a:endParaRPr lang="pl-PL" alt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Łącznik prosty ze strzałką 22"/>
          <p:cNvCxnSpPr/>
          <p:nvPr/>
        </p:nvCxnSpPr>
        <p:spPr>
          <a:xfrm flipV="1">
            <a:off x="5606657" y="4544503"/>
            <a:ext cx="304278" cy="325836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oliniowy 24"/>
          <p:cNvCxnSpPr/>
          <p:nvPr/>
        </p:nvCxnSpPr>
        <p:spPr>
          <a:xfrm flipV="1">
            <a:off x="3627213" y="1361325"/>
            <a:ext cx="565887" cy="5729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oliniowy 25"/>
          <p:cNvCxnSpPr/>
          <p:nvPr/>
        </p:nvCxnSpPr>
        <p:spPr>
          <a:xfrm flipV="1">
            <a:off x="4840283" y="1340421"/>
            <a:ext cx="565887" cy="5729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3825748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346628" y="344858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370_F18-009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3962453" y="1238867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3482586" y="991078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697945" y="991078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2485458" y="3070900"/>
            <a:ext cx="3564000" cy="344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Line 1153"/>
          <p:cNvSpPr>
            <a:spLocks noChangeShapeType="1"/>
          </p:cNvSpPr>
          <p:nvPr/>
        </p:nvSpPr>
        <p:spPr bwMode="auto">
          <a:xfrm>
            <a:off x="2485458" y="3064942"/>
            <a:ext cx="0" cy="81801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345410" y="1231121"/>
            <a:ext cx="0" cy="1836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kstvak 218"/>
          <p:cNvSpPr txBox="1">
            <a:spLocks noChangeArrowheads="1"/>
          </p:cNvSpPr>
          <p:nvPr/>
        </p:nvSpPr>
        <p:spPr bwMode="auto">
          <a:xfrm>
            <a:off x="3055575" y="4589546"/>
            <a:ext cx="10903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370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V1|V1V2</a:t>
            </a:r>
            <a:endParaRPr lang="pl-PL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3070497" y="4471207"/>
            <a:ext cx="168689" cy="176327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Line 1153"/>
          <p:cNvSpPr>
            <a:spLocks noChangeShapeType="1"/>
          </p:cNvSpPr>
          <p:nvPr/>
        </p:nvSpPr>
        <p:spPr bwMode="auto">
          <a:xfrm>
            <a:off x="3629799" y="3065030"/>
            <a:ext cx="0" cy="82683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angle 12"/>
          <p:cNvSpPr>
            <a:spLocks noChangeArrowheads="1"/>
          </p:cNvSpPr>
          <p:nvPr/>
        </p:nvSpPr>
        <p:spPr bwMode="auto">
          <a:xfrm flipH="1">
            <a:off x="2251965" y="3891865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 flipH="1">
            <a:off x="3367264" y="3891863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 flipH="1">
            <a:off x="5047608" y="3892992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Rectangle 12"/>
          <p:cNvSpPr>
            <a:spLocks noChangeArrowheads="1"/>
          </p:cNvSpPr>
          <p:nvPr/>
        </p:nvSpPr>
        <p:spPr bwMode="auto">
          <a:xfrm flipH="1">
            <a:off x="6537104" y="3882955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Prostokąt 22"/>
          <p:cNvSpPr/>
          <p:nvPr/>
        </p:nvSpPr>
        <p:spPr>
          <a:xfrm>
            <a:off x="346628" y="5701184"/>
            <a:ext cx="86852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: c.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1622T&gt;C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Leu541Pro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c.3113C&gt;T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p.(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Ala1038Val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cxnSp>
        <p:nvCxnSpPr>
          <p:cNvPr id="3" name="Łącznik prostoliniowy 2"/>
          <p:cNvCxnSpPr/>
          <p:nvPr/>
        </p:nvCxnSpPr>
        <p:spPr>
          <a:xfrm flipV="1">
            <a:off x="2154061" y="3820164"/>
            <a:ext cx="633087" cy="68587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Line 1153"/>
          <p:cNvSpPr>
            <a:spLocks noChangeShapeType="1"/>
          </p:cNvSpPr>
          <p:nvPr/>
        </p:nvSpPr>
        <p:spPr bwMode="auto">
          <a:xfrm>
            <a:off x="6049458" y="3064942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Line 1153"/>
          <p:cNvSpPr>
            <a:spLocks noChangeShapeType="1"/>
          </p:cNvSpPr>
          <p:nvPr/>
        </p:nvSpPr>
        <p:spPr bwMode="auto">
          <a:xfrm flipH="1">
            <a:off x="5300478" y="3505457"/>
            <a:ext cx="748980" cy="37258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Line 1153"/>
          <p:cNvSpPr>
            <a:spLocks noChangeShapeType="1"/>
          </p:cNvSpPr>
          <p:nvPr/>
        </p:nvSpPr>
        <p:spPr bwMode="auto">
          <a:xfrm>
            <a:off x="6049457" y="3505457"/>
            <a:ext cx="755075" cy="37258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kstvak 218"/>
          <p:cNvSpPr txBox="1">
            <a:spLocks noChangeArrowheads="1"/>
          </p:cNvSpPr>
          <p:nvPr/>
        </p:nvSpPr>
        <p:spPr bwMode="auto">
          <a:xfrm>
            <a:off x="6465569" y="4589546"/>
            <a:ext cx="66075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534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pl-PL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kstvak 218"/>
          <p:cNvSpPr txBox="1">
            <a:spLocks noChangeArrowheads="1"/>
          </p:cNvSpPr>
          <p:nvPr/>
        </p:nvSpPr>
        <p:spPr bwMode="auto">
          <a:xfrm>
            <a:off x="4742792" y="4589546"/>
            <a:ext cx="10903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533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V1|V1V2</a:t>
            </a:r>
            <a:endParaRPr lang="pl-PL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kstvak 218"/>
          <p:cNvSpPr txBox="1">
            <a:spLocks noChangeArrowheads="1"/>
          </p:cNvSpPr>
          <p:nvPr/>
        </p:nvSpPr>
        <p:spPr bwMode="auto">
          <a:xfrm>
            <a:off x="3387339" y="1687456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531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pl-PL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kstvak 218"/>
          <p:cNvSpPr txBox="1">
            <a:spLocks noChangeArrowheads="1"/>
          </p:cNvSpPr>
          <p:nvPr/>
        </p:nvSpPr>
        <p:spPr bwMode="auto">
          <a:xfrm>
            <a:off x="4459993" y="1687456"/>
            <a:ext cx="9428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532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+|V1V2</a:t>
            </a:r>
            <a:endParaRPr lang="pl-PL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359997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12"/>
          <p:cNvSpPr>
            <a:spLocks noChangeArrowheads="1"/>
          </p:cNvSpPr>
          <p:nvPr/>
        </p:nvSpPr>
        <p:spPr bwMode="auto">
          <a:xfrm>
            <a:off x="4982915" y="868072"/>
            <a:ext cx="719224" cy="719224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12"/>
          <p:cNvSpPr>
            <a:spLocks noChangeArrowheads="1"/>
          </p:cNvSpPr>
          <p:nvPr/>
        </p:nvSpPr>
        <p:spPr bwMode="auto">
          <a:xfrm flipH="1">
            <a:off x="3440933" y="859137"/>
            <a:ext cx="719224" cy="719224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4160157" y="1227684"/>
            <a:ext cx="82800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nl-NL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Line 138"/>
          <p:cNvSpPr>
            <a:spLocks noChangeShapeType="1"/>
          </p:cNvSpPr>
          <p:nvPr/>
        </p:nvSpPr>
        <p:spPr bwMode="auto">
          <a:xfrm>
            <a:off x="4515638" y="1218749"/>
            <a:ext cx="0" cy="1980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nl-NL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H="1" flipV="1">
            <a:off x="3216829" y="3172689"/>
            <a:ext cx="265065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nl-NL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38"/>
          <p:cNvSpPr>
            <a:spLocks noChangeShapeType="1"/>
          </p:cNvSpPr>
          <p:nvPr/>
        </p:nvSpPr>
        <p:spPr bwMode="auto">
          <a:xfrm>
            <a:off x="3216829" y="3168594"/>
            <a:ext cx="0" cy="62044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nl-NL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2822367" y="4690054"/>
            <a:ext cx="8082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878</a:t>
            </a:r>
          </a:p>
          <a:p>
            <a:pPr algn="ctr"/>
            <a:r>
              <a:rPr lang="pl-PL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  <a:endParaRPr lang="pl-PL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138"/>
          <p:cNvSpPr>
            <a:spLocks noChangeShapeType="1"/>
          </p:cNvSpPr>
          <p:nvPr/>
        </p:nvSpPr>
        <p:spPr bwMode="auto">
          <a:xfrm>
            <a:off x="5867483" y="3168594"/>
            <a:ext cx="0" cy="61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nl-NL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5485807" y="4690054"/>
            <a:ext cx="8082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371</a:t>
            </a:r>
          </a:p>
          <a:p>
            <a:pPr algn="ctr"/>
            <a:r>
              <a:rPr lang="pl-PL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  <a:endParaRPr lang="pl-PL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 flipH="1">
            <a:off x="5507870" y="3789040"/>
            <a:ext cx="719224" cy="719224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 flipH="1">
            <a:off x="2848051" y="3789040"/>
            <a:ext cx="719224" cy="719224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pole tekstowe 12"/>
          <p:cNvSpPr txBox="1"/>
          <p:nvPr/>
        </p:nvSpPr>
        <p:spPr>
          <a:xfrm>
            <a:off x="5059149" y="1747084"/>
            <a:ext cx="5693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877</a:t>
            </a:r>
          </a:p>
          <a:p>
            <a:pPr algn="ctr"/>
            <a:r>
              <a:rPr lang="pl-PL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?|+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3515851" y="1747084"/>
            <a:ext cx="5693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884</a:t>
            </a:r>
          </a:p>
          <a:p>
            <a:pPr algn="ctr"/>
            <a:r>
              <a:rPr lang="pl-PL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?|?</a:t>
            </a:r>
          </a:p>
        </p:txBody>
      </p:sp>
      <p:cxnSp>
        <p:nvCxnSpPr>
          <p:cNvPr id="15" name="Łącznik prosty ze strzałką 14"/>
          <p:cNvCxnSpPr/>
          <p:nvPr/>
        </p:nvCxnSpPr>
        <p:spPr>
          <a:xfrm flipV="1">
            <a:off x="4995029" y="4581128"/>
            <a:ext cx="347498" cy="36004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rostokąt 16"/>
          <p:cNvSpPr/>
          <p:nvPr/>
        </p:nvSpPr>
        <p:spPr>
          <a:xfrm>
            <a:off x="323528" y="573404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EYS</a:t>
            </a:r>
          </a:p>
          <a:p>
            <a:r>
              <a:rPr lang="pl-PL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V1: c.1836_1837del, p.(His612Glnfs*16)</a:t>
            </a:r>
          </a:p>
          <a:p>
            <a:r>
              <a:rPr lang="pl-PL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V2: c.9286_9295del, p.(Val3096Leufs*28)</a:t>
            </a:r>
            <a:endParaRPr lang="pl-PL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Prostokąt 17"/>
          <p:cNvSpPr/>
          <p:nvPr/>
        </p:nvSpPr>
        <p:spPr>
          <a:xfrm>
            <a:off x="349789" y="332656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371_F18-010</a:t>
            </a:r>
            <a:endParaRPr lang="pl-PL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652898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127856" y="160191"/>
            <a:ext cx="1412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372_F18-011</a:t>
            </a:r>
            <a:endParaRPr lang="pl-PL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3953745" y="777313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3473878" y="529524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689237" y="529524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3087984" y="2583156"/>
            <a:ext cx="216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 flipH="1">
            <a:off x="4326540" y="769566"/>
            <a:ext cx="0" cy="1800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3741367" y="5680022"/>
            <a:ext cx="245884" cy="24345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12"/>
          <p:cNvSpPr>
            <a:spLocks noChangeArrowheads="1"/>
          </p:cNvSpPr>
          <p:nvPr/>
        </p:nvSpPr>
        <p:spPr bwMode="auto">
          <a:xfrm flipH="1">
            <a:off x="2859544" y="3048609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 flipH="1">
            <a:off x="5009280" y="3048609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44" name="Line 5"/>
          <p:cNvSpPr>
            <a:spLocks noChangeShapeType="1"/>
          </p:cNvSpPr>
          <p:nvPr/>
        </p:nvSpPr>
        <p:spPr bwMode="auto">
          <a:xfrm flipH="1" flipV="1">
            <a:off x="3326528" y="3296398"/>
            <a:ext cx="36269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45" name="Oval 112"/>
          <p:cNvSpPr>
            <a:spLocks noChangeArrowheads="1"/>
          </p:cNvSpPr>
          <p:nvPr/>
        </p:nvSpPr>
        <p:spPr bwMode="auto">
          <a:xfrm>
            <a:off x="3689224" y="3048609"/>
            <a:ext cx="466985" cy="4955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46" name="Line 138"/>
          <p:cNvSpPr>
            <a:spLocks noChangeShapeType="1"/>
          </p:cNvSpPr>
          <p:nvPr/>
        </p:nvSpPr>
        <p:spPr bwMode="auto">
          <a:xfrm>
            <a:off x="3507875" y="3296398"/>
            <a:ext cx="0" cy="1854274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47" name="Line 5"/>
          <p:cNvSpPr>
            <a:spLocks noChangeShapeType="1"/>
          </p:cNvSpPr>
          <p:nvPr/>
        </p:nvSpPr>
        <p:spPr bwMode="auto">
          <a:xfrm flipH="1" flipV="1">
            <a:off x="2807513" y="4728076"/>
            <a:ext cx="1440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48" name="Oval 112"/>
          <p:cNvSpPr>
            <a:spLocks noChangeArrowheads="1"/>
          </p:cNvSpPr>
          <p:nvPr/>
        </p:nvSpPr>
        <p:spPr bwMode="auto">
          <a:xfrm>
            <a:off x="2580165" y="5172049"/>
            <a:ext cx="466985" cy="4955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49" name="Oval 112"/>
          <p:cNvSpPr>
            <a:spLocks noChangeArrowheads="1"/>
          </p:cNvSpPr>
          <p:nvPr/>
        </p:nvSpPr>
        <p:spPr bwMode="auto">
          <a:xfrm>
            <a:off x="4008715" y="5172049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50" name="Line 1153"/>
          <p:cNvSpPr>
            <a:spLocks noChangeShapeType="1"/>
          </p:cNvSpPr>
          <p:nvPr/>
        </p:nvSpPr>
        <p:spPr bwMode="auto">
          <a:xfrm>
            <a:off x="2808555" y="4736398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1" name="Line 1153"/>
          <p:cNvSpPr>
            <a:spLocks noChangeShapeType="1"/>
          </p:cNvSpPr>
          <p:nvPr/>
        </p:nvSpPr>
        <p:spPr bwMode="auto">
          <a:xfrm>
            <a:off x="4250561" y="4731534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cxnSp>
        <p:nvCxnSpPr>
          <p:cNvPr id="12" name="Łącznik prostoliniowy 11"/>
          <p:cNvCxnSpPr/>
          <p:nvPr/>
        </p:nvCxnSpPr>
        <p:spPr>
          <a:xfrm flipV="1">
            <a:off x="3397570" y="426721"/>
            <a:ext cx="649593" cy="69087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Line 1153"/>
          <p:cNvSpPr>
            <a:spLocks noChangeShapeType="1"/>
          </p:cNvSpPr>
          <p:nvPr/>
        </p:nvSpPr>
        <p:spPr bwMode="auto">
          <a:xfrm>
            <a:off x="5241473" y="2594405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cxnSp>
        <p:nvCxnSpPr>
          <p:cNvPr id="56" name="Łącznik prostoliniowy 55"/>
          <p:cNvCxnSpPr/>
          <p:nvPr/>
        </p:nvCxnSpPr>
        <p:spPr>
          <a:xfrm flipV="1">
            <a:off x="4591880" y="431873"/>
            <a:ext cx="649593" cy="69087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Łącznik prostoliniowy 56"/>
          <p:cNvCxnSpPr/>
          <p:nvPr/>
        </p:nvCxnSpPr>
        <p:spPr>
          <a:xfrm flipV="1">
            <a:off x="2763188" y="2938391"/>
            <a:ext cx="649593" cy="69087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Łącznik prostoliniowy 57"/>
          <p:cNvCxnSpPr/>
          <p:nvPr/>
        </p:nvCxnSpPr>
        <p:spPr>
          <a:xfrm flipV="1">
            <a:off x="3597920" y="2950958"/>
            <a:ext cx="649593" cy="69087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Line 1153"/>
          <p:cNvSpPr>
            <a:spLocks noChangeShapeType="1"/>
          </p:cNvSpPr>
          <p:nvPr/>
        </p:nvSpPr>
        <p:spPr bwMode="auto">
          <a:xfrm>
            <a:off x="3087984" y="2586597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 flipH="1">
            <a:off x="3274382" y="5150672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61" name="Tekstvak 218"/>
          <p:cNvSpPr txBox="1">
            <a:spLocks noChangeArrowheads="1"/>
          </p:cNvSpPr>
          <p:nvPr/>
        </p:nvSpPr>
        <p:spPr bwMode="auto">
          <a:xfrm>
            <a:off x="3882815" y="5923477"/>
            <a:ext cx="73549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cs typeface="Arial" charset="0"/>
              </a:rPr>
              <a:t>372</a:t>
            </a:r>
          </a:p>
        </p:txBody>
      </p:sp>
    </p:spTree>
    <p:extLst>
      <p:ext uri="{BB962C8B-B14F-4D97-AF65-F5344CB8AC3E}">
        <p14:creationId xmlns:p14="http://schemas.microsoft.com/office/powerpoint/2010/main" val="1715924173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164769" y="143426"/>
            <a:ext cx="14029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ctr"/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373_F18-012</a:t>
            </a: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4170676" y="617980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3690809" y="370191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906168" y="370191"/>
            <a:ext cx="466985" cy="4955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2944692" y="1911128"/>
            <a:ext cx="3168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551120" y="617980"/>
            <a:ext cx="0" cy="194985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4218970" y="2882084"/>
            <a:ext cx="168689" cy="176327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12"/>
          <p:cNvSpPr>
            <a:spLocks noChangeArrowheads="1"/>
          </p:cNvSpPr>
          <p:nvPr/>
        </p:nvSpPr>
        <p:spPr bwMode="auto">
          <a:xfrm flipH="1">
            <a:off x="2705979" y="2351821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Oval 112"/>
          <p:cNvSpPr>
            <a:spLocks noChangeArrowheads="1"/>
          </p:cNvSpPr>
          <p:nvPr/>
        </p:nvSpPr>
        <p:spPr bwMode="auto">
          <a:xfrm>
            <a:off x="4312214" y="2330573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Line 138"/>
          <p:cNvSpPr>
            <a:spLocks noChangeShapeType="1"/>
          </p:cNvSpPr>
          <p:nvPr/>
        </p:nvSpPr>
        <p:spPr bwMode="auto">
          <a:xfrm>
            <a:off x="4111473" y="2599610"/>
            <a:ext cx="0" cy="1476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Line 5"/>
          <p:cNvSpPr>
            <a:spLocks noChangeShapeType="1"/>
          </p:cNvSpPr>
          <p:nvPr/>
        </p:nvSpPr>
        <p:spPr bwMode="auto">
          <a:xfrm flipH="1" flipV="1">
            <a:off x="3415610" y="4075610"/>
            <a:ext cx="144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Oval 112"/>
          <p:cNvSpPr>
            <a:spLocks noChangeArrowheads="1"/>
          </p:cNvSpPr>
          <p:nvPr/>
        </p:nvSpPr>
        <p:spPr bwMode="auto">
          <a:xfrm>
            <a:off x="3950658" y="4519582"/>
            <a:ext cx="466985" cy="4955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Oval 112"/>
          <p:cNvSpPr>
            <a:spLocks noChangeArrowheads="1"/>
          </p:cNvSpPr>
          <p:nvPr/>
        </p:nvSpPr>
        <p:spPr bwMode="auto">
          <a:xfrm>
            <a:off x="5149985" y="4519583"/>
            <a:ext cx="466985" cy="4955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Line 1153"/>
          <p:cNvSpPr>
            <a:spLocks noChangeShapeType="1"/>
          </p:cNvSpPr>
          <p:nvPr/>
        </p:nvSpPr>
        <p:spPr bwMode="auto">
          <a:xfrm>
            <a:off x="3416652" y="4083932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Line 1153"/>
          <p:cNvSpPr>
            <a:spLocks noChangeShapeType="1"/>
          </p:cNvSpPr>
          <p:nvPr/>
        </p:nvSpPr>
        <p:spPr bwMode="auto">
          <a:xfrm>
            <a:off x="6112693" y="1908612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Line 1153"/>
          <p:cNvSpPr>
            <a:spLocks noChangeShapeType="1"/>
          </p:cNvSpPr>
          <p:nvPr/>
        </p:nvSpPr>
        <p:spPr bwMode="auto">
          <a:xfrm>
            <a:off x="2944692" y="1911306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 flipH="1">
            <a:off x="3182117" y="4519581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Tekstvak 218"/>
          <p:cNvSpPr txBox="1">
            <a:spLocks noChangeArrowheads="1"/>
          </p:cNvSpPr>
          <p:nvPr/>
        </p:nvSpPr>
        <p:spPr bwMode="auto">
          <a:xfrm>
            <a:off x="2918276" y="5207126"/>
            <a:ext cx="99466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615</a:t>
            </a:r>
          </a:p>
          <a:p>
            <a:pPr algn="ctr" eaLnBrk="1" hangingPunct="1"/>
            <a:r>
              <a:rPr lang="pl-PL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V1V2|V4</a:t>
            </a:r>
          </a:p>
        </p:txBody>
      </p:sp>
      <p:sp>
        <p:nvSpPr>
          <p:cNvPr id="62" name="Oval 112"/>
          <p:cNvSpPr>
            <a:spLocks noChangeArrowheads="1"/>
          </p:cNvSpPr>
          <p:nvPr/>
        </p:nvSpPr>
        <p:spPr bwMode="auto">
          <a:xfrm>
            <a:off x="5879200" y="2320042"/>
            <a:ext cx="466985" cy="4955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Line 1153"/>
          <p:cNvSpPr>
            <a:spLocks noChangeShapeType="1"/>
          </p:cNvSpPr>
          <p:nvPr/>
        </p:nvSpPr>
        <p:spPr bwMode="auto">
          <a:xfrm flipH="1">
            <a:off x="4200392" y="4075610"/>
            <a:ext cx="649911" cy="44883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Line 1153"/>
          <p:cNvSpPr>
            <a:spLocks noChangeShapeType="1"/>
          </p:cNvSpPr>
          <p:nvPr/>
        </p:nvSpPr>
        <p:spPr bwMode="auto">
          <a:xfrm>
            <a:off x="4850304" y="4083932"/>
            <a:ext cx="533174" cy="43219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Line 5"/>
          <p:cNvSpPr>
            <a:spLocks noChangeShapeType="1"/>
          </p:cNvSpPr>
          <p:nvPr/>
        </p:nvSpPr>
        <p:spPr bwMode="auto">
          <a:xfrm flipH="1" flipV="1">
            <a:off x="3949518" y="2583515"/>
            <a:ext cx="37218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Rectangle 12"/>
          <p:cNvSpPr>
            <a:spLocks noChangeArrowheads="1"/>
          </p:cNvSpPr>
          <p:nvPr/>
        </p:nvSpPr>
        <p:spPr bwMode="auto">
          <a:xfrm flipH="1">
            <a:off x="3478328" y="2350522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kstvak 218"/>
          <p:cNvSpPr txBox="1">
            <a:spLocks noChangeArrowheads="1"/>
          </p:cNvSpPr>
          <p:nvPr/>
        </p:nvSpPr>
        <p:spPr bwMode="auto">
          <a:xfrm>
            <a:off x="4054415" y="3076988"/>
            <a:ext cx="98258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373</a:t>
            </a:r>
          </a:p>
          <a:p>
            <a:pPr algn="ctr" eaLnBrk="1" hangingPunct="1"/>
            <a:r>
              <a:rPr lang="pl-PL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V1V2|V3</a:t>
            </a:r>
          </a:p>
        </p:txBody>
      </p:sp>
      <p:sp>
        <p:nvSpPr>
          <p:cNvPr id="8" name="Prostokąt 7"/>
          <p:cNvSpPr/>
          <p:nvPr/>
        </p:nvSpPr>
        <p:spPr>
          <a:xfrm>
            <a:off x="49456" y="5534561"/>
            <a:ext cx="677469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</a:p>
          <a:p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V1: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1622T&gt;C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p.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Leu541Pro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c.3113C&gt;T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, p.(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Ala1038Val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V3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: c.5882G&gt;A,  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p.Gly1961Glu</a:t>
            </a:r>
          </a:p>
          <a:p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V4: 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c.5196+1G&gt;A, p.(?)</a:t>
            </a: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kstvak 218"/>
          <p:cNvSpPr txBox="1">
            <a:spLocks noChangeArrowheads="1"/>
          </p:cNvSpPr>
          <p:nvPr/>
        </p:nvSpPr>
        <p:spPr bwMode="auto">
          <a:xfrm>
            <a:off x="3218051" y="3076988"/>
            <a:ext cx="89342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614</a:t>
            </a:r>
          </a:p>
          <a:p>
            <a:pPr algn="ctr" eaLnBrk="1" hangingPunct="1"/>
            <a:r>
              <a:rPr lang="pl-PL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+|V4</a:t>
            </a:r>
          </a:p>
        </p:txBody>
      </p:sp>
      <p:sp>
        <p:nvSpPr>
          <p:cNvPr id="34" name="Tekstvak 218"/>
          <p:cNvSpPr txBox="1">
            <a:spLocks noChangeArrowheads="1"/>
          </p:cNvSpPr>
          <p:nvPr/>
        </p:nvSpPr>
        <p:spPr bwMode="auto">
          <a:xfrm>
            <a:off x="4642327" y="929989"/>
            <a:ext cx="99466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611</a:t>
            </a:r>
          </a:p>
          <a:p>
            <a:pPr algn="ctr" eaLnBrk="1" hangingPunct="1"/>
            <a:r>
              <a:rPr lang="pl-PL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</a:p>
        </p:txBody>
      </p:sp>
      <p:sp>
        <p:nvSpPr>
          <p:cNvPr id="35" name="Tekstvak 218"/>
          <p:cNvSpPr txBox="1">
            <a:spLocks noChangeArrowheads="1"/>
          </p:cNvSpPr>
          <p:nvPr/>
        </p:nvSpPr>
        <p:spPr bwMode="auto">
          <a:xfrm>
            <a:off x="3440228" y="929989"/>
            <a:ext cx="99466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610</a:t>
            </a:r>
          </a:p>
          <a:p>
            <a:pPr algn="ctr" eaLnBrk="1" hangingPunct="1"/>
            <a:r>
              <a:rPr lang="pl-PL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+|V3</a:t>
            </a:r>
          </a:p>
        </p:txBody>
      </p:sp>
      <p:sp>
        <p:nvSpPr>
          <p:cNvPr id="36" name="Tekstvak 218"/>
          <p:cNvSpPr txBox="1">
            <a:spLocks noChangeArrowheads="1"/>
          </p:cNvSpPr>
          <p:nvPr/>
        </p:nvSpPr>
        <p:spPr bwMode="auto">
          <a:xfrm>
            <a:off x="2442138" y="3077330"/>
            <a:ext cx="99466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612</a:t>
            </a:r>
          </a:p>
          <a:p>
            <a:pPr algn="ctr" eaLnBrk="1" hangingPunct="1"/>
            <a:r>
              <a:rPr lang="pl-PL" altLang="en-US" sz="16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V1V2|V3</a:t>
            </a:r>
          </a:p>
        </p:txBody>
      </p:sp>
      <p:sp>
        <p:nvSpPr>
          <p:cNvPr id="37" name="Tekstvak 218"/>
          <p:cNvSpPr txBox="1">
            <a:spLocks noChangeArrowheads="1"/>
          </p:cNvSpPr>
          <p:nvPr/>
        </p:nvSpPr>
        <p:spPr bwMode="auto">
          <a:xfrm>
            <a:off x="5621356" y="3077330"/>
            <a:ext cx="99466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613</a:t>
            </a:r>
          </a:p>
          <a:p>
            <a:pPr algn="ctr" eaLnBrk="1" hangingPunct="1"/>
            <a:r>
              <a:rPr lang="pl-PL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sp>
        <p:nvSpPr>
          <p:cNvPr id="32" name="Tekstvak 218"/>
          <p:cNvSpPr txBox="1">
            <a:spLocks noChangeArrowheads="1"/>
          </p:cNvSpPr>
          <p:nvPr/>
        </p:nvSpPr>
        <p:spPr bwMode="auto">
          <a:xfrm>
            <a:off x="3675420" y="5207123"/>
            <a:ext cx="99466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616</a:t>
            </a:r>
          </a:p>
          <a:p>
            <a:pPr algn="ctr" eaLnBrk="1" hangingPunct="1"/>
            <a:r>
              <a:rPr lang="pl-PL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?|?</a:t>
            </a:r>
          </a:p>
        </p:txBody>
      </p:sp>
      <p:sp>
        <p:nvSpPr>
          <p:cNvPr id="33" name="Tekstvak 218"/>
          <p:cNvSpPr txBox="1">
            <a:spLocks noChangeArrowheads="1"/>
          </p:cNvSpPr>
          <p:nvPr/>
        </p:nvSpPr>
        <p:spPr bwMode="auto">
          <a:xfrm>
            <a:off x="4918419" y="5223880"/>
            <a:ext cx="99466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617</a:t>
            </a:r>
          </a:p>
          <a:p>
            <a:pPr algn="ctr" eaLnBrk="1" hangingPunct="1"/>
            <a:r>
              <a:rPr lang="pl-PL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pl-PL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|?</a:t>
            </a:r>
          </a:p>
        </p:txBody>
      </p:sp>
    </p:spTree>
    <p:extLst>
      <p:ext uri="{BB962C8B-B14F-4D97-AF65-F5344CB8AC3E}">
        <p14:creationId xmlns:p14="http://schemas.microsoft.com/office/powerpoint/2010/main" val="673776528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275689" y="261257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374_F18-013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3809451" y="1579227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3329584" y="1331438"/>
            <a:ext cx="466985" cy="495579"/>
          </a:xfrm>
          <a:prstGeom prst="rect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544943" y="1331438"/>
            <a:ext cx="466985" cy="4955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 flipH="1">
            <a:off x="4182246" y="1571480"/>
            <a:ext cx="0" cy="133456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4615366" y="5111670"/>
            <a:ext cx="292500" cy="27282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112"/>
          <p:cNvSpPr>
            <a:spLocks noChangeArrowheads="1"/>
          </p:cNvSpPr>
          <p:nvPr/>
        </p:nvSpPr>
        <p:spPr bwMode="auto">
          <a:xfrm>
            <a:off x="4782639" y="2411096"/>
            <a:ext cx="466985" cy="495579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Line 138"/>
          <p:cNvSpPr>
            <a:spLocks noChangeShapeType="1"/>
          </p:cNvSpPr>
          <p:nvPr/>
        </p:nvSpPr>
        <p:spPr bwMode="auto">
          <a:xfrm flipH="1">
            <a:off x="4567924" y="2678834"/>
            <a:ext cx="0" cy="135830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47" name="Line 5"/>
          <p:cNvSpPr>
            <a:spLocks noChangeShapeType="1"/>
          </p:cNvSpPr>
          <p:nvPr/>
        </p:nvSpPr>
        <p:spPr bwMode="auto">
          <a:xfrm flipH="1" flipV="1">
            <a:off x="3895366" y="4037139"/>
            <a:ext cx="1440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Oval 112"/>
          <p:cNvSpPr>
            <a:spLocks noChangeArrowheads="1"/>
          </p:cNvSpPr>
          <p:nvPr/>
        </p:nvSpPr>
        <p:spPr bwMode="auto">
          <a:xfrm>
            <a:off x="3618155" y="4489653"/>
            <a:ext cx="466985" cy="4955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Line 1153"/>
          <p:cNvSpPr>
            <a:spLocks noChangeShapeType="1"/>
          </p:cNvSpPr>
          <p:nvPr/>
        </p:nvSpPr>
        <p:spPr bwMode="auto">
          <a:xfrm>
            <a:off x="3882578" y="4039239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 flipH="1">
            <a:off x="5088043" y="4490354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Line 5"/>
          <p:cNvSpPr>
            <a:spLocks noChangeShapeType="1"/>
          </p:cNvSpPr>
          <p:nvPr/>
        </p:nvSpPr>
        <p:spPr bwMode="auto">
          <a:xfrm flipH="1" flipV="1">
            <a:off x="4419943" y="2664038"/>
            <a:ext cx="37218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Rectangle 12"/>
          <p:cNvSpPr>
            <a:spLocks noChangeArrowheads="1"/>
          </p:cNvSpPr>
          <p:nvPr/>
        </p:nvSpPr>
        <p:spPr bwMode="auto">
          <a:xfrm flipH="1">
            <a:off x="3948753" y="2431045"/>
            <a:ext cx="466985" cy="495579"/>
          </a:xfrm>
          <a:prstGeom prst="rect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Line 1153"/>
          <p:cNvSpPr>
            <a:spLocks noChangeShapeType="1"/>
          </p:cNvSpPr>
          <p:nvPr/>
        </p:nvSpPr>
        <p:spPr bwMode="auto">
          <a:xfrm>
            <a:off x="5323235" y="4024439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3188634" y="2520385"/>
            <a:ext cx="6851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200" dirty="0" err="1" smtClean="0"/>
              <a:t>cataract</a:t>
            </a:r>
            <a:endParaRPr lang="pl-PL" sz="1200" dirty="0"/>
          </a:p>
        </p:txBody>
      </p:sp>
      <p:sp>
        <p:nvSpPr>
          <p:cNvPr id="70" name="pole tekstowe 69"/>
          <p:cNvSpPr txBox="1"/>
          <p:nvPr/>
        </p:nvSpPr>
        <p:spPr>
          <a:xfrm>
            <a:off x="5335366" y="2540334"/>
            <a:ext cx="6851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200" dirty="0" err="1" smtClean="0"/>
              <a:t>cataract</a:t>
            </a:r>
            <a:endParaRPr lang="pl-PL" sz="1200" dirty="0"/>
          </a:p>
        </p:txBody>
      </p:sp>
      <p:sp>
        <p:nvSpPr>
          <p:cNvPr id="71" name="pole tekstowe 70"/>
          <p:cNvSpPr txBox="1"/>
          <p:nvPr/>
        </p:nvSpPr>
        <p:spPr>
          <a:xfrm>
            <a:off x="2390165" y="1340647"/>
            <a:ext cx="9158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200" dirty="0" err="1" smtClean="0"/>
              <a:t>vision</a:t>
            </a:r>
            <a:endParaRPr lang="pl-PL" sz="1200" dirty="0" smtClean="0"/>
          </a:p>
          <a:p>
            <a:pPr algn="ctr"/>
            <a:r>
              <a:rPr lang="pl-PL" sz="1200" dirty="0" err="1" smtClean="0"/>
              <a:t>impairment</a:t>
            </a:r>
            <a:endParaRPr lang="pl-PL" sz="1200" dirty="0"/>
          </a:p>
        </p:txBody>
      </p:sp>
      <p:sp>
        <p:nvSpPr>
          <p:cNvPr id="22" name="Tekstvak 218"/>
          <p:cNvSpPr txBox="1">
            <a:spLocks noChangeArrowheads="1"/>
          </p:cNvSpPr>
          <p:nvPr/>
        </p:nvSpPr>
        <p:spPr bwMode="auto">
          <a:xfrm>
            <a:off x="4904642" y="5115981"/>
            <a:ext cx="83378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374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V1|V1</a:t>
            </a:r>
          </a:p>
        </p:txBody>
      </p:sp>
      <p:sp>
        <p:nvSpPr>
          <p:cNvPr id="23" name="Tekstvak 218"/>
          <p:cNvSpPr txBox="1">
            <a:spLocks noChangeArrowheads="1"/>
          </p:cNvSpPr>
          <p:nvPr/>
        </p:nvSpPr>
        <p:spPr bwMode="auto">
          <a:xfrm>
            <a:off x="4461648" y="3207196"/>
            <a:ext cx="111386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760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24" name="Tekstvak 218"/>
          <p:cNvSpPr txBox="1">
            <a:spLocks noChangeArrowheads="1"/>
          </p:cNvSpPr>
          <p:nvPr/>
        </p:nvSpPr>
        <p:spPr bwMode="auto">
          <a:xfrm>
            <a:off x="3625314" y="3202115"/>
            <a:ext cx="111386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759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3" name="Prostokąt 2"/>
          <p:cNvSpPr/>
          <p:nvPr/>
        </p:nvSpPr>
        <p:spPr>
          <a:xfrm>
            <a:off x="294283" y="5920042"/>
            <a:ext cx="30764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NR2E3</a:t>
            </a: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V1: c.227G&gt;A, p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.(Arg76Gln)</a:t>
            </a:r>
          </a:p>
        </p:txBody>
      </p:sp>
    </p:spTree>
    <p:extLst>
      <p:ext uri="{BB962C8B-B14F-4D97-AF65-F5344CB8AC3E}">
        <p14:creationId xmlns:p14="http://schemas.microsoft.com/office/powerpoint/2010/main" val="4269510226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204746" y="255986"/>
            <a:ext cx="1412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375_F18-014</a:t>
            </a:r>
            <a:endParaRPr lang="pl-PL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3953745" y="1926845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3473878" y="1679056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689237" y="1679056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2476750" y="3758878"/>
            <a:ext cx="3564000" cy="344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5" name="Line 1153"/>
          <p:cNvSpPr>
            <a:spLocks noChangeShapeType="1"/>
          </p:cNvSpPr>
          <p:nvPr/>
        </p:nvSpPr>
        <p:spPr bwMode="auto">
          <a:xfrm>
            <a:off x="2476750" y="3752920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336702" y="1919099"/>
            <a:ext cx="0" cy="1836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32" name="Tekstvak 218"/>
          <p:cNvSpPr txBox="1">
            <a:spLocks noChangeArrowheads="1"/>
          </p:cNvSpPr>
          <p:nvPr/>
        </p:nvSpPr>
        <p:spPr bwMode="auto">
          <a:xfrm>
            <a:off x="4026637" y="4969212"/>
            <a:ext cx="569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cs typeface="Arial" charset="0"/>
              </a:rPr>
              <a:t>375</a:t>
            </a: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3707370" y="4776310"/>
            <a:ext cx="242389" cy="309496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Line 1153"/>
          <p:cNvSpPr>
            <a:spLocks noChangeShapeType="1"/>
          </p:cNvSpPr>
          <p:nvPr/>
        </p:nvSpPr>
        <p:spPr bwMode="auto">
          <a:xfrm>
            <a:off x="4340372" y="3760657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 flipH="1">
            <a:off x="4077837" y="4196965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39" name="Line 1153"/>
          <p:cNvSpPr>
            <a:spLocks noChangeShapeType="1"/>
          </p:cNvSpPr>
          <p:nvPr/>
        </p:nvSpPr>
        <p:spPr bwMode="auto">
          <a:xfrm>
            <a:off x="6049261" y="3768975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9" name="Rectangle 12"/>
          <p:cNvSpPr>
            <a:spLocks noChangeArrowheads="1"/>
          </p:cNvSpPr>
          <p:nvPr/>
        </p:nvSpPr>
        <p:spPr bwMode="auto">
          <a:xfrm flipH="1">
            <a:off x="5807257" y="4217301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61" name="Oval 112"/>
          <p:cNvSpPr>
            <a:spLocks noChangeArrowheads="1"/>
          </p:cNvSpPr>
          <p:nvPr/>
        </p:nvSpPr>
        <p:spPr bwMode="auto">
          <a:xfrm>
            <a:off x="2243255" y="4209490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029148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290761" y="384916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376_F18-015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3953745" y="1180292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3473878" y="932503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689237" y="932503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2476750" y="3012325"/>
            <a:ext cx="3564000" cy="344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Line 1153"/>
          <p:cNvSpPr>
            <a:spLocks noChangeShapeType="1"/>
          </p:cNvSpPr>
          <p:nvPr/>
        </p:nvSpPr>
        <p:spPr bwMode="auto">
          <a:xfrm>
            <a:off x="2476750" y="3006367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336702" y="1172546"/>
            <a:ext cx="0" cy="1836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kstvak 218"/>
          <p:cNvSpPr txBox="1">
            <a:spLocks noChangeArrowheads="1"/>
          </p:cNvSpPr>
          <p:nvPr/>
        </p:nvSpPr>
        <p:spPr bwMode="auto">
          <a:xfrm>
            <a:off x="5598241" y="4373576"/>
            <a:ext cx="90204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pl-PL" alt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endParaRPr lang="pl-PL" alt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Line 1153"/>
          <p:cNvSpPr>
            <a:spLocks noChangeShapeType="1"/>
          </p:cNvSpPr>
          <p:nvPr/>
        </p:nvSpPr>
        <p:spPr bwMode="auto">
          <a:xfrm>
            <a:off x="6049261" y="3022422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kstvak 218"/>
          <p:cNvSpPr txBox="1">
            <a:spLocks noChangeArrowheads="1"/>
          </p:cNvSpPr>
          <p:nvPr/>
        </p:nvSpPr>
        <p:spPr bwMode="auto">
          <a:xfrm>
            <a:off x="2072631" y="4239825"/>
            <a:ext cx="80823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376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  <a:endParaRPr lang="pl-PL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Oval 112"/>
          <p:cNvSpPr>
            <a:spLocks noChangeArrowheads="1"/>
          </p:cNvSpPr>
          <p:nvPr/>
        </p:nvSpPr>
        <p:spPr bwMode="auto">
          <a:xfrm>
            <a:off x="5807257" y="3446882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3" name="Łącznik prosty ze strzałką 62"/>
          <p:cNvCxnSpPr/>
          <p:nvPr/>
        </p:nvCxnSpPr>
        <p:spPr>
          <a:xfrm flipV="1">
            <a:off x="2012053" y="4117919"/>
            <a:ext cx="168689" cy="176327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12"/>
          <p:cNvSpPr>
            <a:spLocks noChangeArrowheads="1"/>
          </p:cNvSpPr>
          <p:nvPr/>
        </p:nvSpPr>
        <p:spPr bwMode="auto">
          <a:xfrm>
            <a:off x="2243257" y="3446882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xmlns="" id="{57C5E88D-B4FF-4D90-ABCE-A9E4449A0ED2}"/>
              </a:ext>
            </a:extLst>
          </p:cNvPr>
          <p:cNvSpPr/>
          <p:nvPr/>
        </p:nvSpPr>
        <p:spPr>
          <a:xfrm>
            <a:off x="424242" y="551830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DYNC2H1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c.7987A&gt;C, p.(Thr2663Pro)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c.12716T&gt;G, p.(Leu4239Arg)</a:t>
            </a:r>
          </a:p>
        </p:txBody>
      </p:sp>
      <p:sp>
        <p:nvSpPr>
          <p:cNvPr id="19" name="Tekstvak 218">
            <a:extLst>
              <a:ext uri="{FF2B5EF4-FFF2-40B4-BE49-F238E27FC236}">
                <a16:creationId xmlns:a16="http://schemas.microsoft.com/office/drawing/2014/main" xmlns="" id="{AFDC9851-3690-4F55-A8B2-F17E8CEDA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6991" y="1634544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813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+|</a:t>
            </a:r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V2</a:t>
            </a:r>
          </a:p>
        </p:txBody>
      </p:sp>
      <p:sp>
        <p:nvSpPr>
          <p:cNvPr id="20" name="Tekstvak 218">
            <a:extLst>
              <a:ext uri="{FF2B5EF4-FFF2-40B4-BE49-F238E27FC236}">
                <a16:creationId xmlns:a16="http://schemas.microsoft.com/office/drawing/2014/main" xmlns="" id="{E6654E93-97A8-4F62-8AFC-9143B1D8F4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1581" y="1634543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814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</a:t>
            </a:r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|+</a:t>
            </a:r>
          </a:p>
        </p:txBody>
      </p:sp>
    </p:spTree>
    <p:extLst>
      <p:ext uri="{BB962C8B-B14F-4D97-AF65-F5344CB8AC3E}">
        <p14:creationId xmlns:p14="http://schemas.microsoft.com/office/powerpoint/2010/main" val="3958893646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ine 1153"/>
          <p:cNvSpPr>
            <a:spLocks noChangeShapeType="1"/>
          </p:cNvSpPr>
          <p:nvPr/>
        </p:nvSpPr>
        <p:spPr bwMode="auto">
          <a:xfrm>
            <a:off x="2438408" y="3620291"/>
            <a:ext cx="0" cy="32959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1153"/>
          <p:cNvSpPr>
            <a:spLocks noChangeShapeType="1"/>
          </p:cNvSpPr>
          <p:nvPr/>
        </p:nvSpPr>
        <p:spPr bwMode="auto">
          <a:xfrm flipH="1">
            <a:off x="3657857" y="3604452"/>
            <a:ext cx="0" cy="351164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3043860" y="2525590"/>
            <a:ext cx="6599" cy="109156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3126480" y="4464065"/>
            <a:ext cx="267881" cy="26385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12"/>
          <p:cNvSpPr>
            <a:spLocks noChangeArrowheads="1"/>
          </p:cNvSpPr>
          <p:nvPr/>
        </p:nvSpPr>
        <p:spPr bwMode="auto">
          <a:xfrm flipH="1">
            <a:off x="3479672" y="3955616"/>
            <a:ext cx="370791" cy="37079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angle 12"/>
          <p:cNvSpPr>
            <a:spLocks noChangeArrowheads="1"/>
          </p:cNvSpPr>
          <p:nvPr/>
        </p:nvSpPr>
        <p:spPr bwMode="auto">
          <a:xfrm flipH="1">
            <a:off x="2253012" y="3949883"/>
            <a:ext cx="370791" cy="37079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Line 5"/>
          <p:cNvSpPr>
            <a:spLocks noChangeShapeType="1"/>
          </p:cNvSpPr>
          <p:nvPr/>
        </p:nvSpPr>
        <p:spPr bwMode="auto">
          <a:xfrm flipH="1" flipV="1">
            <a:off x="3949839" y="352830"/>
            <a:ext cx="5839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12"/>
          <p:cNvSpPr>
            <a:spLocks noChangeArrowheads="1"/>
          </p:cNvSpPr>
          <p:nvPr/>
        </p:nvSpPr>
        <p:spPr bwMode="auto">
          <a:xfrm flipH="1">
            <a:off x="3568820" y="167435"/>
            <a:ext cx="370791" cy="37079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Oval 112"/>
          <p:cNvSpPr>
            <a:spLocks noChangeArrowheads="1"/>
          </p:cNvSpPr>
          <p:nvPr/>
        </p:nvSpPr>
        <p:spPr bwMode="auto">
          <a:xfrm>
            <a:off x="4533827" y="167435"/>
            <a:ext cx="370791" cy="37079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Line 138"/>
          <p:cNvSpPr>
            <a:spLocks noChangeShapeType="1"/>
          </p:cNvSpPr>
          <p:nvPr/>
        </p:nvSpPr>
        <p:spPr bwMode="auto">
          <a:xfrm>
            <a:off x="4241833" y="352830"/>
            <a:ext cx="0" cy="65155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Line 1153"/>
          <p:cNvSpPr>
            <a:spLocks noChangeShapeType="1"/>
          </p:cNvSpPr>
          <p:nvPr/>
        </p:nvSpPr>
        <p:spPr bwMode="auto">
          <a:xfrm>
            <a:off x="3092223" y="1015133"/>
            <a:ext cx="0" cy="33216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Line 1154"/>
          <p:cNvSpPr>
            <a:spLocks noChangeShapeType="1"/>
          </p:cNvSpPr>
          <p:nvPr/>
        </p:nvSpPr>
        <p:spPr bwMode="auto">
          <a:xfrm flipV="1">
            <a:off x="3092223" y="1004385"/>
            <a:ext cx="2298491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Line 1153"/>
          <p:cNvSpPr>
            <a:spLocks noChangeShapeType="1"/>
          </p:cNvSpPr>
          <p:nvPr/>
        </p:nvSpPr>
        <p:spPr bwMode="auto">
          <a:xfrm>
            <a:off x="5390714" y="1004385"/>
            <a:ext cx="0" cy="32959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Line 138"/>
          <p:cNvSpPr>
            <a:spLocks noChangeShapeType="1"/>
          </p:cNvSpPr>
          <p:nvPr/>
        </p:nvSpPr>
        <p:spPr bwMode="auto">
          <a:xfrm>
            <a:off x="5789382" y="1504405"/>
            <a:ext cx="0" cy="81642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Rectangle 12"/>
          <p:cNvSpPr>
            <a:spLocks noChangeArrowheads="1"/>
          </p:cNvSpPr>
          <p:nvPr/>
        </p:nvSpPr>
        <p:spPr bwMode="auto">
          <a:xfrm flipH="1">
            <a:off x="5603987" y="2341289"/>
            <a:ext cx="370791" cy="37079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Line 138"/>
          <p:cNvSpPr>
            <a:spLocks noChangeShapeType="1"/>
          </p:cNvSpPr>
          <p:nvPr/>
        </p:nvSpPr>
        <p:spPr bwMode="auto">
          <a:xfrm>
            <a:off x="2644259" y="1570174"/>
            <a:ext cx="0" cy="8092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Oval 112"/>
          <p:cNvSpPr>
            <a:spLocks noChangeArrowheads="1"/>
          </p:cNvSpPr>
          <p:nvPr/>
        </p:nvSpPr>
        <p:spPr bwMode="auto">
          <a:xfrm>
            <a:off x="2458863" y="2335617"/>
            <a:ext cx="370791" cy="37079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 12"/>
          <p:cNvSpPr>
            <a:spLocks noChangeArrowheads="1"/>
          </p:cNvSpPr>
          <p:nvPr/>
        </p:nvSpPr>
        <p:spPr bwMode="auto">
          <a:xfrm flipH="1">
            <a:off x="3281628" y="2330912"/>
            <a:ext cx="370791" cy="37079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Line 5"/>
          <p:cNvSpPr>
            <a:spLocks noChangeShapeType="1"/>
          </p:cNvSpPr>
          <p:nvPr/>
        </p:nvSpPr>
        <p:spPr bwMode="auto">
          <a:xfrm flipH="1" flipV="1">
            <a:off x="2838878" y="2541226"/>
            <a:ext cx="432589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Line 1154"/>
          <p:cNvSpPr>
            <a:spLocks noChangeShapeType="1"/>
          </p:cNvSpPr>
          <p:nvPr/>
        </p:nvSpPr>
        <p:spPr bwMode="auto">
          <a:xfrm>
            <a:off x="2436093" y="3612403"/>
            <a:ext cx="1216326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Oval 112"/>
          <p:cNvSpPr>
            <a:spLocks noChangeArrowheads="1"/>
          </p:cNvSpPr>
          <p:nvPr/>
        </p:nvSpPr>
        <p:spPr bwMode="auto">
          <a:xfrm>
            <a:off x="4781222" y="2346234"/>
            <a:ext cx="370791" cy="37079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Line 5"/>
          <p:cNvSpPr>
            <a:spLocks noChangeShapeType="1"/>
          </p:cNvSpPr>
          <p:nvPr/>
        </p:nvSpPr>
        <p:spPr bwMode="auto">
          <a:xfrm flipH="1" flipV="1">
            <a:off x="5161237" y="2551843"/>
            <a:ext cx="432589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Line 138"/>
          <p:cNvSpPr>
            <a:spLocks noChangeShapeType="1"/>
          </p:cNvSpPr>
          <p:nvPr/>
        </p:nvSpPr>
        <p:spPr bwMode="auto">
          <a:xfrm>
            <a:off x="5387692" y="2564792"/>
            <a:ext cx="0" cy="1566094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Oval 112"/>
          <p:cNvSpPr>
            <a:spLocks noChangeArrowheads="1"/>
          </p:cNvSpPr>
          <p:nvPr/>
        </p:nvSpPr>
        <p:spPr bwMode="auto">
          <a:xfrm>
            <a:off x="5189596" y="3923356"/>
            <a:ext cx="404582" cy="408576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2173041" y="4460016"/>
            <a:ext cx="5261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pl-PL" altLang="en-US" sz="1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653</a:t>
            </a:r>
          </a:p>
          <a:p>
            <a:pPr lvl="0" algn="ctr"/>
            <a:r>
              <a:rPr lang="pl-PL" altLang="en-US" sz="1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  <a:endParaRPr lang="nl-NL" altLang="en-US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Prostokąt 71"/>
          <p:cNvSpPr/>
          <p:nvPr/>
        </p:nvSpPr>
        <p:spPr>
          <a:xfrm>
            <a:off x="3275623" y="4460016"/>
            <a:ext cx="73770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pl-PL" altLang="en-US" sz="1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377</a:t>
            </a:r>
          </a:p>
          <a:p>
            <a:pPr lvl="0" algn="ctr"/>
            <a:r>
              <a:rPr lang="pl-PL" altLang="en-US" sz="1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  <a:endParaRPr lang="nl-NL" altLang="en-US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224733" y="5889675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  <a:endParaRPr lang="pl-PL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V1: c.3259G&gt;A,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p.(Glu1087Lys)</a:t>
            </a:r>
          </a:p>
          <a:p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V2: c.5714+5G&gt;A,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p.[=,Glu1863Leufs*33]</a:t>
            </a: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Prostokąt 63"/>
          <p:cNvSpPr/>
          <p:nvPr/>
        </p:nvSpPr>
        <p:spPr>
          <a:xfrm>
            <a:off x="3165690" y="2776969"/>
            <a:ext cx="6078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pl-PL" altLang="en-US" sz="1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593</a:t>
            </a:r>
          </a:p>
          <a:p>
            <a:pPr lvl="0" algn="ctr"/>
            <a:r>
              <a:rPr lang="pl-PL" altLang="en-US" sz="1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+|V2</a:t>
            </a:r>
            <a:endParaRPr lang="nl-NL" altLang="en-US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Prostokąt 72"/>
          <p:cNvSpPr/>
          <p:nvPr/>
        </p:nvSpPr>
        <p:spPr>
          <a:xfrm>
            <a:off x="2319874" y="2776969"/>
            <a:ext cx="6078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pl-PL" altLang="en-US" sz="1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594</a:t>
            </a:r>
          </a:p>
          <a:p>
            <a:pPr lvl="0" algn="ctr"/>
            <a:r>
              <a:rPr lang="pl-PL" altLang="en-US" sz="1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nl-NL" altLang="en-US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Prostokąt 73"/>
          <p:cNvSpPr/>
          <p:nvPr/>
        </p:nvSpPr>
        <p:spPr>
          <a:xfrm>
            <a:off x="5073601" y="4473639"/>
            <a:ext cx="6078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pl-PL" altLang="en-US" sz="1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637</a:t>
            </a:r>
          </a:p>
          <a:p>
            <a:pPr lvl="0" algn="ctr"/>
            <a:r>
              <a:rPr lang="pl-PL" altLang="en-US" sz="1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nl-NL" altLang="en-US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Prostokąt 74"/>
          <p:cNvSpPr/>
          <p:nvPr/>
        </p:nvSpPr>
        <p:spPr>
          <a:xfrm>
            <a:off x="5500620" y="5889675"/>
            <a:ext cx="6078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pl-PL" altLang="en-US" sz="1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638</a:t>
            </a:r>
          </a:p>
          <a:p>
            <a:pPr lvl="0" algn="ctr"/>
            <a:r>
              <a:rPr lang="pl-PL" altLang="en-US" sz="1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nl-NL" altLang="en-US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Oval 112"/>
          <p:cNvSpPr>
            <a:spLocks noChangeArrowheads="1"/>
          </p:cNvSpPr>
          <p:nvPr/>
        </p:nvSpPr>
        <p:spPr bwMode="auto">
          <a:xfrm>
            <a:off x="2042300" y="1352006"/>
            <a:ext cx="370791" cy="37079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ectangle 12"/>
          <p:cNvSpPr>
            <a:spLocks noChangeArrowheads="1"/>
          </p:cNvSpPr>
          <p:nvPr/>
        </p:nvSpPr>
        <p:spPr bwMode="auto">
          <a:xfrm flipH="1">
            <a:off x="2865065" y="1347301"/>
            <a:ext cx="370791" cy="37079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Line 5"/>
          <p:cNvSpPr>
            <a:spLocks noChangeShapeType="1"/>
          </p:cNvSpPr>
          <p:nvPr/>
        </p:nvSpPr>
        <p:spPr bwMode="auto">
          <a:xfrm flipH="1" flipV="1">
            <a:off x="2422315" y="1557615"/>
            <a:ext cx="432589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Oval 112"/>
          <p:cNvSpPr>
            <a:spLocks noChangeArrowheads="1"/>
          </p:cNvSpPr>
          <p:nvPr/>
        </p:nvSpPr>
        <p:spPr bwMode="auto">
          <a:xfrm>
            <a:off x="5208241" y="1323715"/>
            <a:ext cx="370791" cy="37079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 flipH="1">
            <a:off x="6031006" y="1319010"/>
            <a:ext cx="370791" cy="37079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Line 5"/>
          <p:cNvSpPr>
            <a:spLocks noChangeShapeType="1"/>
          </p:cNvSpPr>
          <p:nvPr/>
        </p:nvSpPr>
        <p:spPr bwMode="auto">
          <a:xfrm flipH="1" flipV="1">
            <a:off x="5588256" y="1529324"/>
            <a:ext cx="432589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Rectangle 12"/>
          <p:cNvSpPr>
            <a:spLocks noChangeArrowheads="1"/>
          </p:cNvSpPr>
          <p:nvPr/>
        </p:nvSpPr>
        <p:spPr bwMode="auto">
          <a:xfrm flipH="1">
            <a:off x="6031006" y="3923355"/>
            <a:ext cx="370791" cy="37079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Line 5"/>
          <p:cNvSpPr>
            <a:spLocks noChangeShapeType="1"/>
          </p:cNvSpPr>
          <p:nvPr/>
        </p:nvSpPr>
        <p:spPr bwMode="auto">
          <a:xfrm flipH="1" flipV="1">
            <a:off x="5588256" y="4133909"/>
            <a:ext cx="432589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Line 138"/>
          <p:cNvSpPr>
            <a:spLocks noChangeShapeType="1"/>
          </p:cNvSpPr>
          <p:nvPr/>
        </p:nvSpPr>
        <p:spPr bwMode="auto">
          <a:xfrm>
            <a:off x="5792274" y="4124652"/>
            <a:ext cx="0" cy="122013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Oval 112"/>
          <p:cNvSpPr>
            <a:spLocks noChangeArrowheads="1"/>
          </p:cNvSpPr>
          <p:nvPr/>
        </p:nvSpPr>
        <p:spPr bwMode="auto">
          <a:xfrm>
            <a:off x="5606878" y="5328882"/>
            <a:ext cx="370791" cy="37079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Łącznik prostoliniowy 2"/>
          <p:cNvCxnSpPr/>
          <p:nvPr/>
        </p:nvCxnSpPr>
        <p:spPr>
          <a:xfrm flipV="1">
            <a:off x="3467023" y="116635"/>
            <a:ext cx="554253" cy="5111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Łącznik prostoliniowy 78"/>
          <p:cNvCxnSpPr/>
          <p:nvPr/>
        </p:nvCxnSpPr>
        <p:spPr>
          <a:xfrm flipV="1">
            <a:off x="4442095" y="97244"/>
            <a:ext cx="554253" cy="5111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pole tekstowe 49"/>
          <p:cNvSpPr txBox="1"/>
          <p:nvPr/>
        </p:nvSpPr>
        <p:spPr>
          <a:xfrm>
            <a:off x="290761" y="384916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377_F18-016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8758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a 2"/>
          <p:cNvGrpSpPr/>
          <p:nvPr/>
        </p:nvGrpSpPr>
        <p:grpSpPr>
          <a:xfrm flipH="1">
            <a:off x="3365983" y="1431231"/>
            <a:ext cx="2148777" cy="596458"/>
            <a:chOff x="3549865" y="647533"/>
            <a:chExt cx="1670908" cy="463811"/>
          </a:xfrm>
        </p:grpSpPr>
        <p:sp>
          <p:nvSpPr>
            <p:cNvPr id="4" name="Line 5"/>
            <p:cNvSpPr>
              <a:spLocks noChangeShapeType="1"/>
            </p:cNvSpPr>
            <p:nvPr/>
          </p:nvSpPr>
          <p:spPr bwMode="auto">
            <a:xfrm flipH="1" flipV="1">
              <a:off x="4026470" y="879438"/>
              <a:ext cx="7304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12"/>
            <p:cNvSpPr>
              <a:spLocks noChangeArrowheads="1"/>
            </p:cNvSpPr>
            <p:nvPr/>
          </p:nvSpPr>
          <p:spPr bwMode="auto">
            <a:xfrm flipH="1">
              <a:off x="3549865" y="647533"/>
              <a:ext cx="463811" cy="463811"/>
            </a:xfrm>
            <a:prstGeom prst="rect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Oval 112"/>
            <p:cNvSpPr>
              <a:spLocks noChangeArrowheads="1"/>
            </p:cNvSpPr>
            <p:nvPr/>
          </p:nvSpPr>
          <p:spPr bwMode="auto">
            <a:xfrm>
              <a:off x="4756962" y="647533"/>
              <a:ext cx="463811" cy="463811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Line 1153"/>
          <p:cNvSpPr>
            <a:spLocks noChangeShapeType="1"/>
          </p:cNvSpPr>
          <p:nvPr/>
        </p:nvSpPr>
        <p:spPr bwMode="auto">
          <a:xfrm>
            <a:off x="3565513" y="3419750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3575990" y="3432174"/>
            <a:ext cx="1692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1153"/>
          <p:cNvSpPr>
            <a:spLocks noChangeShapeType="1"/>
          </p:cNvSpPr>
          <p:nvPr/>
        </p:nvSpPr>
        <p:spPr bwMode="auto">
          <a:xfrm>
            <a:off x="5270866" y="3422972"/>
            <a:ext cx="0" cy="41227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432948" y="1725629"/>
            <a:ext cx="0" cy="167994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kstvak 218"/>
          <p:cNvSpPr txBox="1">
            <a:spLocks noChangeArrowheads="1"/>
          </p:cNvSpPr>
          <p:nvPr/>
        </p:nvSpPr>
        <p:spPr bwMode="auto">
          <a:xfrm>
            <a:off x="4875545" y="4560133"/>
            <a:ext cx="73770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239</a:t>
            </a:r>
          </a:p>
          <a:p>
            <a:pPr algn="ctr" eaLnBrk="1" hangingPunct="1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4564944" y="4513432"/>
            <a:ext cx="277419" cy="26647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 flipH="1">
            <a:off x="3225021" y="3822592"/>
            <a:ext cx="600757" cy="600757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 flipH="1">
            <a:off x="4942363" y="3839257"/>
            <a:ext cx="600757" cy="600757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318664" y="279533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239_F17-014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315879" y="5544122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  <a:endParaRPr lang="pl-PL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c.194G&gt;A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.(Gly65Glu)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c.2588G&gt;C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Gly863Ala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4842363" y="2112522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446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22" name="Prostokąt 21"/>
          <p:cNvSpPr/>
          <p:nvPr/>
        </p:nvSpPr>
        <p:spPr>
          <a:xfrm>
            <a:off x="3362777" y="2103936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447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+|V2</a:t>
            </a:r>
          </a:p>
        </p:txBody>
      </p:sp>
      <p:sp>
        <p:nvSpPr>
          <p:cNvPr id="23" name="Prostokąt 22"/>
          <p:cNvSpPr/>
          <p:nvPr/>
        </p:nvSpPr>
        <p:spPr>
          <a:xfrm>
            <a:off x="3212144" y="4530189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448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+|V2</a:t>
            </a:r>
          </a:p>
        </p:txBody>
      </p:sp>
    </p:spTree>
    <p:extLst>
      <p:ext uri="{BB962C8B-B14F-4D97-AF65-F5344CB8AC3E}">
        <p14:creationId xmlns:p14="http://schemas.microsoft.com/office/powerpoint/2010/main" val="593545700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112"/>
          <p:cNvSpPr>
            <a:spLocks noChangeArrowheads="1"/>
          </p:cNvSpPr>
          <p:nvPr/>
        </p:nvSpPr>
        <p:spPr bwMode="auto">
          <a:xfrm>
            <a:off x="4480759" y="3846910"/>
            <a:ext cx="548239" cy="55365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3916196" y="4539896"/>
            <a:ext cx="16773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l-PL" altLang="en-US" sz="1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379</a:t>
            </a:r>
          </a:p>
          <a:p>
            <a:pPr lvl="0" algn="ctr"/>
            <a:r>
              <a:rPr lang="pl-PL" altLang="en-US" sz="1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V1V2|V1V2</a:t>
            </a:r>
            <a:endParaRPr lang="nl-NL" altLang="en-US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 flipH="1">
            <a:off x="5342337" y="1352170"/>
            <a:ext cx="502450" cy="502450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H="1" flipV="1">
            <a:off x="4128381" y="1624712"/>
            <a:ext cx="1213955" cy="400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38"/>
          <p:cNvSpPr>
            <a:spLocks noChangeShapeType="1"/>
          </p:cNvSpPr>
          <p:nvPr/>
        </p:nvSpPr>
        <p:spPr bwMode="auto">
          <a:xfrm>
            <a:off x="4754879" y="1624713"/>
            <a:ext cx="1074" cy="22221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val 112"/>
          <p:cNvSpPr>
            <a:spLocks noChangeArrowheads="1"/>
          </p:cNvSpPr>
          <p:nvPr/>
        </p:nvSpPr>
        <p:spPr bwMode="auto">
          <a:xfrm>
            <a:off x="3639072" y="1350025"/>
            <a:ext cx="502450" cy="50245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182878" y="5748627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  <a:endParaRPr lang="pl-PL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1622T&gt;C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Leu541Pro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c.3113C&gt;T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p.(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Ala1038Val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" name="pole tekstowe 10"/>
          <p:cNvSpPr txBox="1"/>
          <p:nvPr/>
        </p:nvSpPr>
        <p:spPr>
          <a:xfrm>
            <a:off x="290761" y="384916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379_F18-018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975394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127856" y="160191"/>
            <a:ext cx="1412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381_F18-020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4119208" y="1787507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3639341" y="1539718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854700" y="1539718"/>
            <a:ext cx="466985" cy="495579"/>
          </a:xfrm>
          <a:prstGeom prst="ellipse">
            <a:avLst/>
          </a:prstGeom>
          <a:solidFill>
            <a:schemeClr val="bg1">
              <a:lumMod val="75000"/>
            </a:schemeClr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2642213" y="3619540"/>
            <a:ext cx="3564000" cy="344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5" name="Line 1153"/>
          <p:cNvSpPr>
            <a:spLocks noChangeShapeType="1"/>
          </p:cNvSpPr>
          <p:nvPr/>
        </p:nvSpPr>
        <p:spPr bwMode="auto">
          <a:xfrm>
            <a:off x="2642213" y="3613582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502165" y="1779761"/>
            <a:ext cx="0" cy="1836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32" name="Tekstvak 218"/>
          <p:cNvSpPr txBox="1">
            <a:spLocks noChangeArrowheads="1"/>
          </p:cNvSpPr>
          <p:nvPr/>
        </p:nvSpPr>
        <p:spPr bwMode="auto">
          <a:xfrm>
            <a:off x="4217471" y="4822225"/>
            <a:ext cx="5693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cs typeface="Arial" charset="0"/>
              </a:rPr>
              <a:t>381</a:t>
            </a:r>
            <a:endParaRPr lang="pl-PL" altLang="en-US" sz="1200" dirty="0" smtClean="0">
              <a:cs typeface="Arial" charset="0"/>
            </a:endParaRP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3872833" y="4636972"/>
            <a:ext cx="242389" cy="25724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Line 1153"/>
          <p:cNvSpPr>
            <a:spLocks noChangeShapeType="1"/>
          </p:cNvSpPr>
          <p:nvPr/>
        </p:nvSpPr>
        <p:spPr bwMode="auto">
          <a:xfrm>
            <a:off x="4505835" y="3621319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 flipH="1">
            <a:off x="2408720" y="4054097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39" name="Line 1153"/>
          <p:cNvSpPr>
            <a:spLocks noChangeShapeType="1"/>
          </p:cNvSpPr>
          <p:nvPr/>
        </p:nvSpPr>
        <p:spPr bwMode="auto">
          <a:xfrm>
            <a:off x="6214724" y="3629637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1" name="Oval 112"/>
          <p:cNvSpPr>
            <a:spLocks noChangeArrowheads="1"/>
          </p:cNvSpPr>
          <p:nvPr/>
        </p:nvSpPr>
        <p:spPr bwMode="auto">
          <a:xfrm>
            <a:off x="4272342" y="4070152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20" name="Oval 112"/>
          <p:cNvSpPr>
            <a:spLocks noChangeArrowheads="1"/>
          </p:cNvSpPr>
          <p:nvPr/>
        </p:nvSpPr>
        <p:spPr bwMode="auto">
          <a:xfrm>
            <a:off x="5972720" y="4070152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5430755" y="1641261"/>
            <a:ext cx="6851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200" dirty="0" err="1" smtClean="0"/>
              <a:t>cataract</a:t>
            </a:r>
            <a:endParaRPr lang="pl-PL" sz="1200" dirty="0"/>
          </a:p>
        </p:txBody>
      </p:sp>
      <p:cxnSp>
        <p:nvCxnSpPr>
          <p:cNvPr id="9" name="Łącznik prostoliniowy 8"/>
          <p:cNvCxnSpPr/>
          <p:nvPr/>
        </p:nvCxnSpPr>
        <p:spPr>
          <a:xfrm flipV="1">
            <a:off x="3528423" y="1447074"/>
            <a:ext cx="670560" cy="69088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oliniowy 23"/>
          <p:cNvCxnSpPr/>
          <p:nvPr/>
        </p:nvCxnSpPr>
        <p:spPr>
          <a:xfrm flipV="1">
            <a:off x="4745630" y="1447074"/>
            <a:ext cx="670560" cy="69088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259658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361178" y="344858"/>
            <a:ext cx="1412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382_F18-021</a:t>
            </a:r>
            <a:endParaRPr lang="pl-PL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4258545" y="1839759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3778678" y="1591970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994037" y="1591970"/>
            <a:ext cx="466985" cy="4955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2781550" y="3671792"/>
            <a:ext cx="3564000" cy="344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5" name="Line 1153"/>
          <p:cNvSpPr>
            <a:spLocks noChangeShapeType="1"/>
          </p:cNvSpPr>
          <p:nvPr/>
        </p:nvSpPr>
        <p:spPr bwMode="auto">
          <a:xfrm>
            <a:off x="2781550" y="3665834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641502" y="1832013"/>
            <a:ext cx="0" cy="1836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32" name="Tekstvak 218"/>
          <p:cNvSpPr txBox="1">
            <a:spLocks noChangeArrowheads="1"/>
          </p:cNvSpPr>
          <p:nvPr/>
        </p:nvSpPr>
        <p:spPr bwMode="auto">
          <a:xfrm>
            <a:off x="3718346" y="4870468"/>
            <a:ext cx="5693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cs typeface="Arial" charset="0"/>
              </a:rPr>
              <a:t>382</a:t>
            </a:r>
            <a:endParaRPr lang="pl-PL" altLang="en-US" sz="1200" dirty="0" smtClean="0">
              <a:cs typeface="Arial" charset="0"/>
            </a:endParaRP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3619961" y="4698150"/>
            <a:ext cx="168689" cy="176327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Line 1153"/>
          <p:cNvSpPr>
            <a:spLocks noChangeShapeType="1"/>
          </p:cNvSpPr>
          <p:nvPr/>
        </p:nvSpPr>
        <p:spPr bwMode="auto">
          <a:xfrm>
            <a:off x="4012170" y="3681889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 flipH="1">
            <a:off x="4884967" y="4122403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39" name="Line 1153"/>
          <p:cNvSpPr>
            <a:spLocks noChangeShapeType="1"/>
          </p:cNvSpPr>
          <p:nvPr/>
        </p:nvSpPr>
        <p:spPr bwMode="auto">
          <a:xfrm>
            <a:off x="6354061" y="3681889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1" name="Oval 112"/>
          <p:cNvSpPr>
            <a:spLocks noChangeArrowheads="1"/>
          </p:cNvSpPr>
          <p:nvPr/>
        </p:nvSpPr>
        <p:spPr bwMode="auto">
          <a:xfrm>
            <a:off x="3769547" y="4122404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20" name="Oval 112"/>
          <p:cNvSpPr>
            <a:spLocks noChangeArrowheads="1"/>
          </p:cNvSpPr>
          <p:nvPr/>
        </p:nvSpPr>
        <p:spPr bwMode="auto">
          <a:xfrm>
            <a:off x="2548053" y="4106349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 flipH="1">
            <a:off x="6120568" y="4106349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27" name="Line 1153"/>
          <p:cNvSpPr>
            <a:spLocks noChangeShapeType="1"/>
          </p:cNvSpPr>
          <p:nvPr/>
        </p:nvSpPr>
        <p:spPr bwMode="auto">
          <a:xfrm>
            <a:off x="5118459" y="3671792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6502559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127856" y="160191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383_F18-022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Line 5"/>
          <p:cNvSpPr>
            <a:spLocks noChangeShapeType="1"/>
          </p:cNvSpPr>
          <p:nvPr/>
        </p:nvSpPr>
        <p:spPr bwMode="auto">
          <a:xfrm flipH="1" flipV="1">
            <a:off x="5507337" y="670781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Rectangle 12"/>
          <p:cNvSpPr>
            <a:spLocks noChangeArrowheads="1"/>
          </p:cNvSpPr>
          <p:nvPr/>
        </p:nvSpPr>
        <p:spPr bwMode="auto">
          <a:xfrm flipH="1">
            <a:off x="5027470" y="422992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Oval 112"/>
          <p:cNvSpPr>
            <a:spLocks noChangeArrowheads="1"/>
          </p:cNvSpPr>
          <p:nvPr/>
        </p:nvSpPr>
        <p:spPr bwMode="auto">
          <a:xfrm>
            <a:off x="6242829" y="422992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Line 1154"/>
          <p:cNvSpPr>
            <a:spLocks noChangeShapeType="1"/>
          </p:cNvSpPr>
          <p:nvPr/>
        </p:nvSpPr>
        <p:spPr bwMode="auto">
          <a:xfrm>
            <a:off x="5111819" y="1800549"/>
            <a:ext cx="161035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Line 1153"/>
          <p:cNvSpPr>
            <a:spLocks noChangeShapeType="1"/>
          </p:cNvSpPr>
          <p:nvPr/>
        </p:nvSpPr>
        <p:spPr bwMode="auto">
          <a:xfrm>
            <a:off x="6722171" y="1814239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Line 138"/>
          <p:cNvSpPr>
            <a:spLocks noChangeShapeType="1"/>
          </p:cNvSpPr>
          <p:nvPr/>
        </p:nvSpPr>
        <p:spPr bwMode="auto">
          <a:xfrm>
            <a:off x="5890293" y="663036"/>
            <a:ext cx="0" cy="1137514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Tekstvak 218"/>
          <p:cNvSpPr txBox="1">
            <a:spLocks noChangeArrowheads="1"/>
          </p:cNvSpPr>
          <p:nvPr/>
        </p:nvSpPr>
        <p:spPr bwMode="auto">
          <a:xfrm>
            <a:off x="4673588" y="2964433"/>
            <a:ext cx="9428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676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</a:p>
        </p:txBody>
      </p:sp>
      <p:cxnSp>
        <p:nvCxnSpPr>
          <p:cNvPr id="79" name="Łącznik prosty ze strzałką 78"/>
          <p:cNvCxnSpPr/>
          <p:nvPr/>
        </p:nvCxnSpPr>
        <p:spPr>
          <a:xfrm flipV="1">
            <a:off x="3552151" y="4909824"/>
            <a:ext cx="168689" cy="176327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Rectangle 12"/>
          <p:cNvSpPr>
            <a:spLocks noChangeArrowheads="1"/>
          </p:cNvSpPr>
          <p:nvPr/>
        </p:nvSpPr>
        <p:spPr bwMode="auto">
          <a:xfrm flipH="1">
            <a:off x="4043085" y="2241064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Line 5"/>
          <p:cNvSpPr>
            <a:spLocks noChangeShapeType="1"/>
          </p:cNvSpPr>
          <p:nvPr/>
        </p:nvSpPr>
        <p:spPr bwMode="auto">
          <a:xfrm flipH="1" flipV="1">
            <a:off x="4510069" y="2488853"/>
            <a:ext cx="36269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Oval 112"/>
          <p:cNvSpPr>
            <a:spLocks noChangeArrowheads="1"/>
          </p:cNvSpPr>
          <p:nvPr/>
        </p:nvSpPr>
        <p:spPr bwMode="auto">
          <a:xfrm>
            <a:off x="4872765" y="2241064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noFill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Line 138"/>
          <p:cNvSpPr>
            <a:spLocks noChangeShapeType="1"/>
          </p:cNvSpPr>
          <p:nvPr/>
        </p:nvSpPr>
        <p:spPr bwMode="auto">
          <a:xfrm>
            <a:off x="4691416" y="2488853"/>
            <a:ext cx="0" cy="1440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Line 5"/>
          <p:cNvSpPr>
            <a:spLocks noChangeShapeType="1"/>
          </p:cNvSpPr>
          <p:nvPr/>
        </p:nvSpPr>
        <p:spPr bwMode="auto">
          <a:xfrm flipH="1" flipV="1">
            <a:off x="3869989" y="3928853"/>
            <a:ext cx="1656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Oval 112"/>
          <p:cNvSpPr>
            <a:spLocks noChangeArrowheads="1"/>
          </p:cNvSpPr>
          <p:nvPr/>
        </p:nvSpPr>
        <p:spPr bwMode="auto">
          <a:xfrm>
            <a:off x="1324964" y="4369368"/>
            <a:ext cx="466985" cy="4955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Oval 112"/>
          <p:cNvSpPr>
            <a:spLocks noChangeArrowheads="1"/>
          </p:cNvSpPr>
          <p:nvPr/>
        </p:nvSpPr>
        <p:spPr bwMode="auto">
          <a:xfrm>
            <a:off x="3636496" y="4364504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Line 1153"/>
          <p:cNvSpPr>
            <a:spLocks noChangeShapeType="1"/>
          </p:cNvSpPr>
          <p:nvPr/>
        </p:nvSpPr>
        <p:spPr bwMode="auto">
          <a:xfrm>
            <a:off x="3869989" y="3928853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Line 1153"/>
          <p:cNvSpPr>
            <a:spLocks noChangeShapeType="1"/>
          </p:cNvSpPr>
          <p:nvPr/>
        </p:nvSpPr>
        <p:spPr bwMode="auto">
          <a:xfrm>
            <a:off x="5525542" y="3923989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8" name="Łącznik prostoliniowy 97"/>
          <p:cNvCxnSpPr/>
          <p:nvPr/>
        </p:nvCxnSpPr>
        <p:spPr>
          <a:xfrm flipV="1">
            <a:off x="4951162" y="320189"/>
            <a:ext cx="649593" cy="69087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Line 1153"/>
          <p:cNvSpPr>
            <a:spLocks noChangeShapeType="1"/>
          </p:cNvSpPr>
          <p:nvPr/>
        </p:nvSpPr>
        <p:spPr bwMode="auto">
          <a:xfrm>
            <a:off x="5111819" y="1814239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4" name="Łącznik prostoliniowy 113"/>
          <p:cNvCxnSpPr/>
          <p:nvPr/>
        </p:nvCxnSpPr>
        <p:spPr>
          <a:xfrm flipV="1">
            <a:off x="6151524" y="317595"/>
            <a:ext cx="649593" cy="69087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ectangle 12"/>
          <p:cNvSpPr>
            <a:spLocks noChangeArrowheads="1"/>
          </p:cNvSpPr>
          <p:nvPr/>
        </p:nvSpPr>
        <p:spPr bwMode="auto">
          <a:xfrm flipH="1">
            <a:off x="6496746" y="2241064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" name="Rectangle 12"/>
          <p:cNvSpPr>
            <a:spLocks noChangeArrowheads="1"/>
          </p:cNvSpPr>
          <p:nvPr/>
        </p:nvSpPr>
        <p:spPr bwMode="auto">
          <a:xfrm flipH="1">
            <a:off x="5301484" y="4364504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8" name="Tekstvak 218"/>
          <p:cNvSpPr txBox="1">
            <a:spLocks noChangeArrowheads="1"/>
          </p:cNvSpPr>
          <p:nvPr/>
        </p:nvSpPr>
        <p:spPr bwMode="auto">
          <a:xfrm>
            <a:off x="3398544" y="5054922"/>
            <a:ext cx="9428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383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</a:p>
        </p:txBody>
      </p:sp>
      <p:sp>
        <p:nvSpPr>
          <p:cNvPr id="121" name="Line 5"/>
          <p:cNvSpPr>
            <a:spLocks noChangeShapeType="1"/>
          </p:cNvSpPr>
          <p:nvPr/>
        </p:nvSpPr>
        <p:spPr bwMode="auto">
          <a:xfrm flipH="1" flipV="1">
            <a:off x="1680189" y="2488557"/>
            <a:ext cx="2376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Oval 112"/>
          <p:cNvSpPr>
            <a:spLocks noChangeArrowheads="1"/>
          </p:cNvSpPr>
          <p:nvPr/>
        </p:nvSpPr>
        <p:spPr bwMode="auto">
          <a:xfrm>
            <a:off x="1213203" y="2240767"/>
            <a:ext cx="466985" cy="4955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noFill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Oval 112"/>
          <p:cNvSpPr>
            <a:spLocks noChangeArrowheads="1"/>
          </p:cNvSpPr>
          <p:nvPr/>
        </p:nvSpPr>
        <p:spPr bwMode="auto">
          <a:xfrm>
            <a:off x="2087795" y="4369367"/>
            <a:ext cx="466985" cy="4955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Line 138"/>
          <p:cNvSpPr>
            <a:spLocks noChangeShapeType="1"/>
          </p:cNvSpPr>
          <p:nvPr/>
        </p:nvSpPr>
        <p:spPr bwMode="auto">
          <a:xfrm>
            <a:off x="2325154" y="2488556"/>
            <a:ext cx="0" cy="187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Oval 112"/>
          <p:cNvSpPr>
            <a:spLocks noChangeArrowheads="1"/>
          </p:cNvSpPr>
          <p:nvPr/>
        </p:nvSpPr>
        <p:spPr bwMode="auto">
          <a:xfrm>
            <a:off x="2819315" y="4369368"/>
            <a:ext cx="466985" cy="4955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Line 1153"/>
          <p:cNvSpPr>
            <a:spLocks noChangeShapeType="1"/>
          </p:cNvSpPr>
          <p:nvPr/>
        </p:nvSpPr>
        <p:spPr bwMode="auto">
          <a:xfrm>
            <a:off x="2325154" y="3928853"/>
            <a:ext cx="727653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Line 1153"/>
          <p:cNvSpPr>
            <a:spLocks noChangeShapeType="1"/>
          </p:cNvSpPr>
          <p:nvPr/>
        </p:nvSpPr>
        <p:spPr bwMode="auto">
          <a:xfrm flipH="1">
            <a:off x="1558455" y="3928853"/>
            <a:ext cx="762831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9" name="Łącznik prostoliniowy 97"/>
          <p:cNvCxnSpPr/>
          <p:nvPr/>
        </p:nvCxnSpPr>
        <p:spPr>
          <a:xfrm flipV="1">
            <a:off x="2718820" y="2314808"/>
            <a:ext cx="282270" cy="3474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Łącznik prostoliniowy 97"/>
          <p:cNvCxnSpPr/>
          <p:nvPr/>
        </p:nvCxnSpPr>
        <p:spPr>
          <a:xfrm flipV="1">
            <a:off x="2781629" y="2309584"/>
            <a:ext cx="282270" cy="3474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kstvak 218"/>
          <p:cNvSpPr txBox="1">
            <a:spLocks noChangeArrowheads="1"/>
          </p:cNvSpPr>
          <p:nvPr/>
        </p:nvSpPr>
        <p:spPr bwMode="auto">
          <a:xfrm>
            <a:off x="3991883" y="2964433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675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sp>
        <p:nvSpPr>
          <p:cNvPr id="44" name="Tekstvak 218"/>
          <p:cNvSpPr txBox="1">
            <a:spLocks noChangeArrowheads="1"/>
          </p:cNvSpPr>
          <p:nvPr/>
        </p:nvSpPr>
        <p:spPr bwMode="auto">
          <a:xfrm>
            <a:off x="5249324" y="5051456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677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sp>
        <p:nvSpPr>
          <p:cNvPr id="3" name="Prostokąt 2"/>
          <p:cNvSpPr/>
          <p:nvPr/>
        </p:nvSpPr>
        <p:spPr>
          <a:xfrm>
            <a:off x="127856" y="589151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fr-FR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c.454C&gt;T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Arg152*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V2: c.</a:t>
            </a:r>
            <a:r>
              <a:rPr lang="fr-FR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6148G&gt;C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, p.(</a:t>
            </a:r>
            <a:r>
              <a:rPr lang="fr-FR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Val2050Leu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066114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127856" y="160191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385_F18-024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3880097" y="3008307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3400230" y="2770678"/>
            <a:ext cx="466985" cy="495579"/>
          </a:xfrm>
          <a:prstGeom prst="rect">
            <a:avLst/>
          </a:prstGeom>
          <a:solidFill>
            <a:schemeClr val="bg1">
              <a:lumMod val="65000"/>
            </a:scheme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615589" y="2770678"/>
            <a:ext cx="466985" cy="4955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2508015" y="4099512"/>
            <a:ext cx="3564000" cy="344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263052" y="3019430"/>
            <a:ext cx="0" cy="10988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kstvak 218"/>
          <p:cNvSpPr txBox="1">
            <a:spLocks noChangeArrowheads="1"/>
          </p:cNvSpPr>
          <p:nvPr/>
        </p:nvSpPr>
        <p:spPr bwMode="auto">
          <a:xfrm>
            <a:off x="2177636" y="5298188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385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2124936" y="5125870"/>
            <a:ext cx="168689" cy="176327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Line 1153"/>
          <p:cNvSpPr>
            <a:spLocks noChangeShapeType="1"/>
          </p:cNvSpPr>
          <p:nvPr/>
        </p:nvSpPr>
        <p:spPr bwMode="auto">
          <a:xfrm>
            <a:off x="6080526" y="4109609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Oval 112"/>
          <p:cNvSpPr>
            <a:spLocks noChangeArrowheads="1"/>
          </p:cNvSpPr>
          <p:nvPr/>
        </p:nvSpPr>
        <p:spPr bwMode="auto">
          <a:xfrm>
            <a:off x="2274522" y="4550124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 flipH="1">
            <a:off x="5847033" y="4534069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Line 1153"/>
          <p:cNvSpPr>
            <a:spLocks noChangeShapeType="1"/>
          </p:cNvSpPr>
          <p:nvPr/>
        </p:nvSpPr>
        <p:spPr bwMode="auto">
          <a:xfrm>
            <a:off x="2514266" y="4099512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Line 1154"/>
          <p:cNvSpPr>
            <a:spLocks noChangeShapeType="1"/>
          </p:cNvSpPr>
          <p:nvPr/>
        </p:nvSpPr>
        <p:spPr bwMode="auto">
          <a:xfrm>
            <a:off x="2856207" y="2353574"/>
            <a:ext cx="3564000" cy="344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kstvak 218"/>
          <p:cNvSpPr txBox="1">
            <a:spLocks noChangeArrowheads="1"/>
          </p:cNvSpPr>
          <p:nvPr/>
        </p:nvSpPr>
        <p:spPr bwMode="auto">
          <a:xfrm>
            <a:off x="2465717" y="3552250"/>
            <a:ext cx="7809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sz="1000" dirty="0" smtClean="0">
                <a:cs typeface="Arial" charset="0"/>
              </a:rPr>
              <a:t>STGD</a:t>
            </a:r>
          </a:p>
          <a:p>
            <a:pPr algn="ctr" eaLnBrk="1" hangingPunct="1"/>
            <a:r>
              <a:rPr lang="pl-PL" altLang="en-US" sz="1000" dirty="0" err="1" smtClean="0">
                <a:cs typeface="Arial" charset="0"/>
              </a:rPr>
              <a:t>suspected</a:t>
            </a:r>
            <a:endParaRPr lang="pl-PL" altLang="en-US" sz="1000" dirty="0" smtClean="0">
              <a:cs typeface="Arial" charset="0"/>
            </a:endParaRPr>
          </a:p>
        </p:txBody>
      </p:sp>
      <p:cxnSp>
        <p:nvCxnSpPr>
          <p:cNvPr id="34" name="Łącznik prosty ze strzałką 33"/>
          <p:cNvCxnSpPr/>
          <p:nvPr/>
        </p:nvCxnSpPr>
        <p:spPr>
          <a:xfrm flipV="1">
            <a:off x="2473128" y="3379932"/>
            <a:ext cx="168689" cy="176327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Line 1153"/>
          <p:cNvSpPr>
            <a:spLocks noChangeShapeType="1"/>
          </p:cNvSpPr>
          <p:nvPr/>
        </p:nvSpPr>
        <p:spPr bwMode="auto">
          <a:xfrm>
            <a:off x="6428718" y="2363671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Oval 112"/>
          <p:cNvSpPr>
            <a:spLocks noChangeArrowheads="1"/>
          </p:cNvSpPr>
          <p:nvPr/>
        </p:nvSpPr>
        <p:spPr bwMode="auto">
          <a:xfrm>
            <a:off x="2622714" y="2804186"/>
            <a:ext cx="466985" cy="495579"/>
          </a:xfrm>
          <a:prstGeom prst="ellipse">
            <a:avLst/>
          </a:prstGeom>
          <a:solidFill>
            <a:schemeClr val="bg1">
              <a:lumMod val="65000"/>
            </a:schemeClr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12"/>
          <p:cNvSpPr>
            <a:spLocks noChangeArrowheads="1"/>
          </p:cNvSpPr>
          <p:nvPr/>
        </p:nvSpPr>
        <p:spPr bwMode="auto">
          <a:xfrm flipH="1">
            <a:off x="6195225" y="2788131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Line 1153"/>
          <p:cNvSpPr>
            <a:spLocks noChangeShapeType="1"/>
          </p:cNvSpPr>
          <p:nvPr/>
        </p:nvSpPr>
        <p:spPr bwMode="auto">
          <a:xfrm>
            <a:off x="2862458" y="2353574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Line 1153"/>
          <p:cNvSpPr>
            <a:spLocks noChangeShapeType="1"/>
          </p:cNvSpPr>
          <p:nvPr/>
        </p:nvSpPr>
        <p:spPr bwMode="auto">
          <a:xfrm>
            <a:off x="3633722" y="2357776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3199220" y="3556113"/>
            <a:ext cx="8723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high myopia</a:t>
            </a:r>
          </a:p>
          <a:p>
            <a:pPr algn="ctr"/>
            <a:r>
              <a:rPr lang="pl-PL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cataract</a:t>
            </a:r>
            <a:endParaRPr lang="pl-PL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Line 1153"/>
          <p:cNvSpPr>
            <a:spLocks noChangeShapeType="1"/>
          </p:cNvSpPr>
          <p:nvPr/>
        </p:nvSpPr>
        <p:spPr bwMode="auto">
          <a:xfrm>
            <a:off x="5613541" y="2343202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Rectangle 12"/>
          <p:cNvSpPr>
            <a:spLocks noChangeArrowheads="1"/>
          </p:cNvSpPr>
          <p:nvPr/>
        </p:nvSpPr>
        <p:spPr bwMode="auto">
          <a:xfrm flipH="1">
            <a:off x="5380048" y="2767662"/>
            <a:ext cx="466985" cy="495579"/>
          </a:xfrm>
          <a:prstGeom prst="rect">
            <a:avLst/>
          </a:prstGeom>
          <a:solidFill>
            <a:schemeClr val="bg1">
              <a:lumMod val="65000"/>
            </a:scheme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kstvak 218"/>
          <p:cNvSpPr txBox="1">
            <a:spLocks noChangeArrowheads="1"/>
          </p:cNvSpPr>
          <p:nvPr/>
        </p:nvSpPr>
        <p:spPr bwMode="auto">
          <a:xfrm>
            <a:off x="5148512" y="3527084"/>
            <a:ext cx="9300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sz="1000" dirty="0" err="1" smtClean="0">
                <a:cs typeface="Arial" charset="0"/>
              </a:rPr>
              <a:t>partial</a:t>
            </a:r>
            <a:r>
              <a:rPr lang="pl-PL" altLang="en-US" sz="1000" dirty="0" smtClean="0">
                <a:cs typeface="Arial" charset="0"/>
              </a:rPr>
              <a:t> </a:t>
            </a:r>
            <a:r>
              <a:rPr lang="pl-PL" altLang="en-US" sz="1000" dirty="0" err="1" smtClean="0">
                <a:cs typeface="Arial" charset="0"/>
              </a:rPr>
              <a:t>vision</a:t>
            </a:r>
            <a:r>
              <a:rPr lang="pl-PL" altLang="en-US" sz="1000" dirty="0" smtClean="0">
                <a:cs typeface="Arial" charset="0"/>
              </a:rPr>
              <a:t> </a:t>
            </a:r>
          </a:p>
          <a:p>
            <a:pPr algn="ctr" eaLnBrk="1" hangingPunct="1"/>
            <a:r>
              <a:rPr lang="pl-PL" altLang="en-US" sz="1000" dirty="0" err="1" smtClean="0">
                <a:cs typeface="Arial" charset="0"/>
              </a:rPr>
              <a:t>loss</a:t>
            </a:r>
            <a:endParaRPr lang="pl-PL" altLang="en-US" sz="1000" dirty="0" smtClean="0">
              <a:cs typeface="Arial" charset="0"/>
            </a:endParaRPr>
          </a:p>
        </p:txBody>
      </p:sp>
      <p:sp>
        <p:nvSpPr>
          <p:cNvPr id="49" name="Line 5"/>
          <p:cNvSpPr>
            <a:spLocks noChangeShapeType="1"/>
          </p:cNvSpPr>
          <p:nvPr/>
        </p:nvSpPr>
        <p:spPr bwMode="auto">
          <a:xfrm flipH="1" flipV="1">
            <a:off x="4117454" y="519362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Rectangle 12"/>
          <p:cNvSpPr>
            <a:spLocks noChangeArrowheads="1"/>
          </p:cNvSpPr>
          <p:nvPr/>
        </p:nvSpPr>
        <p:spPr bwMode="auto">
          <a:xfrm flipH="1">
            <a:off x="3637587" y="281733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Oval 112"/>
          <p:cNvSpPr>
            <a:spLocks noChangeArrowheads="1"/>
          </p:cNvSpPr>
          <p:nvPr/>
        </p:nvSpPr>
        <p:spPr bwMode="auto">
          <a:xfrm>
            <a:off x="4852946" y="281733"/>
            <a:ext cx="466985" cy="4955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Line 138"/>
          <p:cNvSpPr>
            <a:spLocks noChangeShapeType="1"/>
          </p:cNvSpPr>
          <p:nvPr/>
        </p:nvSpPr>
        <p:spPr bwMode="auto">
          <a:xfrm>
            <a:off x="4500411" y="521776"/>
            <a:ext cx="0" cy="1836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Łącznik prostoliniowy 9"/>
          <p:cNvCxnSpPr/>
          <p:nvPr/>
        </p:nvCxnSpPr>
        <p:spPr>
          <a:xfrm flipV="1">
            <a:off x="3451030" y="195339"/>
            <a:ext cx="774712" cy="73031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rostokąt 2"/>
          <p:cNvSpPr/>
          <p:nvPr/>
        </p:nvSpPr>
        <p:spPr>
          <a:xfrm>
            <a:off x="182404" y="6083905"/>
            <a:ext cx="34996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</a:p>
          <a:p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c.3261G&gt;A, p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.(Glu1087Asp)</a:t>
            </a:r>
          </a:p>
        </p:txBody>
      </p:sp>
    </p:spTree>
    <p:extLst>
      <p:ext uri="{BB962C8B-B14F-4D97-AF65-F5344CB8AC3E}">
        <p14:creationId xmlns:p14="http://schemas.microsoft.com/office/powerpoint/2010/main" val="1962157132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3652001" y="1236489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3175396" y="1004584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382493" y="1004584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032354" y="1229240"/>
            <a:ext cx="0" cy="167994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112"/>
          <p:cNvSpPr>
            <a:spLocks noChangeArrowheads="1"/>
          </p:cNvSpPr>
          <p:nvPr/>
        </p:nvSpPr>
        <p:spPr bwMode="auto">
          <a:xfrm>
            <a:off x="3785341" y="2909185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 flipH="1">
            <a:off x="4972605" y="2909186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3881716" y="5284845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ole tekstowe 28"/>
          <p:cNvSpPr txBox="1"/>
          <p:nvPr/>
        </p:nvSpPr>
        <p:spPr>
          <a:xfrm>
            <a:off x="172439" y="160191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386_F18-025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 flipH="1" flipV="1">
            <a:off x="4233272" y="3141091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Line 138"/>
          <p:cNvSpPr>
            <a:spLocks noChangeShapeType="1"/>
          </p:cNvSpPr>
          <p:nvPr/>
        </p:nvSpPr>
        <p:spPr bwMode="auto">
          <a:xfrm>
            <a:off x="4595901" y="3141089"/>
            <a:ext cx="0" cy="167994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 flipH="1">
            <a:off x="4366612" y="4821034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4329704" y="5614893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386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Łącznik prostoliniowy 5"/>
          <p:cNvCxnSpPr/>
          <p:nvPr/>
        </p:nvCxnSpPr>
        <p:spPr>
          <a:xfrm flipV="1">
            <a:off x="3029131" y="886574"/>
            <a:ext cx="735890" cy="69983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7552937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127856" y="160191"/>
            <a:ext cx="1412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387_F18-026</a:t>
            </a:r>
            <a:endParaRPr lang="pl-PL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2504893" y="1650845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2025026" y="1403056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3240385" y="1403056"/>
            <a:ext cx="466985" cy="495579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2887850" y="1643099"/>
            <a:ext cx="0" cy="227422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35" name="Tekstvak 218"/>
          <p:cNvSpPr txBox="1">
            <a:spLocks noChangeArrowheads="1"/>
          </p:cNvSpPr>
          <p:nvPr/>
        </p:nvSpPr>
        <p:spPr bwMode="auto">
          <a:xfrm>
            <a:off x="2587944" y="4560822"/>
            <a:ext cx="5693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cs typeface="Arial" charset="0"/>
              </a:rPr>
              <a:t>387</a:t>
            </a: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2377440" y="4453101"/>
            <a:ext cx="211797" cy="215443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12"/>
          <p:cNvSpPr>
            <a:spLocks noChangeArrowheads="1"/>
          </p:cNvSpPr>
          <p:nvPr/>
        </p:nvSpPr>
        <p:spPr bwMode="auto">
          <a:xfrm flipH="1">
            <a:off x="5920731" y="1419735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 flipH="1">
            <a:off x="2654357" y="3900646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45" name="Line 5"/>
          <p:cNvSpPr>
            <a:spLocks noChangeShapeType="1"/>
          </p:cNvSpPr>
          <p:nvPr/>
        </p:nvSpPr>
        <p:spPr bwMode="auto">
          <a:xfrm flipH="1" flipV="1">
            <a:off x="3707369" y="1650846"/>
            <a:ext cx="22320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46" name="Line 1153"/>
          <p:cNvSpPr>
            <a:spLocks noChangeShapeType="1"/>
          </p:cNvSpPr>
          <p:nvPr/>
        </p:nvSpPr>
        <p:spPr bwMode="auto">
          <a:xfrm flipH="1">
            <a:off x="4931742" y="1667525"/>
            <a:ext cx="3712" cy="2249800"/>
          </a:xfrm>
          <a:prstGeom prst="line">
            <a:avLst/>
          </a:prstGeom>
          <a:noFill/>
          <a:ln w="15875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40" name="Oval 112"/>
          <p:cNvSpPr>
            <a:spLocks noChangeArrowheads="1"/>
          </p:cNvSpPr>
          <p:nvPr/>
        </p:nvSpPr>
        <p:spPr bwMode="auto">
          <a:xfrm>
            <a:off x="4701961" y="3900645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48" name="pole tekstowe 47"/>
          <p:cNvSpPr txBox="1"/>
          <p:nvPr/>
        </p:nvSpPr>
        <p:spPr>
          <a:xfrm>
            <a:off x="3276547" y="2112971"/>
            <a:ext cx="39466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800" dirty="0" smtClean="0"/>
              <a:t>AMD</a:t>
            </a:r>
            <a:endParaRPr lang="pl-PL" sz="800" dirty="0"/>
          </a:p>
        </p:txBody>
      </p:sp>
      <p:sp>
        <p:nvSpPr>
          <p:cNvPr id="49" name="Tekstvak 218"/>
          <p:cNvSpPr txBox="1">
            <a:spLocks noChangeArrowheads="1"/>
          </p:cNvSpPr>
          <p:nvPr/>
        </p:nvSpPr>
        <p:spPr bwMode="auto">
          <a:xfrm>
            <a:off x="8280512" y="259332"/>
            <a:ext cx="5052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cs typeface="Arial" charset="0"/>
              </a:rPr>
              <a:t>RP</a:t>
            </a:r>
          </a:p>
        </p:txBody>
      </p:sp>
    </p:spTree>
    <p:extLst>
      <p:ext uri="{BB962C8B-B14F-4D97-AF65-F5344CB8AC3E}">
        <p14:creationId xmlns:p14="http://schemas.microsoft.com/office/powerpoint/2010/main" val="714806324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5"/>
          <p:cNvSpPr>
            <a:spLocks noChangeShapeType="1"/>
          </p:cNvSpPr>
          <p:nvPr/>
        </p:nvSpPr>
        <p:spPr bwMode="auto">
          <a:xfrm flipH="1" flipV="1">
            <a:off x="4112235" y="2689861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4" name="Rectangle 12"/>
          <p:cNvSpPr>
            <a:spLocks noChangeArrowheads="1"/>
          </p:cNvSpPr>
          <p:nvPr/>
        </p:nvSpPr>
        <p:spPr bwMode="auto">
          <a:xfrm flipH="1">
            <a:off x="3635630" y="2457956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5" name="Oval 112"/>
          <p:cNvSpPr>
            <a:spLocks noChangeArrowheads="1"/>
          </p:cNvSpPr>
          <p:nvPr/>
        </p:nvSpPr>
        <p:spPr bwMode="auto">
          <a:xfrm>
            <a:off x="4842727" y="2457956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6" name="Tekstvak 218"/>
          <p:cNvSpPr txBox="1">
            <a:spLocks noChangeArrowheads="1"/>
          </p:cNvSpPr>
          <p:nvPr/>
        </p:nvSpPr>
        <p:spPr bwMode="auto">
          <a:xfrm>
            <a:off x="5366427" y="4403663"/>
            <a:ext cx="52610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sz="1600" dirty="0" smtClean="0">
                <a:cs typeface="Arial" charset="0"/>
              </a:rPr>
              <a:t>388</a:t>
            </a:r>
          </a:p>
        </p:txBody>
      </p:sp>
      <p:cxnSp>
        <p:nvCxnSpPr>
          <p:cNvPr id="7" name="Łącznik prosty ze strzałką 6"/>
          <p:cNvCxnSpPr/>
          <p:nvPr/>
        </p:nvCxnSpPr>
        <p:spPr>
          <a:xfrm flipV="1">
            <a:off x="5102001" y="4238639"/>
            <a:ext cx="252000" cy="21600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2"/>
          <p:cNvSpPr>
            <a:spLocks noChangeArrowheads="1"/>
          </p:cNvSpPr>
          <p:nvPr/>
        </p:nvSpPr>
        <p:spPr bwMode="auto">
          <a:xfrm flipH="1">
            <a:off x="5397575" y="3735978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294949" y="346102"/>
            <a:ext cx="1412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/>
              <a:t>388_F18-027</a:t>
            </a:r>
            <a:endParaRPr lang="pl-PL" dirty="0"/>
          </a:p>
        </p:txBody>
      </p:sp>
      <p:cxnSp>
        <p:nvCxnSpPr>
          <p:cNvPr id="10" name="Łącznik prostoliniowy 7"/>
          <p:cNvCxnSpPr/>
          <p:nvPr/>
        </p:nvCxnSpPr>
        <p:spPr>
          <a:xfrm flipV="1">
            <a:off x="3534360" y="2367771"/>
            <a:ext cx="646977" cy="644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Line 1153"/>
          <p:cNvSpPr>
            <a:spLocks noChangeShapeType="1"/>
          </p:cNvSpPr>
          <p:nvPr/>
        </p:nvSpPr>
        <p:spPr bwMode="auto">
          <a:xfrm>
            <a:off x="3350977" y="3351198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12" name="Line 1154"/>
          <p:cNvSpPr>
            <a:spLocks noChangeShapeType="1"/>
          </p:cNvSpPr>
          <p:nvPr/>
        </p:nvSpPr>
        <p:spPr bwMode="auto">
          <a:xfrm>
            <a:off x="3330115" y="3351198"/>
            <a:ext cx="2304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13" name="Line 1153"/>
          <p:cNvSpPr>
            <a:spLocks noChangeShapeType="1"/>
          </p:cNvSpPr>
          <p:nvPr/>
        </p:nvSpPr>
        <p:spPr bwMode="auto">
          <a:xfrm>
            <a:off x="5633724" y="3341690"/>
            <a:ext cx="0" cy="43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14" name="Line 138"/>
          <p:cNvSpPr>
            <a:spLocks noChangeShapeType="1"/>
          </p:cNvSpPr>
          <p:nvPr/>
        </p:nvSpPr>
        <p:spPr bwMode="auto">
          <a:xfrm flipH="1">
            <a:off x="4482114" y="2689988"/>
            <a:ext cx="3799" cy="65170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15" name="Oval 112"/>
          <p:cNvSpPr>
            <a:spLocks noChangeArrowheads="1"/>
          </p:cNvSpPr>
          <p:nvPr/>
        </p:nvSpPr>
        <p:spPr bwMode="auto">
          <a:xfrm>
            <a:off x="3119071" y="3766696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 flipH="1">
            <a:off x="4254009" y="3766695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17" name="Line 1153"/>
          <p:cNvSpPr>
            <a:spLocks noChangeShapeType="1"/>
          </p:cNvSpPr>
          <p:nvPr/>
        </p:nvSpPr>
        <p:spPr bwMode="auto">
          <a:xfrm>
            <a:off x="4485915" y="3334696"/>
            <a:ext cx="0" cy="43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</p:spTree>
    <p:extLst>
      <p:ext uri="{BB962C8B-B14F-4D97-AF65-F5344CB8AC3E}">
        <p14:creationId xmlns:p14="http://schemas.microsoft.com/office/powerpoint/2010/main" val="1223996315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val 112"/>
          <p:cNvSpPr>
            <a:spLocks noChangeArrowheads="1"/>
          </p:cNvSpPr>
          <p:nvPr/>
        </p:nvSpPr>
        <p:spPr bwMode="auto">
          <a:xfrm>
            <a:off x="4106255" y="3893076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Łącznik prostoliniowy 25"/>
          <p:cNvCxnSpPr/>
          <p:nvPr/>
        </p:nvCxnSpPr>
        <p:spPr>
          <a:xfrm flipV="1">
            <a:off x="3695717" y="2092057"/>
            <a:ext cx="646977" cy="644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112"/>
          <p:cNvSpPr>
            <a:spLocks noChangeArrowheads="1"/>
          </p:cNvSpPr>
          <p:nvPr/>
        </p:nvSpPr>
        <p:spPr bwMode="auto">
          <a:xfrm>
            <a:off x="3792402" y="2182370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Line 5"/>
          <p:cNvSpPr>
            <a:spLocks noChangeShapeType="1"/>
          </p:cNvSpPr>
          <p:nvPr/>
        </p:nvSpPr>
        <p:spPr bwMode="auto">
          <a:xfrm flipH="1" flipV="1">
            <a:off x="4528502" y="1060367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 flipH="1">
            <a:off x="4051897" y="828462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Oval 112"/>
          <p:cNvSpPr>
            <a:spLocks noChangeArrowheads="1"/>
          </p:cNvSpPr>
          <p:nvPr/>
        </p:nvSpPr>
        <p:spPr bwMode="auto">
          <a:xfrm>
            <a:off x="5258994" y="828462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1" name="Łącznik prostoliniowy 40"/>
          <p:cNvCxnSpPr/>
          <p:nvPr/>
        </p:nvCxnSpPr>
        <p:spPr>
          <a:xfrm flipV="1">
            <a:off x="3950627" y="738277"/>
            <a:ext cx="646977" cy="644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Łącznik prostoliniowy 41"/>
          <p:cNvCxnSpPr/>
          <p:nvPr/>
        </p:nvCxnSpPr>
        <p:spPr>
          <a:xfrm flipV="1">
            <a:off x="5143399" y="742631"/>
            <a:ext cx="646977" cy="644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Line 138"/>
          <p:cNvSpPr>
            <a:spLocks noChangeShapeType="1"/>
          </p:cNvSpPr>
          <p:nvPr/>
        </p:nvSpPr>
        <p:spPr bwMode="auto">
          <a:xfrm>
            <a:off x="4885510" y="1064849"/>
            <a:ext cx="0" cy="681264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Line 138"/>
          <p:cNvSpPr>
            <a:spLocks noChangeShapeType="1"/>
          </p:cNvSpPr>
          <p:nvPr/>
        </p:nvSpPr>
        <p:spPr bwMode="auto">
          <a:xfrm>
            <a:off x="3454221" y="2419841"/>
            <a:ext cx="0" cy="143557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Line 5"/>
          <p:cNvSpPr>
            <a:spLocks noChangeShapeType="1"/>
          </p:cNvSpPr>
          <p:nvPr/>
        </p:nvSpPr>
        <p:spPr bwMode="auto">
          <a:xfrm flipH="1" flipV="1">
            <a:off x="3075378" y="2418155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Rectangle 12"/>
          <p:cNvSpPr>
            <a:spLocks noChangeArrowheads="1"/>
          </p:cNvSpPr>
          <p:nvPr/>
        </p:nvSpPr>
        <p:spPr bwMode="auto">
          <a:xfrm flipH="1">
            <a:off x="2598773" y="2186250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9" name="Łącznik prosty ze strzałką 58"/>
          <p:cNvCxnSpPr/>
          <p:nvPr/>
        </p:nvCxnSpPr>
        <p:spPr>
          <a:xfrm flipV="1">
            <a:off x="3854255" y="4396310"/>
            <a:ext cx="252000" cy="21600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12"/>
          <p:cNvSpPr>
            <a:spLocks noChangeArrowheads="1"/>
          </p:cNvSpPr>
          <p:nvPr/>
        </p:nvSpPr>
        <p:spPr bwMode="auto">
          <a:xfrm flipH="1">
            <a:off x="5500283" y="2140401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Line 1153"/>
          <p:cNvSpPr>
            <a:spLocks noChangeShapeType="1"/>
          </p:cNvSpPr>
          <p:nvPr/>
        </p:nvSpPr>
        <p:spPr bwMode="auto">
          <a:xfrm>
            <a:off x="4045169" y="1746810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Line 1154"/>
          <p:cNvSpPr>
            <a:spLocks noChangeShapeType="1"/>
          </p:cNvSpPr>
          <p:nvPr/>
        </p:nvSpPr>
        <p:spPr bwMode="auto">
          <a:xfrm flipV="1">
            <a:off x="4024307" y="1746113"/>
            <a:ext cx="1722405" cy="69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Line 1153"/>
          <p:cNvSpPr>
            <a:spLocks noChangeShapeType="1"/>
          </p:cNvSpPr>
          <p:nvPr/>
        </p:nvSpPr>
        <p:spPr bwMode="auto">
          <a:xfrm>
            <a:off x="5736432" y="1746113"/>
            <a:ext cx="0" cy="43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7" name="Łącznik prostoliniowy 66"/>
          <p:cNvCxnSpPr/>
          <p:nvPr/>
        </p:nvCxnSpPr>
        <p:spPr>
          <a:xfrm flipV="1">
            <a:off x="2507189" y="2092056"/>
            <a:ext cx="646977" cy="644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12"/>
          <p:cNvSpPr>
            <a:spLocks noChangeArrowheads="1"/>
          </p:cNvSpPr>
          <p:nvPr/>
        </p:nvSpPr>
        <p:spPr bwMode="auto">
          <a:xfrm flipH="1">
            <a:off x="2361415" y="3891843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Line 1153"/>
          <p:cNvSpPr>
            <a:spLocks noChangeShapeType="1"/>
          </p:cNvSpPr>
          <p:nvPr/>
        </p:nvSpPr>
        <p:spPr bwMode="auto">
          <a:xfrm>
            <a:off x="2579768" y="3477578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Line 1154"/>
          <p:cNvSpPr>
            <a:spLocks noChangeShapeType="1"/>
          </p:cNvSpPr>
          <p:nvPr/>
        </p:nvSpPr>
        <p:spPr bwMode="auto">
          <a:xfrm>
            <a:off x="2563540" y="3481163"/>
            <a:ext cx="1764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Line 1153"/>
          <p:cNvSpPr>
            <a:spLocks noChangeShapeType="1"/>
          </p:cNvSpPr>
          <p:nvPr/>
        </p:nvSpPr>
        <p:spPr bwMode="auto">
          <a:xfrm>
            <a:off x="4321442" y="3483551"/>
            <a:ext cx="0" cy="43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Oval 112"/>
          <p:cNvSpPr>
            <a:spLocks noChangeArrowheads="1"/>
          </p:cNvSpPr>
          <p:nvPr/>
        </p:nvSpPr>
        <p:spPr bwMode="auto">
          <a:xfrm>
            <a:off x="3221124" y="3888702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Tekstvak 218"/>
          <p:cNvSpPr txBox="1">
            <a:spLocks noChangeArrowheads="1"/>
          </p:cNvSpPr>
          <p:nvPr/>
        </p:nvSpPr>
        <p:spPr bwMode="auto">
          <a:xfrm>
            <a:off x="2969461" y="4542654"/>
            <a:ext cx="9428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755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V1V2</a:t>
            </a:r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|+</a:t>
            </a:r>
          </a:p>
        </p:txBody>
      </p:sp>
      <p:sp>
        <p:nvSpPr>
          <p:cNvPr id="76" name="Tekstvak 218"/>
          <p:cNvSpPr txBox="1">
            <a:spLocks noChangeArrowheads="1"/>
          </p:cNvSpPr>
          <p:nvPr/>
        </p:nvSpPr>
        <p:spPr bwMode="auto">
          <a:xfrm>
            <a:off x="3778609" y="4538340"/>
            <a:ext cx="109036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389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V1V2|V3</a:t>
            </a:r>
          </a:p>
        </p:txBody>
      </p:sp>
      <p:sp>
        <p:nvSpPr>
          <p:cNvPr id="77" name="Prostokąt 76"/>
          <p:cNvSpPr/>
          <p:nvPr/>
        </p:nvSpPr>
        <p:spPr>
          <a:xfrm>
            <a:off x="378824" y="267623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389_F18-028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kstvak 218"/>
          <p:cNvSpPr txBox="1">
            <a:spLocks noChangeArrowheads="1"/>
          </p:cNvSpPr>
          <p:nvPr/>
        </p:nvSpPr>
        <p:spPr bwMode="auto">
          <a:xfrm>
            <a:off x="5414662" y="2756545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754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+|V3</a:t>
            </a:r>
          </a:p>
        </p:txBody>
      </p:sp>
      <p:sp>
        <p:nvSpPr>
          <p:cNvPr id="30" name="Prostokąt 29"/>
          <p:cNvSpPr/>
          <p:nvPr/>
        </p:nvSpPr>
        <p:spPr>
          <a:xfrm>
            <a:off x="378824" y="5577528"/>
            <a:ext cx="60688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c.1622T&gt;C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p.(Leu541Pro)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c.3113C&gt;T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p.(Ala1038Val)</a:t>
            </a: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V3: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c.4234C&gt;T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p.(Gln1412*)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0118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153"/>
          <p:cNvSpPr>
            <a:spLocks noChangeShapeType="1"/>
          </p:cNvSpPr>
          <p:nvPr/>
        </p:nvSpPr>
        <p:spPr bwMode="auto">
          <a:xfrm>
            <a:off x="1873504" y="1930589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5" name="Line 1154"/>
          <p:cNvSpPr>
            <a:spLocks noChangeShapeType="1"/>
          </p:cNvSpPr>
          <p:nvPr/>
        </p:nvSpPr>
        <p:spPr bwMode="auto">
          <a:xfrm>
            <a:off x="1852642" y="1930589"/>
            <a:ext cx="2304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6" name="Line 1153"/>
          <p:cNvSpPr>
            <a:spLocks noChangeShapeType="1"/>
          </p:cNvSpPr>
          <p:nvPr/>
        </p:nvSpPr>
        <p:spPr bwMode="auto">
          <a:xfrm>
            <a:off x="4156251" y="1921081"/>
            <a:ext cx="0" cy="43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H="1" flipV="1">
            <a:off x="2662130" y="1105460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 flipH="1">
            <a:off x="2185525" y="873555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10" name="Oval 112"/>
          <p:cNvSpPr>
            <a:spLocks noChangeArrowheads="1"/>
          </p:cNvSpPr>
          <p:nvPr/>
        </p:nvSpPr>
        <p:spPr bwMode="auto">
          <a:xfrm>
            <a:off x="3392622" y="873555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13" name="Line 138"/>
          <p:cNvSpPr>
            <a:spLocks noChangeShapeType="1"/>
          </p:cNvSpPr>
          <p:nvPr/>
        </p:nvSpPr>
        <p:spPr bwMode="auto">
          <a:xfrm>
            <a:off x="3019138" y="1109942"/>
            <a:ext cx="0" cy="82064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cxnSp>
        <p:nvCxnSpPr>
          <p:cNvPr id="18" name="Łącznik prosty ze strzałką 17"/>
          <p:cNvCxnSpPr/>
          <p:nvPr/>
        </p:nvCxnSpPr>
        <p:spPr>
          <a:xfrm flipV="1">
            <a:off x="3621528" y="2809898"/>
            <a:ext cx="252000" cy="21600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rostokąt 19"/>
          <p:cNvSpPr/>
          <p:nvPr/>
        </p:nvSpPr>
        <p:spPr>
          <a:xfrm>
            <a:off x="1535662" y="251356"/>
            <a:ext cx="1412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/>
              <a:t>390_F18-029</a:t>
            </a:r>
            <a:endParaRPr lang="pl-PL" dirty="0"/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 flipH="1" flipV="1">
            <a:off x="4367065" y="2583816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 flipH="1">
            <a:off x="5097557" y="2353154"/>
            <a:ext cx="463811" cy="463811"/>
          </a:xfrm>
          <a:prstGeom prst="rect">
            <a:avLst/>
          </a:prstGeom>
          <a:solidFill>
            <a:schemeClr val="bg1">
              <a:lumMod val="50000"/>
            </a:scheme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24" name="Line 1153"/>
          <p:cNvSpPr>
            <a:spLocks noChangeShapeType="1"/>
          </p:cNvSpPr>
          <p:nvPr/>
        </p:nvSpPr>
        <p:spPr bwMode="auto">
          <a:xfrm>
            <a:off x="3642390" y="3962786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25" name="Line 1154"/>
          <p:cNvSpPr>
            <a:spLocks noChangeShapeType="1"/>
          </p:cNvSpPr>
          <p:nvPr/>
        </p:nvSpPr>
        <p:spPr bwMode="auto">
          <a:xfrm>
            <a:off x="3621528" y="3962786"/>
            <a:ext cx="2304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26" name="Line 1153"/>
          <p:cNvSpPr>
            <a:spLocks noChangeShapeType="1"/>
          </p:cNvSpPr>
          <p:nvPr/>
        </p:nvSpPr>
        <p:spPr bwMode="auto">
          <a:xfrm>
            <a:off x="5925137" y="3953278"/>
            <a:ext cx="0" cy="43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27" name="Line 138"/>
          <p:cNvSpPr>
            <a:spLocks noChangeShapeType="1"/>
          </p:cNvSpPr>
          <p:nvPr/>
        </p:nvSpPr>
        <p:spPr bwMode="auto">
          <a:xfrm>
            <a:off x="4788024" y="2584986"/>
            <a:ext cx="0" cy="180375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29" name="pole tekstowe 28"/>
          <p:cNvSpPr txBox="1"/>
          <p:nvPr/>
        </p:nvSpPr>
        <p:spPr>
          <a:xfrm>
            <a:off x="5597097" y="5025950"/>
            <a:ext cx="6543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/>
              <a:t>592</a:t>
            </a:r>
          </a:p>
          <a:p>
            <a:pPr algn="ctr"/>
            <a:r>
              <a:rPr lang="pl-PL" dirty="0" smtClean="0"/>
              <a:t>V1|+</a:t>
            </a:r>
            <a:endParaRPr lang="pl-PL" dirty="0"/>
          </a:p>
        </p:txBody>
      </p:sp>
      <p:cxnSp>
        <p:nvCxnSpPr>
          <p:cNvPr id="38" name="Łącznik prostoliniowy 37"/>
          <p:cNvCxnSpPr/>
          <p:nvPr/>
        </p:nvCxnSpPr>
        <p:spPr>
          <a:xfrm flipV="1">
            <a:off x="2093941" y="783242"/>
            <a:ext cx="646977" cy="644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12"/>
          <p:cNvSpPr>
            <a:spLocks noChangeArrowheads="1"/>
          </p:cNvSpPr>
          <p:nvPr/>
        </p:nvSpPr>
        <p:spPr bwMode="auto">
          <a:xfrm flipH="1">
            <a:off x="1641597" y="2346087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42" name="Oval 112"/>
          <p:cNvSpPr>
            <a:spLocks noChangeArrowheads="1"/>
          </p:cNvSpPr>
          <p:nvPr/>
        </p:nvSpPr>
        <p:spPr bwMode="auto">
          <a:xfrm>
            <a:off x="3923928" y="2346086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 flipH="1">
            <a:off x="4540237" y="4375152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cxnSp>
        <p:nvCxnSpPr>
          <p:cNvPr id="28" name="Łącznik prostoliniowy 27"/>
          <p:cNvCxnSpPr/>
          <p:nvPr/>
        </p:nvCxnSpPr>
        <p:spPr>
          <a:xfrm flipV="1">
            <a:off x="3301038" y="787723"/>
            <a:ext cx="646977" cy="644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ole tekstowe 2"/>
          <p:cNvSpPr txBox="1"/>
          <p:nvPr/>
        </p:nvSpPr>
        <p:spPr>
          <a:xfrm>
            <a:off x="5627083" y="2461875"/>
            <a:ext cx="4876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000" dirty="0" smtClean="0"/>
              <a:t>LHON</a:t>
            </a:r>
            <a:endParaRPr lang="pl-PL" sz="1000" dirty="0"/>
          </a:p>
        </p:txBody>
      </p:sp>
      <p:cxnSp>
        <p:nvCxnSpPr>
          <p:cNvPr id="30" name="Łącznik prostoliniowy 29"/>
          <p:cNvCxnSpPr/>
          <p:nvPr/>
        </p:nvCxnSpPr>
        <p:spPr>
          <a:xfrm flipV="1">
            <a:off x="1538548" y="2255773"/>
            <a:ext cx="646977" cy="644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Prostokąt 31"/>
          <p:cNvSpPr/>
          <p:nvPr/>
        </p:nvSpPr>
        <p:spPr>
          <a:xfrm>
            <a:off x="3762135" y="2964737"/>
            <a:ext cx="7873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 smtClean="0"/>
              <a:t>390</a:t>
            </a:r>
          </a:p>
          <a:p>
            <a:pPr algn="ctr"/>
            <a:r>
              <a:rPr lang="pl-PL" dirty="0" smtClean="0"/>
              <a:t>V1|V2</a:t>
            </a:r>
            <a:endParaRPr lang="pl-PL" dirty="0"/>
          </a:p>
        </p:txBody>
      </p:sp>
      <p:sp>
        <p:nvSpPr>
          <p:cNvPr id="33" name="Prostokąt 32"/>
          <p:cNvSpPr/>
          <p:nvPr/>
        </p:nvSpPr>
        <p:spPr>
          <a:xfrm>
            <a:off x="4460851" y="5025950"/>
            <a:ext cx="65434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 smtClean="0"/>
              <a:t>591</a:t>
            </a:r>
          </a:p>
          <a:p>
            <a:pPr algn="ctr"/>
            <a:r>
              <a:rPr lang="pl-PL" dirty="0" smtClean="0"/>
              <a:t>V1|+</a:t>
            </a:r>
            <a:endParaRPr lang="pl-PL" dirty="0"/>
          </a:p>
        </p:txBody>
      </p:sp>
      <p:sp>
        <p:nvSpPr>
          <p:cNvPr id="34" name="Oval 112"/>
          <p:cNvSpPr>
            <a:spLocks noChangeArrowheads="1"/>
          </p:cNvSpPr>
          <p:nvPr/>
        </p:nvSpPr>
        <p:spPr bwMode="auto">
          <a:xfrm>
            <a:off x="3409717" y="4388741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35" name="Oval 112"/>
          <p:cNvSpPr>
            <a:spLocks noChangeArrowheads="1"/>
          </p:cNvSpPr>
          <p:nvPr/>
        </p:nvSpPr>
        <p:spPr bwMode="auto">
          <a:xfrm>
            <a:off x="5693622" y="4375151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36" name="pole tekstowe 35"/>
          <p:cNvSpPr txBox="1"/>
          <p:nvPr/>
        </p:nvSpPr>
        <p:spPr>
          <a:xfrm>
            <a:off x="3294355" y="5025950"/>
            <a:ext cx="6543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/>
              <a:t>595</a:t>
            </a:r>
          </a:p>
          <a:p>
            <a:pPr algn="ctr"/>
            <a:r>
              <a:rPr lang="pl-PL" dirty="0" smtClean="0"/>
              <a:t>+|V2</a:t>
            </a:r>
            <a:endParaRPr lang="pl-PL" dirty="0"/>
          </a:p>
        </p:txBody>
      </p:sp>
      <p:sp>
        <p:nvSpPr>
          <p:cNvPr id="12" name="Prostokąt 11"/>
          <p:cNvSpPr/>
          <p:nvPr/>
        </p:nvSpPr>
        <p:spPr>
          <a:xfrm>
            <a:off x="228146" y="5743241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i="1" dirty="0" smtClean="0"/>
              <a:t>RPE65</a:t>
            </a:r>
            <a:endParaRPr lang="pl-PL" dirty="0" smtClean="0"/>
          </a:p>
          <a:p>
            <a:r>
              <a:rPr lang="pl-PL" dirty="0" smtClean="0"/>
              <a:t>V1: c.11+5G&gt;A, p.(?)</a:t>
            </a:r>
          </a:p>
          <a:p>
            <a:r>
              <a:rPr lang="pl-PL" dirty="0" smtClean="0"/>
              <a:t>V2: c.304G&gt;T, </a:t>
            </a:r>
            <a:r>
              <a:rPr lang="pl-PL" dirty="0"/>
              <a:t>p.(Glu102*)</a:t>
            </a:r>
          </a:p>
        </p:txBody>
      </p:sp>
    </p:spTree>
    <p:extLst>
      <p:ext uri="{BB962C8B-B14F-4D97-AF65-F5344CB8AC3E}">
        <p14:creationId xmlns:p14="http://schemas.microsoft.com/office/powerpoint/2010/main" val="26002938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upa 59"/>
          <p:cNvGrpSpPr/>
          <p:nvPr/>
        </p:nvGrpSpPr>
        <p:grpSpPr>
          <a:xfrm flipH="1">
            <a:off x="3538450" y="1031540"/>
            <a:ext cx="1903338" cy="617931"/>
            <a:chOff x="3440311" y="1219495"/>
            <a:chExt cx="2263378" cy="734820"/>
          </a:xfrm>
        </p:grpSpPr>
        <p:sp>
          <p:nvSpPr>
            <p:cNvPr id="61" name="Oval 112"/>
            <p:cNvSpPr>
              <a:spLocks noChangeArrowheads="1"/>
            </p:cNvSpPr>
            <p:nvPr/>
          </p:nvSpPr>
          <p:spPr bwMode="auto">
            <a:xfrm>
              <a:off x="3440311" y="1235091"/>
              <a:ext cx="719224" cy="719224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Rectangle 12"/>
            <p:cNvSpPr>
              <a:spLocks noChangeArrowheads="1"/>
            </p:cNvSpPr>
            <p:nvPr/>
          </p:nvSpPr>
          <p:spPr bwMode="auto">
            <a:xfrm flipH="1">
              <a:off x="4984465" y="1219495"/>
              <a:ext cx="719224" cy="719224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Line 5"/>
            <p:cNvSpPr>
              <a:spLocks noChangeShapeType="1"/>
            </p:cNvSpPr>
            <p:nvPr/>
          </p:nvSpPr>
          <p:spPr bwMode="auto">
            <a:xfrm flipH="1" flipV="1">
              <a:off x="4160391" y="1622814"/>
              <a:ext cx="82800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4" name="Line 138"/>
          <p:cNvSpPr>
            <a:spLocks noChangeShapeType="1"/>
          </p:cNvSpPr>
          <p:nvPr/>
        </p:nvSpPr>
        <p:spPr bwMode="auto">
          <a:xfrm>
            <a:off x="4515872" y="1363588"/>
            <a:ext cx="0" cy="1980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 flipH="1">
            <a:off x="5566959" y="3943609"/>
            <a:ext cx="601513" cy="612977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noFill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Line 5"/>
          <p:cNvSpPr>
            <a:spLocks noChangeShapeType="1"/>
          </p:cNvSpPr>
          <p:nvPr/>
        </p:nvSpPr>
        <p:spPr bwMode="auto">
          <a:xfrm flipH="1" flipV="1">
            <a:off x="3217063" y="3317528"/>
            <a:ext cx="265065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Line 138"/>
          <p:cNvSpPr>
            <a:spLocks noChangeShapeType="1"/>
          </p:cNvSpPr>
          <p:nvPr/>
        </p:nvSpPr>
        <p:spPr bwMode="auto">
          <a:xfrm>
            <a:off x="3217063" y="3313433"/>
            <a:ext cx="0" cy="62044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pole tekstowe 67"/>
          <p:cNvSpPr txBox="1"/>
          <p:nvPr/>
        </p:nvSpPr>
        <p:spPr>
          <a:xfrm>
            <a:off x="2518030" y="4742560"/>
            <a:ext cx="1372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240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V1V2|V1V2</a:t>
            </a:r>
          </a:p>
        </p:txBody>
      </p:sp>
      <p:sp>
        <p:nvSpPr>
          <p:cNvPr id="69" name="Prostokąt 68"/>
          <p:cNvSpPr/>
          <p:nvPr/>
        </p:nvSpPr>
        <p:spPr>
          <a:xfrm>
            <a:off x="230611" y="260648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240_F17-015</a:t>
            </a:r>
          </a:p>
        </p:txBody>
      </p:sp>
      <p:sp>
        <p:nvSpPr>
          <p:cNvPr id="70" name="Line 138"/>
          <p:cNvSpPr>
            <a:spLocks noChangeShapeType="1"/>
          </p:cNvSpPr>
          <p:nvPr/>
        </p:nvSpPr>
        <p:spPr bwMode="auto">
          <a:xfrm>
            <a:off x="5867717" y="3313433"/>
            <a:ext cx="0" cy="61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Rectangle 12"/>
          <p:cNvSpPr>
            <a:spLocks noChangeArrowheads="1"/>
          </p:cNvSpPr>
          <p:nvPr/>
        </p:nvSpPr>
        <p:spPr bwMode="auto">
          <a:xfrm flipH="1">
            <a:off x="2936937" y="3943609"/>
            <a:ext cx="601513" cy="612977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pole tekstowe 71"/>
          <p:cNvSpPr txBox="1"/>
          <p:nvPr/>
        </p:nvSpPr>
        <p:spPr>
          <a:xfrm>
            <a:off x="2702916" y="55371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pole tekstowe 72"/>
          <p:cNvSpPr txBox="1"/>
          <p:nvPr/>
        </p:nvSpPr>
        <p:spPr>
          <a:xfrm>
            <a:off x="5396273" y="4742560"/>
            <a:ext cx="9428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518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</a:p>
        </p:txBody>
      </p:sp>
      <p:sp>
        <p:nvSpPr>
          <p:cNvPr id="74" name="pole tekstowe 73"/>
          <p:cNvSpPr txBox="1"/>
          <p:nvPr/>
        </p:nvSpPr>
        <p:spPr>
          <a:xfrm>
            <a:off x="3236032" y="1891923"/>
            <a:ext cx="9428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517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</a:p>
        </p:txBody>
      </p:sp>
      <p:sp>
        <p:nvSpPr>
          <p:cNvPr id="75" name="pole tekstowe 74"/>
          <p:cNvSpPr txBox="1"/>
          <p:nvPr/>
        </p:nvSpPr>
        <p:spPr>
          <a:xfrm>
            <a:off x="4667936" y="1891923"/>
            <a:ext cx="9428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519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</a:p>
        </p:txBody>
      </p:sp>
      <p:sp>
        <p:nvSpPr>
          <p:cNvPr id="76" name="Prostokąt 75"/>
          <p:cNvSpPr/>
          <p:nvPr/>
        </p:nvSpPr>
        <p:spPr>
          <a:xfrm>
            <a:off x="198816" y="5583344"/>
            <a:ext cx="67301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  <a:endParaRPr lang="pl-PL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c.1622T&gt;C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p.(Leu541Pro) 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c.3113C&gt;T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.(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Ala1038Val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cxnSp>
        <p:nvCxnSpPr>
          <p:cNvPr id="19" name="Łącznik prosty ze strzałką 37">
            <a:extLst>
              <a:ext uri="{FF2B5EF4-FFF2-40B4-BE49-F238E27FC236}">
                <a16:creationId xmlns="" xmlns:a16="http://schemas.microsoft.com/office/drawing/2014/main" id="{A68F9DA0-D4E7-419F-B85D-AB288B401A79}"/>
              </a:ext>
            </a:extLst>
          </p:cNvPr>
          <p:cNvCxnSpPr/>
          <p:nvPr/>
        </p:nvCxnSpPr>
        <p:spPr>
          <a:xfrm flipV="1">
            <a:off x="2564206" y="4660015"/>
            <a:ext cx="277419" cy="26647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4646971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153"/>
          <p:cNvSpPr>
            <a:spLocks noChangeShapeType="1"/>
          </p:cNvSpPr>
          <p:nvPr/>
        </p:nvSpPr>
        <p:spPr bwMode="auto">
          <a:xfrm>
            <a:off x="1873504" y="1677372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5" name="Line 1154"/>
          <p:cNvSpPr>
            <a:spLocks noChangeShapeType="1"/>
          </p:cNvSpPr>
          <p:nvPr/>
        </p:nvSpPr>
        <p:spPr bwMode="auto">
          <a:xfrm flipV="1">
            <a:off x="1852642" y="1677024"/>
            <a:ext cx="5887710" cy="34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6" name="Line 1153"/>
          <p:cNvSpPr>
            <a:spLocks noChangeShapeType="1"/>
          </p:cNvSpPr>
          <p:nvPr/>
        </p:nvSpPr>
        <p:spPr bwMode="auto">
          <a:xfrm>
            <a:off x="5126256" y="1677024"/>
            <a:ext cx="0" cy="43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H="1" flipV="1">
            <a:off x="4367665" y="581182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 flipH="1">
            <a:off x="3891060" y="349277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10" name="Oval 112"/>
          <p:cNvSpPr>
            <a:spLocks noChangeArrowheads="1"/>
          </p:cNvSpPr>
          <p:nvPr/>
        </p:nvSpPr>
        <p:spPr bwMode="auto">
          <a:xfrm>
            <a:off x="5098157" y="349277"/>
            <a:ext cx="463811" cy="463811"/>
          </a:xfrm>
          <a:prstGeom prst="ellipse">
            <a:avLst/>
          </a:prstGeom>
          <a:solidFill>
            <a:schemeClr val="bg1">
              <a:lumMod val="50000"/>
            </a:schemeClr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 dirty="0">
              <a:cs typeface="Arial" charset="0"/>
            </a:endParaRPr>
          </a:p>
        </p:txBody>
      </p:sp>
      <p:sp>
        <p:nvSpPr>
          <p:cNvPr id="13" name="Line 138"/>
          <p:cNvSpPr>
            <a:spLocks noChangeShapeType="1"/>
          </p:cNvSpPr>
          <p:nvPr/>
        </p:nvSpPr>
        <p:spPr bwMode="auto">
          <a:xfrm>
            <a:off x="4724673" y="585663"/>
            <a:ext cx="0" cy="109170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cxnSp>
        <p:nvCxnSpPr>
          <p:cNvPr id="18" name="Łącznik prosty ze strzałką 17"/>
          <p:cNvCxnSpPr/>
          <p:nvPr/>
        </p:nvCxnSpPr>
        <p:spPr>
          <a:xfrm flipV="1">
            <a:off x="4076738" y="4770956"/>
            <a:ext cx="252000" cy="21600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rostokąt 19"/>
          <p:cNvSpPr/>
          <p:nvPr/>
        </p:nvSpPr>
        <p:spPr>
          <a:xfrm>
            <a:off x="229031" y="282840"/>
            <a:ext cx="1412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/>
              <a:t>391_F18-030</a:t>
            </a:r>
            <a:endParaRPr lang="pl-PL" dirty="0"/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 flipH="1" flipV="1">
            <a:off x="5337070" y="2339759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 flipH="1">
            <a:off x="4873259" y="2120712"/>
            <a:ext cx="463811" cy="463811"/>
          </a:xfrm>
          <a:prstGeom prst="rect">
            <a:avLst/>
          </a:prstGeom>
          <a:solidFill>
            <a:schemeClr val="bg1">
              <a:lumMod val="50000"/>
            </a:scheme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24" name="Line 1153"/>
          <p:cNvSpPr>
            <a:spLocks noChangeShapeType="1"/>
          </p:cNvSpPr>
          <p:nvPr/>
        </p:nvSpPr>
        <p:spPr bwMode="auto">
          <a:xfrm>
            <a:off x="4612395" y="3833025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25" name="Line 1154"/>
          <p:cNvSpPr>
            <a:spLocks noChangeShapeType="1"/>
          </p:cNvSpPr>
          <p:nvPr/>
        </p:nvSpPr>
        <p:spPr bwMode="auto">
          <a:xfrm>
            <a:off x="4591533" y="3833025"/>
            <a:ext cx="2304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26" name="Line 1153"/>
          <p:cNvSpPr>
            <a:spLocks noChangeShapeType="1"/>
          </p:cNvSpPr>
          <p:nvPr/>
        </p:nvSpPr>
        <p:spPr bwMode="auto">
          <a:xfrm>
            <a:off x="6895142" y="3823517"/>
            <a:ext cx="0" cy="43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27" name="Line 138"/>
          <p:cNvSpPr>
            <a:spLocks noChangeShapeType="1"/>
          </p:cNvSpPr>
          <p:nvPr/>
        </p:nvSpPr>
        <p:spPr bwMode="auto">
          <a:xfrm>
            <a:off x="5758029" y="2340929"/>
            <a:ext cx="0" cy="149209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29" name="pole tekstowe 28"/>
          <p:cNvSpPr txBox="1"/>
          <p:nvPr/>
        </p:nvSpPr>
        <p:spPr>
          <a:xfrm>
            <a:off x="6606189" y="5035110"/>
            <a:ext cx="5357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/>
              <a:t>663</a:t>
            </a:r>
          </a:p>
          <a:p>
            <a:pPr algn="ctr"/>
            <a:r>
              <a:rPr lang="pl-PL" dirty="0" smtClean="0"/>
              <a:t>+|+</a:t>
            </a:r>
            <a:endParaRPr lang="pl-PL" dirty="0"/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 flipH="1">
            <a:off x="4380488" y="4255517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cxnSp>
        <p:nvCxnSpPr>
          <p:cNvPr id="38" name="Łącznik prostoliniowy 37"/>
          <p:cNvCxnSpPr/>
          <p:nvPr/>
        </p:nvCxnSpPr>
        <p:spPr>
          <a:xfrm flipV="1">
            <a:off x="3799476" y="258964"/>
            <a:ext cx="646977" cy="644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12"/>
          <p:cNvSpPr>
            <a:spLocks noChangeArrowheads="1"/>
          </p:cNvSpPr>
          <p:nvPr/>
        </p:nvSpPr>
        <p:spPr bwMode="auto">
          <a:xfrm flipH="1">
            <a:off x="1641597" y="2092870"/>
            <a:ext cx="463811" cy="463811"/>
          </a:xfrm>
          <a:prstGeom prst="rect">
            <a:avLst/>
          </a:prstGeom>
          <a:solidFill>
            <a:schemeClr val="bg1">
              <a:lumMod val="50000"/>
            </a:scheme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42" name="Oval 112"/>
          <p:cNvSpPr>
            <a:spLocks noChangeArrowheads="1"/>
          </p:cNvSpPr>
          <p:nvPr/>
        </p:nvSpPr>
        <p:spPr bwMode="auto">
          <a:xfrm>
            <a:off x="6067562" y="2133700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 flipH="1">
            <a:off x="6642145" y="4258980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201528" y="580526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en-US" i="1" dirty="0" smtClean="0">
                <a:cs typeface="Arial" charset="0"/>
              </a:rPr>
              <a:t>ABCA4</a:t>
            </a:r>
            <a:endParaRPr lang="pl-PL" altLang="en-US" i="1" dirty="0" smtClean="0">
              <a:cs typeface="Arial" charset="0"/>
            </a:endParaRPr>
          </a:p>
          <a:p>
            <a:r>
              <a:rPr lang="pl-PL" altLang="en-US" dirty="0" smtClean="0">
                <a:cs typeface="Arial" charset="0"/>
              </a:rPr>
              <a:t>V1: </a:t>
            </a:r>
            <a:r>
              <a:rPr lang="en-US" altLang="en-US" dirty="0" smtClean="0">
                <a:cs typeface="Arial" charset="0"/>
              </a:rPr>
              <a:t>c.4234C&gt;T</a:t>
            </a:r>
            <a:r>
              <a:rPr lang="pl-PL" altLang="en-US" dirty="0" smtClean="0">
                <a:cs typeface="Arial" charset="0"/>
              </a:rPr>
              <a:t>, </a:t>
            </a:r>
            <a:r>
              <a:rPr lang="en-US" altLang="en-US" dirty="0" smtClean="0">
                <a:cs typeface="Arial" charset="0"/>
              </a:rPr>
              <a:t>p</a:t>
            </a:r>
            <a:r>
              <a:rPr lang="en-US" altLang="en-US" dirty="0">
                <a:cs typeface="Arial" charset="0"/>
              </a:rPr>
              <a:t>.(Gln1412</a:t>
            </a:r>
            <a:r>
              <a:rPr lang="en-US" altLang="en-US" dirty="0" smtClean="0">
                <a:cs typeface="Arial" charset="0"/>
              </a:rPr>
              <a:t>*)</a:t>
            </a:r>
            <a:endParaRPr lang="pl-PL" altLang="en-US" dirty="0" smtClean="0">
              <a:cs typeface="Arial" charset="0"/>
            </a:endParaRPr>
          </a:p>
          <a:p>
            <a:r>
              <a:rPr lang="pl-PL" altLang="en-US" dirty="0" smtClean="0">
                <a:cs typeface="Arial" charset="0"/>
              </a:rPr>
              <a:t>V2: </a:t>
            </a:r>
            <a:r>
              <a:rPr lang="en-US" altLang="en-US" dirty="0" smtClean="0">
                <a:cs typeface="Arial" charset="0"/>
              </a:rPr>
              <a:t>c.5714+5G&gt;A</a:t>
            </a:r>
            <a:r>
              <a:rPr lang="pl-PL" altLang="en-US" dirty="0" smtClean="0">
                <a:cs typeface="Arial" charset="0"/>
              </a:rPr>
              <a:t>, </a:t>
            </a:r>
            <a:r>
              <a:rPr lang="en-US" altLang="en-US" dirty="0" smtClean="0">
                <a:cs typeface="Arial" charset="0"/>
              </a:rPr>
              <a:t>p.?</a:t>
            </a:r>
            <a:endParaRPr lang="en-US" altLang="en-US" dirty="0">
              <a:cs typeface="Arial" charset="0"/>
            </a:endParaRPr>
          </a:p>
        </p:txBody>
      </p:sp>
      <p:sp>
        <p:nvSpPr>
          <p:cNvPr id="28" name="pole tekstowe 27"/>
          <p:cNvSpPr txBox="1"/>
          <p:nvPr/>
        </p:nvSpPr>
        <p:spPr>
          <a:xfrm>
            <a:off x="4200835" y="5035110"/>
            <a:ext cx="7873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/>
              <a:t>391</a:t>
            </a:r>
            <a:endParaRPr lang="pl-PL" dirty="0"/>
          </a:p>
          <a:p>
            <a:pPr algn="ctr"/>
            <a:r>
              <a:rPr lang="pl-PL" dirty="0" smtClean="0"/>
              <a:t>V1|V2</a:t>
            </a:r>
            <a:endParaRPr lang="pl-PL" dirty="0"/>
          </a:p>
        </p:txBody>
      </p:sp>
      <p:sp>
        <p:nvSpPr>
          <p:cNvPr id="30" name="pole tekstowe 29"/>
          <p:cNvSpPr txBox="1"/>
          <p:nvPr/>
        </p:nvSpPr>
        <p:spPr>
          <a:xfrm>
            <a:off x="1546329" y="2758129"/>
            <a:ext cx="6543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/>
              <a:t>683</a:t>
            </a:r>
            <a:endParaRPr lang="pl-PL" dirty="0"/>
          </a:p>
          <a:p>
            <a:pPr algn="ctr"/>
            <a:r>
              <a:rPr lang="pl-PL" dirty="0" smtClean="0"/>
              <a:t>V1|+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5700991" y="354830"/>
            <a:ext cx="7432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200" dirty="0" err="1"/>
              <a:t>probable</a:t>
            </a:r>
            <a:endParaRPr lang="pl-PL" sz="1200" dirty="0"/>
          </a:p>
          <a:p>
            <a:pPr algn="ctr"/>
            <a:r>
              <a:rPr lang="pl-PL" sz="1200" dirty="0" smtClean="0"/>
              <a:t>STGD</a:t>
            </a:r>
            <a:endParaRPr lang="pl-PL" sz="1200" dirty="0"/>
          </a:p>
        </p:txBody>
      </p:sp>
      <p:sp>
        <p:nvSpPr>
          <p:cNvPr id="32" name="pole tekstowe 31"/>
          <p:cNvSpPr txBox="1"/>
          <p:nvPr/>
        </p:nvSpPr>
        <p:spPr>
          <a:xfrm>
            <a:off x="802218" y="2092870"/>
            <a:ext cx="7432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200" dirty="0" err="1" smtClean="0"/>
              <a:t>probable</a:t>
            </a:r>
            <a:endParaRPr lang="pl-PL" sz="1200" dirty="0" smtClean="0"/>
          </a:p>
          <a:p>
            <a:pPr algn="ctr"/>
            <a:r>
              <a:rPr lang="pl-PL" sz="1200" dirty="0" smtClean="0"/>
              <a:t>STGD</a:t>
            </a:r>
            <a:endParaRPr lang="pl-PL" sz="1200" dirty="0"/>
          </a:p>
        </p:txBody>
      </p:sp>
      <p:sp>
        <p:nvSpPr>
          <p:cNvPr id="33" name="pole tekstowe 32"/>
          <p:cNvSpPr txBox="1"/>
          <p:nvPr/>
        </p:nvSpPr>
        <p:spPr>
          <a:xfrm>
            <a:off x="4026758" y="2106483"/>
            <a:ext cx="7432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200" dirty="0" err="1"/>
              <a:t>probable</a:t>
            </a:r>
            <a:endParaRPr lang="pl-PL" sz="1200" dirty="0"/>
          </a:p>
          <a:p>
            <a:pPr algn="ctr"/>
            <a:r>
              <a:rPr lang="pl-PL" sz="1200" dirty="0" smtClean="0"/>
              <a:t>STGD</a:t>
            </a:r>
            <a:endParaRPr lang="pl-PL" sz="1200" dirty="0"/>
          </a:p>
        </p:txBody>
      </p:sp>
      <p:sp>
        <p:nvSpPr>
          <p:cNvPr id="34" name="pole tekstowe 33"/>
          <p:cNvSpPr txBox="1"/>
          <p:nvPr/>
        </p:nvSpPr>
        <p:spPr>
          <a:xfrm>
            <a:off x="4777990" y="2767289"/>
            <a:ext cx="6543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/>
              <a:t>662</a:t>
            </a:r>
            <a:endParaRPr lang="pl-PL" dirty="0"/>
          </a:p>
          <a:p>
            <a:pPr algn="ctr"/>
            <a:r>
              <a:rPr lang="pl-PL" dirty="0" smtClean="0"/>
              <a:t>V1|+</a:t>
            </a:r>
            <a:endParaRPr lang="pl-PL" dirty="0"/>
          </a:p>
        </p:txBody>
      </p:sp>
      <p:cxnSp>
        <p:nvCxnSpPr>
          <p:cNvPr id="35" name="Łącznik prostoliniowy 34"/>
          <p:cNvCxnSpPr/>
          <p:nvPr/>
        </p:nvCxnSpPr>
        <p:spPr>
          <a:xfrm flipV="1">
            <a:off x="5995168" y="2018711"/>
            <a:ext cx="646977" cy="644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Łącznik prostoliniowy 35"/>
          <p:cNvCxnSpPr/>
          <p:nvPr/>
        </p:nvCxnSpPr>
        <p:spPr>
          <a:xfrm flipV="1">
            <a:off x="5024436" y="245199"/>
            <a:ext cx="646977" cy="644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Line 1153"/>
          <p:cNvSpPr>
            <a:spLocks noChangeShapeType="1"/>
          </p:cNvSpPr>
          <p:nvPr/>
        </p:nvSpPr>
        <p:spPr bwMode="auto">
          <a:xfrm>
            <a:off x="7745562" y="1677023"/>
            <a:ext cx="0" cy="43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 flipH="1">
            <a:off x="7492565" y="2120711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45" name="Line 1153"/>
          <p:cNvSpPr>
            <a:spLocks noChangeShapeType="1"/>
          </p:cNvSpPr>
          <p:nvPr/>
        </p:nvSpPr>
        <p:spPr bwMode="auto">
          <a:xfrm>
            <a:off x="3413713" y="1677024"/>
            <a:ext cx="0" cy="43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46" name="Rectangle 12"/>
          <p:cNvSpPr>
            <a:spLocks noChangeArrowheads="1"/>
          </p:cNvSpPr>
          <p:nvPr/>
        </p:nvSpPr>
        <p:spPr bwMode="auto">
          <a:xfrm flipH="1">
            <a:off x="3160716" y="2120712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507073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Łącznik prosty ze strzałką 17"/>
          <p:cNvCxnSpPr/>
          <p:nvPr/>
        </p:nvCxnSpPr>
        <p:spPr>
          <a:xfrm flipV="1">
            <a:off x="5489510" y="3207916"/>
            <a:ext cx="165482" cy="19970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rostokąt 19"/>
          <p:cNvSpPr/>
          <p:nvPr/>
        </p:nvSpPr>
        <p:spPr>
          <a:xfrm>
            <a:off x="251520" y="341609"/>
            <a:ext cx="1412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/>
              <a:t>392_F18-031</a:t>
            </a:r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 flipH="1" flipV="1">
            <a:off x="4315731" y="1271783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 flipH="1">
            <a:off x="3851920" y="1052736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24" name="Line 1153"/>
          <p:cNvSpPr>
            <a:spLocks noChangeShapeType="1"/>
          </p:cNvSpPr>
          <p:nvPr/>
        </p:nvSpPr>
        <p:spPr bwMode="auto">
          <a:xfrm>
            <a:off x="3612538" y="2359293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25" name="Line 1154"/>
          <p:cNvSpPr>
            <a:spLocks noChangeShapeType="1"/>
          </p:cNvSpPr>
          <p:nvPr/>
        </p:nvSpPr>
        <p:spPr bwMode="auto">
          <a:xfrm>
            <a:off x="3591676" y="2359293"/>
            <a:ext cx="2304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26" name="Line 1153"/>
          <p:cNvSpPr>
            <a:spLocks noChangeShapeType="1"/>
          </p:cNvSpPr>
          <p:nvPr/>
        </p:nvSpPr>
        <p:spPr bwMode="auto">
          <a:xfrm>
            <a:off x="5895285" y="2349785"/>
            <a:ext cx="0" cy="43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27" name="Line 138"/>
          <p:cNvSpPr>
            <a:spLocks noChangeShapeType="1"/>
          </p:cNvSpPr>
          <p:nvPr/>
        </p:nvSpPr>
        <p:spPr bwMode="auto">
          <a:xfrm>
            <a:off x="4736690" y="1272954"/>
            <a:ext cx="6986" cy="108634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29" name="pole tekstowe 28"/>
          <p:cNvSpPr txBox="1"/>
          <p:nvPr/>
        </p:nvSpPr>
        <p:spPr>
          <a:xfrm>
            <a:off x="5501586" y="3407624"/>
            <a:ext cx="7873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/>
              <a:t>392</a:t>
            </a:r>
          </a:p>
          <a:p>
            <a:pPr algn="ctr"/>
            <a:r>
              <a:rPr lang="pl-PL" dirty="0" smtClean="0"/>
              <a:t>V1|V2</a:t>
            </a:r>
            <a:endParaRPr lang="pl-PL" dirty="0"/>
          </a:p>
        </p:txBody>
      </p:sp>
      <p:cxnSp>
        <p:nvCxnSpPr>
          <p:cNvPr id="38" name="Łącznik prostoliniowy 37"/>
          <p:cNvCxnSpPr/>
          <p:nvPr/>
        </p:nvCxnSpPr>
        <p:spPr>
          <a:xfrm flipV="1">
            <a:off x="3760336" y="949565"/>
            <a:ext cx="646977" cy="644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112"/>
          <p:cNvSpPr>
            <a:spLocks noChangeArrowheads="1"/>
          </p:cNvSpPr>
          <p:nvPr/>
        </p:nvSpPr>
        <p:spPr bwMode="auto">
          <a:xfrm>
            <a:off x="5046223" y="1065724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 flipH="1">
            <a:off x="4520644" y="2798105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cxnSp>
        <p:nvCxnSpPr>
          <p:cNvPr id="44" name="Łącznik prostoliniowy 43"/>
          <p:cNvCxnSpPr/>
          <p:nvPr/>
        </p:nvCxnSpPr>
        <p:spPr>
          <a:xfrm flipV="1">
            <a:off x="4954639" y="975411"/>
            <a:ext cx="646977" cy="644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112"/>
          <p:cNvSpPr>
            <a:spLocks noChangeArrowheads="1"/>
          </p:cNvSpPr>
          <p:nvPr/>
        </p:nvSpPr>
        <p:spPr bwMode="auto">
          <a:xfrm>
            <a:off x="5663379" y="2787648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46" name="pole tekstowe 45"/>
          <p:cNvSpPr txBox="1"/>
          <p:nvPr/>
        </p:nvSpPr>
        <p:spPr>
          <a:xfrm>
            <a:off x="3284369" y="3407624"/>
            <a:ext cx="6543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/>
              <a:t>707</a:t>
            </a:r>
          </a:p>
          <a:p>
            <a:pPr algn="ctr"/>
            <a:r>
              <a:rPr lang="pl-PL" dirty="0" smtClean="0"/>
              <a:t>+|V2</a:t>
            </a:r>
            <a:endParaRPr lang="pl-PL" dirty="0"/>
          </a:p>
        </p:txBody>
      </p:sp>
      <p:sp>
        <p:nvSpPr>
          <p:cNvPr id="3" name="Prostokąt 2"/>
          <p:cNvSpPr/>
          <p:nvPr/>
        </p:nvSpPr>
        <p:spPr>
          <a:xfrm>
            <a:off x="410179" y="569281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i="1" dirty="0"/>
              <a:t>TULP1	</a:t>
            </a:r>
            <a:endParaRPr lang="pl-PL" i="1" dirty="0" smtClean="0"/>
          </a:p>
          <a:p>
            <a:r>
              <a:rPr lang="pl-PL" dirty="0" smtClean="0"/>
              <a:t>V1: c.1025G&gt;A, p.(Arg342Gln)</a:t>
            </a:r>
          </a:p>
          <a:p>
            <a:r>
              <a:rPr lang="pl-PL" dirty="0" smtClean="0"/>
              <a:t>V2: c.1255C&gt;T, p</a:t>
            </a:r>
            <a:r>
              <a:rPr lang="pl-PL" dirty="0"/>
              <a:t>.(Arg419Trp)</a:t>
            </a:r>
          </a:p>
        </p:txBody>
      </p:sp>
      <p:sp>
        <p:nvSpPr>
          <p:cNvPr id="19" name="Line 5"/>
          <p:cNvSpPr>
            <a:spLocks noChangeShapeType="1"/>
          </p:cNvSpPr>
          <p:nvPr/>
        </p:nvSpPr>
        <p:spPr bwMode="auto">
          <a:xfrm flipH="1" flipV="1">
            <a:off x="4984455" y="3019553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21" name="Rectangle 12"/>
          <p:cNvSpPr>
            <a:spLocks noChangeArrowheads="1"/>
          </p:cNvSpPr>
          <p:nvPr/>
        </p:nvSpPr>
        <p:spPr bwMode="auto">
          <a:xfrm flipH="1">
            <a:off x="3380632" y="2787648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28" name="Line 138"/>
          <p:cNvSpPr>
            <a:spLocks noChangeShapeType="1"/>
          </p:cNvSpPr>
          <p:nvPr/>
        </p:nvSpPr>
        <p:spPr bwMode="auto">
          <a:xfrm flipH="1">
            <a:off x="5349700" y="3032411"/>
            <a:ext cx="1" cy="13550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 flipH="1">
            <a:off x="5117795" y="4387509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31" name="pole tekstowe 30"/>
          <p:cNvSpPr txBox="1"/>
          <p:nvPr/>
        </p:nvSpPr>
        <p:spPr>
          <a:xfrm>
            <a:off x="5009835" y="5035581"/>
            <a:ext cx="6543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/>
              <a:t>692</a:t>
            </a:r>
          </a:p>
          <a:p>
            <a:pPr algn="ctr"/>
            <a:r>
              <a:rPr lang="pl-PL" dirty="0" smtClean="0"/>
              <a:t>+|V2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1733312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Łącznik prosty ze strzałką 17"/>
          <p:cNvCxnSpPr/>
          <p:nvPr/>
        </p:nvCxnSpPr>
        <p:spPr>
          <a:xfrm flipV="1">
            <a:off x="5206120" y="4496845"/>
            <a:ext cx="252000" cy="21600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rostokąt 19"/>
          <p:cNvSpPr/>
          <p:nvPr/>
        </p:nvSpPr>
        <p:spPr>
          <a:xfrm>
            <a:off x="251520" y="260648"/>
            <a:ext cx="1412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/>
              <a:t>393_F18-032</a:t>
            </a:r>
            <a:endParaRPr lang="pl-PL" dirty="0"/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 flipH="1" flipV="1">
            <a:off x="4243723" y="1919855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 flipH="1">
            <a:off x="3779912" y="1700808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24" name="Line 1153"/>
          <p:cNvSpPr>
            <a:spLocks noChangeShapeType="1"/>
          </p:cNvSpPr>
          <p:nvPr/>
        </p:nvSpPr>
        <p:spPr bwMode="auto">
          <a:xfrm>
            <a:off x="3519048" y="3607079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25" name="Line 1154"/>
          <p:cNvSpPr>
            <a:spLocks noChangeShapeType="1"/>
          </p:cNvSpPr>
          <p:nvPr/>
        </p:nvSpPr>
        <p:spPr bwMode="auto">
          <a:xfrm>
            <a:off x="3498186" y="3607079"/>
            <a:ext cx="2304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26" name="Line 1153"/>
          <p:cNvSpPr>
            <a:spLocks noChangeShapeType="1"/>
          </p:cNvSpPr>
          <p:nvPr/>
        </p:nvSpPr>
        <p:spPr bwMode="auto">
          <a:xfrm>
            <a:off x="5801795" y="3597571"/>
            <a:ext cx="0" cy="43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27" name="Line 138"/>
          <p:cNvSpPr>
            <a:spLocks noChangeShapeType="1"/>
          </p:cNvSpPr>
          <p:nvPr/>
        </p:nvSpPr>
        <p:spPr bwMode="auto">
          <a:xfrm>
            <a:off x="4664682" y="1921025"/>
            <a:ext cx="0" cy="167994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42" name="Oval 112"/>
          <p:cNvSpPr>
            <a:spLocks noChangeArrowheads="1"/>
          </p:cNvSpPr>
          <p:nvPr/>
        </p:nvSpPr>
        <p:spPr bwMode="auto">
          <a:xfrm>
            <a:off x="4974215" y="1713796"/>
            <a:ext cx="463811" cy="463811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 flipH="1">
            <a:off x="5548798" y="4033034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45" name="Oval 112"/>
          <p:cNvSpPr>
            <a:spLocks noChangeArrowheads="1"/>
          </p:cNvSpPr>
          <p:nvPr/>
        </p:nvSpPr>
        <p:spPr bwMode="auto">
          <a:xfrm>
            <a:off x="3266280" y="4033034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46" name="pole tekstowe 45"/>
          <p:cNvSpPr txBox="1"/>
          <p:nvPr/>
        </p:nvSpPr>
        <p:spPr>
          <a:xfrm>
            <a:off x="5512841" y="4783320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393</a:t>
            </a:r>
            <a:endParaRPr lang="pl-PL" dirty="0"/>
          </a:p>
        </p:txBody>
      </p:sp>
      <p:sp>
        <p:nvSpPr>
          <p:cNvPr id="48" name="pole tekstowe 47"/>
          <p:cNvSpPr txBox="1"/>
          <p:nvPr/>
        </p:nvSpPr>
        <p:spPr>
          <a:xfrm>
            <a:off x="4862231" y="2391665"/>
            <a:ext cx="6851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200" dirty="0" err="1" smtClean="0"/>
              <a:t>cataract</a:t>
            </a:r>
            <a:endParaRPr lang="pl-PL" sz="1200" dirty="0"/>
          </a:p>
        </p:txBody>
      </p:sp>
    </p:spTree>
    <p:extLst>
      <p:ext uri="{BB962C8B-B14F-4D97-AF65-F5344CB8AC3E}">
        <p14:creationId xmlns:p14="http://schemas.microsoft.com/office/powerpoint/2010/main" val="1191462081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Łącznik prosty ze strzałką 17"/>
          <p:cNvCxnSpPr/>
          <p:nvPr/>
        </p:nvCxnSpPr>
        <p:spPr>
          <a:xfrm flipV="1">
            <a:off x="4772573" y="4282624"/>
            <a:ext cx="252000" cy="21600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rostokąt 19"/>
          <p:cNvSpPr/>
          <p:nvPr/>
        </p:nvSpPr>
        <p:spPr>
          <a:xfrm>
            <a:off x="467544" y="332656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394_F18-033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 flipH="1" flipV="1">
            <a:off x="3830270" y="1652907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 flipH="1">
            <a:off x="3366459" y="1433860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Line 1153"/>
          <p:cNvSpPr>
            <a:spLocks noChangeShapeType="1"/>
          </p:cNvSpPr>
          <p:nvPr/>
        </p:nvSpPr>
        <p:spPr bwMode="auto">
          <a:xfrm>
            <a:off x="3105595" y="3340131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Line 1154"/>
          <p:cNvSpPr>
            <a:spLocks noChangeShapeType="1"/>
          </p:cNvSpPr>
          <p:nvPr/>
        </p:nvSpPr>
        <p:spPr bwMode="auto">
          <a:xfrm>
            <a:off x="3084733" y="3340131"/>
            <a:ext cx="2304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Line 1153"/>
          <p:cNvSpPr>
            <a:spLocks noChangeShapeType="1"/>
          </p:cNvSpPr>
          <p:nvPr/>
        </p:nvSpPr>
        <p:spPr bwMode="auto">
          <a:xfrm>
            <a:off x="5388342" y="3330623"/>
            <a:ext cx="0" cy="43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Line 138"/>
          <p:cNvSpPr>
            <a:spLocks noChangeShapeType="1"/>
          </p:cNvSpPr>
          <p:nvPr/>
        </p:nvSpPr>
        <p:spPr bwMode="auto">
          <a:xfrm>
            <a:off x="4251229" y="1654077"/>
            <a:ext cx="0" cy="167994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pole tekstowe 28"/>
          <p:cNvSpPr txBox="1"/>
          <p:nvPr/>
        </p:nvSpPr>
        <p:spPr>
          <a:xfrm>
            <a:off x="4963132" y="4482799"/>
            <a:ext cx="8082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394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Łącznik prostoliniowy 37"/>
          <p:cNvCxnSpPr/>
          <p:nvPr/>
        </p:nvCxnSpPr>
        <p:spPr>
          <a:xfrm flipV="1">
            <a:off x="3274875" y="1330689"/>
            <a:ext cx="646977" cy="644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112"/>
          <p:cNvSpPr>
            <a:spLocks noChangeArrowheads="1"/>
          </p:cNvSpPr>
          <p:nvPr/>
        </p:nvSpPr>
        <p:spPr bwMode="auto">
          <a:xfrm>
            <a:off x="4560762" y="1446848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 flipH="1">
            <a:off x="5135345" y="3766086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Oval 112"/>
          <p:cNvSpPr>
            <a:spLocks noChangeArrowheads="1"/>
          </p:cNvSpPr>
          <p:nvPr/>
        </p:nvSpPr>
        <p:spPr bwMode="auto">
          <a:xfrm>
            <a:off x="2873689" y="3762623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pole tekstowe 45"/>
          <p:cNvSpPr txBox="1"/>
          <p:nvPr/>
        </p:nvSpPr>
        <p:spPr>
          <a:xfrm>
            <a:off x="2776017" y="4482799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584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+|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</a:t>
            </a:r>
          </a:p>
        </p:txBody>
      </p:sp>
      <p:sp>
        <p:nvSpPr>
          <p:cNvPr id="4" name="Prostokąt 3"/>
          <p:cNvSpPr/>
          <p:nvPr/>
        </p:nvSpPr>
        <p:spPr>
          <a:xfrm>
            <a:off x="186134" y="5877272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PROM1</a:t>
            </a: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V1: c.439C&gt;T,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p.(Gln147*) </a:t>
            </a:r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V2: c.1142-1G&gt;A, p.(?)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pole tekstowe 20"/>
          <p:cNvSpPr txBox="1"/>
          <p:nvPr/>
        </p:nvSpPr>
        <p:spPr>
          <a:xfrm>
            <a:off x="4462288" y="2132856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583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83117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Łącznik prosty ze strzałką 17"/>
          <p:cNvCxnSpPr/>
          <p:nvPr/>
        </p:nvCxnSpPr>
        <p:spPr>
          <a:xfrm flipV="1">
            <a:off x="4772573" y="4282624"/>
            <a:ext cx="252000" cy="21600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rostokąt 19"/>
          <p:cNvSpPr/>
          <p:nvPr/>
        </p:nvSpPr>
        <p:spPr>
          <a:xfrm>
            <a:off x="467544" y="332656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394_F18-033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 flipH="1" flipV="1">
            <a:off x="3830270" y="1652907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 flipH="1">
            <a:off x="3366459" y="1433860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Line 1153"/>
          <p:cNvSpPr>
            <a:spLocks noChangeShapeType="1"/>
          </p:cNvSpPr>
          <p:nvPr/>
        </p:nvSpPr>
        <p:spPr bwMode="auto">
          <a:xfrm>
            <a:off x="3105595" y="3340131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Line 1154"/>
          <p:cNvSpPr>
            <a:spLocks noChangeShapeType="1"/>
          </p:cNvSpPr>
          <p:nvPr/>
        </p:nvSpPr>
        <p:spPr bwMode="auto">
          <a:xfrm>
            <a:off x="3084733" y="3340131"/>
            <a:ext cx="2304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Line 1153"/>
          <p:cNvSpPr>
            <a:spLocks noChangeShapeType="1"/>
          </p:cNvSpPr>
          <p:nvPr/>
        </p:nvSpPr>
        <p:spPr bwMode="auto">
          <a:xfrm>
            <a:off x="5388342" y="3330623"/>
            <a:ext cx="0" cy="43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Line 138"/>
          <p:cNvSpPr>
            <a:spLocks noChangeShapeType="1"/>
          </p:cNvSpPr>
          <p:nvPr/>
        </p:nvSpPr>
        <p:spPr bwMode="auto">
          <a:xfrm>
            <a:off x="4251229" y="1654077"/>
            <a:ext cx="0" cy="167994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pole tekstowe 28"/>
          <p:cNvSpPr txBox="1"/>
          <p:nvPr/>
        </p:nvSpPr>
        <p:spPr>
          <a:xfrm>
            <a:off x="4963132" y="4482799"/>
            <a:ext cx="8082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394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Łącznik prostoliniowy 37"/>
          <p:cNvCxnSpPr/>
          <p:nvPr/>
        </p:nvCxnSpPr>
        <p:spPr>
          <a:xfrm flipV="1">
            <a:off x="3274875" y="1330689"/>
            <a:ext cx="646977" cy="644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112"/>
          <p:cNvSpPr>
            <a:spLocks noChangeArrowheads="1"/>
          </p:cNvSpPr>
          <p:nvPr/>
        </p:nvSpPr>
        <p:spPr bwMode="auto">
          <a:xfrm>
            <a:off x="4560762" y="1446848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 flipH="1">
            <a:off x="5135345" y="3766086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Oval 112"/>
          <p:cNvSpPr>
            <a:spLocks noChangeArrowheads="1"/>
          </p:cNvSpPr>
          <p:nvPr/>
        </p:nvSpPr>
        <p:spPr bwMode="auto">
          <a:xfrm>
            <a:off x="2873689" y="3762623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pole tekstowe 45"/>
          <p:cNvSpPr txBox="1"/>
          <p:nvPr/>
        </p:nvSpPr>
        <p:spPr>
          <a:xfrm>
            <a:off x="2776017" y="4482799"/>
            <a:ext cx="6607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584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+|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</a:t>
            </a:r>
          </a:p>
        </p:txBody>
      </p:sp>
      <p:sp>
        <p:nvSpPr>
          <p:cNvPr id="4" name="Prostokąt 3"/>
          <p:cNvSpPr/>
          <p:nvPr/>
        </p:nvSpPr>
        <p:spPr>
          <a:xfrm>
            <a:off x="186134" y="5877272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PROM1</a:t>
            </a: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V1: c.439C&gt;T,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p.(Gln147*) </a:t>
            </a:r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V2: c.1142-1G&gt;A, p.(?)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pole tekstowe 20"/>
          <p:cNvSpPr txBox="1"/>
          <p:nvPr/>
        </p:nvSpPr>
        <p:spPr>
          <a:xfrm>
            <a:off x="4462288" y="2132856"/>
            <a:ext cx="6607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583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904148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Łącznik prosty ze strzałką 17"/>
          <p:cNvCxnSpPr/>
          <p:nvPr/>
        </p:nvCxnSpPr>
        <p:spPr>
          <a:xfrm flipV="1">
            <a:off x="4006923" y="4081516"/>
            <a:ext cx="252000" cy="21600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rostokąt 19"/>
          <p:cNvSpPr/>
          <p:nvPr/>
        </p:nvSpPr>
        <p:spPr>
          <a:xfrm>
            <a:off x="372922" y="332656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395_F18-034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 flipH="1" flipV="1">
            <a:off x="4160549" y="1991863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 flipH="1">
            <a:off x="3696738" y="1772816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Line 138"/>
          <p:cNvSpPr>
            <a:spLocks noChangeShapeType="1"/>
          </p:cNvSpPr>
          <p:nvPr/>
        </p:nvSpPr>
        <p:spPr bwMode="auto">
          <a:xfrm>
            <a:off x="4581508" y="1993033"/>
            <a:ext cx="0" cy="167994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pole tekstowe 28"/>
          <p:cNvSpPr txBox="1"/>
          <p:nvPr/>
        </p:nvSpPr>
        <p:spPr>
          <a:xfrm>
            <a:off x="4231886" y="4421068"/>
            <a:ext cx="6655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395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V1;+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Łącznik prostoliniowy 37"/>
          <p:cNvCxnSpPr/>
          <p:nvPr/>
        </p:nvCxnSpPr>
        <p:spPr>
          <a:xfrm flipV="1">
            <a:off x="3605154" y="1669645"/>
            <a:ext cx="646977" cy="644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112"/>
          <p:cNvSpPr>
            <a:spLocks noChangeArrowheads="1"/>
          </p:cNvSpPr>
          <p:nvPr/>
        </p:nvSpPr>
        <p:spPr bwMode="auto">
          <a:xfrm>
            <a:off x="4891041" y="1785804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 flipH="1">
            <a:off x="4349602" y="3672978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313552" y="5805264"/>
            <a:ext cx="36150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RP2</a:t>
            </a: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c.768+2T=/&gt;C, p.(?) 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mosaic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pole tekstowe 11"/>
          <p:cNvSpPr txBox="1"/>
          <p:nvPr/>
        </p:nvSpPr>
        <p:spPr>
          <a:xfrm>
            <a:off x="4838252" y="2471812"/>
            <a:ext cx="5693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618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847712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5"/>
          <p:cNvSpPr>
            <a:spLocks noChangeShapeType="1"/>
          </p:cNvSpPr>
          <p:nvPr/>
        </p:nvSpPr>
        <p:spPr bwMode="auto">
          <a:xfrm flipH="1" flipV="1">
            <a:off x="4451868" y="1942910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12"/>
          <p:cNvSpPr>
            <a:spLocks noChangeArrowheads="1"/>
          </p:cNvSpPr>
          <p:nvPr/>
        </p:nvSpPr>
        <p:spPr bwMode="auto">
          <a:xfrm flipH="1">
            <a:off x="3975263" y="1711005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val 112"/>
          <p:cNvSpPr>
            <a:spLocks noChangeArrowheads="1"/>
          </p:cNvSpPr>
          <p:nvPr/>
        </p:nvSpPr>
        <p:spPr bwMode="auto">
          <a:xfrm>
            <a:off x="3410182" y="3053634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303657" y="394476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396_F18-035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Łącznik prostoliniowy 7"/>
          <p:cNvCxnSpPr/>
          <p:nvPr/>
        </p:nvCxnSpPr>
        <p:spPr>
          <a:xfrm flipV="1">
            <a:off x="3873993" y="1620820"/>
            <a:ext cx="646977" cy="644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Line 138"/>
          <p:cNvSpPr>
            <a:spLocks noChangeShapeType="1"/>
          </p:cNvSpPr>
          <p:nvPr/>
        </p:nvSpPr>
        <p:spPr bwMode="auto">
          <a:xfrm flipH="1">
            <a:off x="4821747" y="1943037"/>
            <a:ext cx="3799" cy="65170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 flipH="1">
            <a:off x="4593642" y="3019744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1153"/>
          <p:cNvSpPr>
            <a:spLocks noChangeShapeType="1"/>
          </p:cNvSpPr>
          <p:nvPr/>
        </p:nvSpPr>
        <p:spPr bwMode="auto">
          <a:xfrm>
            <a:off x="4825548" y="2587745"/>
            <a:ext cx="0" cy="43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4865175" y="2243731"/>
            <a:ext cx="73770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glaucoma</a:t>
            </a:r>
            <a:endParaRPr lang="pl-PL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kstvak 218"/>
          <p:cNvSpPr txBox="1">
            <a:spLocks noChangeArrowheads="1"/>
          </p:cNvSpPr>
          <p:nvPr/>
        </p:nvSpPr>
        <p:spPr bwMode="auto">
          <a:xfrm>
            <a:off x="4544955" y="3746473"/>
            <a:ext cx="569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396</a:t>
            </a:r>
          </a:p>
        </p:txBody>
      </p:sp>
      <p:cxnSp>
        <p:nvCxnSpPr>
          <p:cNvPr id="12" name="Łącznik prosty ze strzałką 11"/>
          <p:cNvCxnSpPr/>
          <p:nvPr/>
        </p:nvCxnSpPr>
        <p:spPr>
          <a:xfrm flipV="1">
            <a:off x="4265831" y="3530363"/>
            <a:ext cx="252000" cy="21600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Line 5"/>
          <p:cNvSpPr>
            <a:spLocks noChangeShapeType="1"/>
          </p:cNvSpPr>
          <p:nvPr/>
        </p:nvSpPr>
        <p:spPr bwMode="auto">
          <a:xfrm flipH="1" flipV="1">
            <a:off x="3863150" y="3259782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Line 138"/>
          <p:cNvSpPr>
            <a:spLocks noChangeShapeType="1"/>
          </p:cNvSpPr>
          <p:nvPr/>
        </p:nvSpPr>
        <p:spPr bwMode="auto">
          <a:xfrm>
            <a:off x="4228396" y="3280481"/>
            <a:ext cx="0" cy="109101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 flipH="1">
            <a:off x="3137167" y="4771105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Line 1153"/>
          <p:cNvSpPr>
            <a:spLocks noChangeShapeType="1"/>
          </p:cNvSpPr>
          <p:nvPr/>
        </p:nvSpPr>
        <p:spPr bwMode="auto">
          <a:xfrm>
            <a:off x="3353943" y="4355607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1154"/>
          <p:cNvSpPr>
            <a:spLocks noChangeShapeType="1"/>
          </p:cNvSpPr>
          <p:nvPr/>
        </p:nvSpPr>
        <p:spPr bwMode="auto">
          <a:xfrm>
            <a:off x="3333081" y="4355607"/>
            <a:ext cx="1764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153"/>
          <p:cNvSpPr>
            <a:spLocks noChangeShapeType="1"/>
          </p:cNvSpPr>
          <p:nvPr/>
        </p:nvSpPr>
        <p:spPr bwMode="auto">
          <a:xfrm>
            <a:off x="5095617" y="4361580"/>
            <a:ext cx="0" cy="43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val 112"/>
          <p:cNvSpPr>
            <a:spLocks noChangeArrowheads="1"/>
          </p:cNvSpPr>
          <p:nvPr/>
        </p:nvSpPr>
        <p:spPr bwMode="auto">
          <a:xfrm>
            <a:off x="4865175" y="4772297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112"/>
          <p:cNvSpPr>
            <a:spLocks noChangeArrowheads="1"/>
          </p:cNvSpPr>
          <p:nvPr/>
        </p:nvSpPr>
        <p:spPr bwMode="auto">
          <a:xfrm>
            <a:off x="5182360" y="1711004"/>
            <a:ext cx="463811" cy="46381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708904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23528" y="311539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397_F18-036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323528" y="5520620"/>
            <a:ext cx="5760640" cy="1034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pl-PL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</a:p>
          <a:p>
            <a:pPr lvl="0">
              <a:spcBef>
                <a:spcPct val="20000"/>
              </a:spcBef>
            </a:pPr>
            <a:r>
              <a:rPr lang="pl-PL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fr-FR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c.4793C&gt;A</a:t>
            </a:r>
            <a:r>
              <a:rPr lang="pl-PL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</a:t>
            </a:r>
            <a:r>
              <a:rPr lang="pl-PL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Ala1598Asp</a:t>
            </a:r>
            <a:r>
              <a:rPr lang="pl-PL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0">
              <a:spcBef>
                <a:spcPct val="20000"/>
              </a:spcBef>
            </a:pPr>
            <a:r>
              <a:rPr lang="pl-PL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c.5196+1G&gt;A</a:t>
            </a:r>
            <a:r>
              <a:rPr lang="pl-PL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</a:t>
            </a:r>
            <a:r>
              <a:rPr lang="pl-PL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pl-PL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fr-FR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4506442" y="4921668"/>
            <a:ext cx="6607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795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+|V2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val 112"/>
          <p:cNvSpPr>
            <a:spLocks noChangeArrowheads="1"/>
          </p:cNvSpPr>
          <p:nvPr/>
        </p:nvSpPr>
        <p:spPr bwMode="auto">
          <a:xfrm>
            <a:off x="3408722" y="889168"/>
            <a:ext cx="534916" cy="53479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 flipH="1">
            <a:off x="4557172" y="877572"/>
            <a:ext cx="534916" cy="53479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H="1" flipV="1">
            <a:off x="3944275" y="1177466"/>
            <a:ext cx="61581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38"/>
          <p:cNvSpPr>
            <a:spLocks noChangeShapeType="1"/>
          </p:cNvSpPr>
          <p:nvPr/>
        </p:nvSpPr>
        <p:spPr bwMode="auto">
          <a:xfrm>
            <a:off x="4218273" y="1177467"/>
            <a:ext cx="0" cy="149010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 flipH="1">
            <a:off x="5125634" y="2655893"/>
            <a:ext cx="534916" cy="53479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val 112"/>
          <p:cNvSpPr>
            <a:spLocks noChangeArrowheads="1"/>
          </p:cNvSpPr>
          <p:nvPr/>
        </p:nvSpPr>
        <p:spPr bwMode="auto">
          <a:xfrm>
            <a:off x="3959103" y="2655892"/>
            <a:ext cx="534916" cy="53479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 flipH="1" flipV="1">
            <a:off x="4509815" y="2923289"/>
            <a:ext cx="61581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Łącznik prostoliniowy 2"/>
          <p:cNvCxnSpPr/>
          <p:nvPr/>
        </p:nvCxnSpPr>
        <p:spPr>
          <a:xfrm flipV="1">
            <a:off x="3371612" y="851605"/>
            <a:ext cx="566687" cy="60494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oliniowy 13"/>
          <p:cNvCxnSpPr/>
          <p:nvPr/>
        </p:nvCxnSpPr>
        <p:spPr>
          <a:xfrm flipV="1">
            <a:off x="4479191" y="824029"/>
            <a:ext cx="666531" cy="67008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Line 138"/>
          <p:cNvSpPr>
            <a:spLocks noChangeShapeType="1"/>
          </p:cNvSpPr>
          <p:nvPr/>
        </p:nvSpPr>
        <p:spPr bwMode="auto">
          <a:xfrm flipH="1">
            <a:off x="4839458" y="2923288"/>
            <a:ext cx="6202" cy="159234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 flipH="1">
            <a:off x="4569363" y="4210253"/>
            <a:ext cx="534916" cy="53479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pole tekstowe 15"/>
          <p:cNvSpPr txBox="1"/>
          <p:nvPr/>
        </p:nvSpPr>
        <p:spPr>
          <a:xfrm>
            <a:off x="3828857" y="3279794"/>
            <a:ext cx="8082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397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Łącznik prosty ze strzałką 16"/>
          <p:cNvCxnSpPr/>
          <p:nvPr/>
        </p:nvCxnSpPr>
        <p:spPr>
          <a:xfrm flipV="1">
            <a:off x="3627067" y="3176604"/>
            <a:ext cx="278524" cy="20638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1636708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153"/>
          <p:cNvSpPr>
            <a:spLocks noChangeShapeType="1"/>
          </p:cNvSpPr>
          <p:nvPr/>
        </p:nvSpPr>
        <p:spPr bwMode="auto">
          <a:xfrm>
            <a:off x="3251867" y="3695256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Line 1154"/>
          <p:cNvSpPr>
            <a:spLocks noChangeShapeType="1"/>
          </p:cNvSpPr>
          <p:nvPr/>
        </p:nvSpPr>
        <p:spPr bwMode="auto">
          <a:xfrm>
            <a:off x="3231005" y="3695256"/>
            <a:ext cx="2304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1153"/>
          <p:cNvSpPr>
            <a:spLocks noChangeShapeType="1"/>
          </p:cNvSpPr>
          <p:nvPr/>
        </p:nvSpPr>
        <p:spPr bwMode="auto">
          <a:xfrm>
            <a:off x="5534614" y="3685748"/>
            <a:ext cx="0" cy="43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H="1" flipV="1">
            <a:off x="4040493" y="2004721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 flipH="1">
            <a:off x="3563888" y="1772816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val 112"/>
          <p:cNvSpPr>
            <a:spLocks noChangeArrowheads="1"/>
          </p:cNvSpPr>
          <p:nvPr/>
        </p:nvSpPr>
        <p:spPr bwMode="auto">
          <a:xfrm>
            <a:off x="4770985" y="1772816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38"/>
          <p:cNvSpPr>
            <a:spLocks noChangeShapeType="1"/>
          </p:cNvSpPr>
          <p:nvPr/>
        </p:nvSpPr>
        <p:spPr bwMode="auto">
          <a:xfrm>
            <a:off x="4397501" y="2009202"/>
            <a:ext cx="0" cy="167994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 flipH="1">
            <a:off x="2999099" y="4110366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Łącznik prosty ze strzałką 17"/>
          <p:cNvCxnSpPr/>
          <p:nvPr/>
        </p:nvCxnSpPr>
        <p:spPr>
          <a:xfrm flipV="1">
            <a:off x="2673495" y="4681341"/>
            <a:ext cx="252000" cy="21600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rostokąt 19"/>
          <p:cNvSpPr/>
          <p:nvPr/>
        </p:nvSpPr>
        <p:spPr>
          <a:xfrm>
            <a:off x="467544" y="332656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399_F18-038</a:t>
            </a: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 flipH="1">
            <a:off x="5281617" y="4110367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2900625" y="4830720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399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219843" y="5795037"/>
            <a:ext cx="31918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AIPL1</a:t>
            </a: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V1: c.890T&gt;C, p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.(Met297Thr)</a:t>
            </a:r>
          </a:p>
        </p:txBody>
      </p:sp>
    </p:spTree>
    <p:extLst>
      <p:ext uri="{BB962C8B-B14F-4D97-AF65-F5344CB8AC3E}">
        <p14:creationId xmlns:p14="http://schemas.microsoft.com/office/powerpoint/2010/main" val="3817299278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300269" y="338487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400_F18-039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5317725" y="1689808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6049315" y="1459188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862884" y="1459187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1153"/>
          <p:cNvSpPr>
            <a:spLocks noChangeShapeType="1"/>
          </p:cNvSpPr>
          <p:nvPr/>
        </p:nvSpPr>
        <p:spPr bwMode="auto">
          <a:xfrm>
            <a:off x="3542938" y="3521457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 flipV="1">
            <a:off x="3542938" y="3521457"/>
            <a:ext cx="424581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5700682" y="1682062"/>
            <a:ext cx="0" cy="227422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val 112"/>
          <p:cNvSpPr>
            <a:spLocks noChangeArrowheads="1"/>
          </p:cNvSpPr>
          <p:nvPr/>
        </p:nvSpPr>
        <p:spPr bwMode="auto">
          <a:xfrm>
            <a:off x="5457280" y="3953297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kstvak 218"/>
          <p:cNvSpPr txBox="1">
            <a:spLocks noChangeArrowheads="1"/>
          </p:cNvSpPr>
          <p:nvPr/>
        </p:nvSpPr>
        <p:spPr bwMode="auto">
          <a:xfrm>
            <a:off x="3246082" y="4716271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649</a:t>
            </a:r>
          </a:p>
          <a:p>
            <a:pPr algn="ctr" eaLnBrk="1" hangingPunct="1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kstvak 218"/>
          <p:cNvSpPr txBox="1">
            <a:spLocks noChangeArrowheads="1"/>
          </p:cNvSpPr>
          <p:nvPr/>
        </p:nvSpPr>
        <p:spPr bwMode="auto">
          <a:xfrm>
            <a:off x="5286656" y="4716633"/>
            <a:ext cx="80823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400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V1|V1</a:t>
            </a: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5257615" y="4441518"/>
            <a:ext cx="168689" cy="27166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kstvak 218"/>
          <p:cNvSpPr txBox="1">
            <a:spLocks noChangeArrowheads="1"/>
          </p:cNvSpPr>
          <p:nvPr/>
        </p:nvSpPr>
        <p:spPr bwMode="auto">
          <a:xfrm>
            <a:off x="4279423" y="4724743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650</a:t>
            </a:r>
          </a:p>
          <a:p>
            <a:pPr algn="ctr" eaLnBrk="1" hangingPunct="1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 flipH="1">
            <a:off x="6518290" y="3966864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Line 1153"/>
          <p:cNvSpPr>
            <a:spLocks noChangeShapeType="1"/>
          </p:cNvSpPr>
          <p:nvPr/>
        </p:nvSpPr>
        <p:spPr bwMode="auto">
          <a:xfrm>
            <a:off x="4569108" y="3529762"/>
            <a:ext cx="0" cy="42353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kstvak 218"/>
          <p:cNvSpPr txBox="1">
            <a:spLocks noChangeArrowheads="1"/>
          </p:cNvSpPr>
          <p:nvPr/>
        </p:nvSpPr>
        <p:spPr bwMode="auto">
          <a:xfrm flipH="1">
            <a:off x="2052570" y="4704061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648</a:t>
            </a:r>
          </a:p>
          <a:p>
            <a:pPr algn="ctr" eaLnBrk="1" hangingPunct="1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Oval 112"/>
          <p:cNvSpPr>
            <a:spLocks noChangeArrowheads="1"/>
          </p:cNvSpPr>
          <p:nvPr/>
        </p:nvSpPr>
        <p:spPr bwMode="auto">
          <a:xfrm flipH="1">
            <a:off x="2103772" y="3955705"/>
            <a:ext cx="466985" cy="4955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972632" y="1459188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Line 5"/>
          <p:cNvSpPr>
            <a:spLocks noChangeShapeType="1"/>
          </p:cNvSpPr>
          <p:nvPr/>
        </p:nvSpPr>
        <p:spPr bwMode="auto">
          <a:xfrm flipV="1">
            <a:off x="1420978" y="1690299"/>
            <a:ext cx="3441905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Line 1153"/>
          <p:cNvSpPr>
            <a:spLocks noChangeShapeType="1"/>
          </p:cNvSpPr>
          <p:nvPr/>
        </p:nvSpPr>
        <p:spPr bwMode="auto">
          <a:xfrm>
            <a:off x="2337264" y="1706978"/>
            <a:ext cx="0" cy="2249800"/>
          </a:xfrm>
          <a:prstGeom prst="line">
            <a:avLst/>
          </a:prstGeom>
          <a:noFill/>
          <a:ln w="15875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ole tekstowe 7"/>
          <p:cNvSpPr txBox="1"/>
          <p:nvPr/>
        </p:nvSpPr>
        <p:spPr>
          <a:xfrm flipH="1">
            <a:off x="804685" y="2154866"/>
            <a:ext cx="77136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pl-PL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endParaRPr lang="pl-PL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Oval 112"/>
          <p:cNvSpPr>
            <a:spLocks noChangeArrowheads="1"/>
          </p:cNvSpPr>
          <p:nvPr/>
        </p:nvSpPr>
        <p:spPr bwMode="auto">
          <a:xfrm>
            <a:off x="3297282" y="3948245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Oval 112"/>
          <p:cNvSpPr>
            <a:spLocks noChangeArrowheads="1"/>
          </p:cNvSpPr>
          <p:nvPr/>
        </p:nvSpPr>
        <p:spPr bwMode="auto">
          <a:xfrm>
            <a:off x="4330623" y="3952674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Oval 112"/>
          <p:cNvSpPr>
            <a:spLocks noChangeArrowheads="1"/>
          </p:cNvSpPr>
          <p:nvPr/>
        </p:nvSpPr>
        <p:spPr bwMode="auto">
          <a:xfrm>
            <a:off x="7555258" y="3941829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Line 1153"/>
          <p:cNvSpPr>
            <a:spLocks noChangeShapeType="1"/>
          </p:cNvSpPr>
          <p:nvPr/>
        </p:nvSpPr>
        <p:spPr bwMode="auto">
          <a:xfrm>
            <a:off x="6751783" y="3529762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kstvak 218"/>
          <p:cNvSpPr txBox="1">
            <a:spLocks noChangeArrowheads="1"/>
          </p:cNvSpPr>
          <p:nvPr/>
        </p:nvSpPr>
        <p:spPr bwMode="auto">
          <a:xfrm>
            <a:off x="6347663" y="4733837"/>
            <a:ext cx="80823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651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V1|V1</a:t>
            </a:r>
          </a:p>
        </p:txBody>
      </p:sp>
      <p:sp>
        <p:nvSpPr>
          <p:cNvPr id="53" name="Line 1153"/>
          <p:cNvSpPr>
            <a:spLocks noChangeShapeType="1"/>
          </p:cNvSpPr>
          <p:nvPr/>
        </p:nvSpPr>
        <p:spPr bwMode="auto">
          <a:xfrm>
            <a:off x="7788384" y="3513900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kstvak 218"/>
          <p:cNvSpPr txBox="1">
            <a:spLocks noChangeArrowheads="1"/>
          </p:cNvSpPr>
          <p:nvPr/>
        </p:nvSpPr>
        <p:spPr bwMode="auto">
          <a:xfrm>
            <a:off x="7504056" y="4709077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652</a:t>
            </a:r>
          </a:p>
          <a:p>
            <a:pPr algn="ctr" eaLnBrk="1" hangingPunct="1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5" name="Łącznik prostoliniowy 54"/>
          <p:cNvCxnSpPr/>
          <p:nvPr/>
        </p:nvCxnSpPr>
        <p:spPr>
          <a:xfrm flipV="1">
            <a:off x="5959318" y="1368081"/>
            <a:ext cx="646977" cy="644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ole tekstowe 1"/>
          <p:cNvSpPr txBox="1"/>
          <p:nvPr/>
        </p:nvSpPr>
        <p:spPr>
          <a:xfrm>
            <a:off x="2181225" y="53530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kstvak 218"/>
          <p:cNvSpPr txBox="1">
            <a:spLocks noChangeArrowheads="1"/>
          </p:cNvSpPr>
          <p:nvPr/>
        </p:nvSpPr>
        <p:spPr bwMode="auto">
          <a:xfrm>
            <a:off x="4765997" y="2154866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647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6" name="Prostokąt 5"/>
          <p:cNvSpPr/>
          <p:nvPr/>
        </p:nvSpPr>
        <p:spPr>
          <a:xfrm>
            <a:off x="300269" y="604622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PROM1</a:t>
            </a: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V1: c.1612delT, p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.(Trp538Glyfs*15)</a:t>
            </a:r>
          </a:p>
        </p:txBody>
      </p:sp>
    </p:spTree>
    <p:extLst>
      <p:ext uri="{BB962C8B-B14F-4D97-AF65-F5344CB8AC3E}">
        <p14:creationId xmlns:p14="http://schemas.microsoft.com/office/powerpoint/2010/main" val="38095394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116547" y="142513"/>
            <a:ext cx="228600" cy="228600"/>
            <a:chOff x="2492375" y="5940425"/>
            <a:chExt cx="228600" cy="228600"/>
          </a:xfrm>
        </p:grpSpPr>
        <p:sp>
          <p:nvSpPr>
            <p:cNvPr id="27" name="Oval 112"/>
            <p:cNvSpPr>
              <a:spLocks noChangeArrowheads="1"/>
            </p:cNvSpPr>
            <p:nvPr/>
          </p:nvSpPr>
          <p:spPr bwMode="auto">
            <a:xfrm>
              <a:off x="2492375" y="5940425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Oval 1"/>
            <p:cNvSpPr/>
            <p:nvPr/>
          </p:nvSpPr>
          <p:spPr>
            <a:xfrm>
              <a:off x="2589213" y="6043613"/>
              <a:ext cx="46037" cy="4603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Line 1154"/>
          <p:cNvSpPr>
            <a:spLocks noChangeShapeType="1"/>
          </p:cNvSpPr>
          <p:nvPr/>
        </p:nvSpPr>
        <p:spPr bwMode="auto">
          <a:xfrm flipV="1">
            <a:off x="3904090" y="692463"/>
            <a:ext cx="1584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138"/>
          <p:cNvSpPr>
            <a:spLocks noChangeShapeType="1"/>
          </p:cNvSpPr>
          <p:nvPr/>
        </p:nvSpPr>
        <p:spPr bwMode="auto">
          <a:xfrm>
            <a:off x="4742782" y="262103"/>
            <a:ext cx="0" cy="432594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153"/>
          <p:cNvSpPr>
            <a:spLocks noChangeShapeType="1"/>
          </p:cNvSpPr>
          <p:nvPr/>
        </p:nvSpPr>
        <p:spPr bwMode="auto">
          <a:xfrm>
            <a:off x="5487725" y="696284"/>
            <a:ext cx="0" cy="203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153"/>
          <p:cNvSpPr>
            <a:spLocks noChangeShapeType="1"/>
          </p:cNvSpPr>
          <p:nvPr/>
        </p:nvSpPr>
        <p:spPr bwMode="auto">
          <a:xfrm>
            <a:off x="3900827" y="686759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 flipV="1">
            <a:off x="4381626" y="262103"/>
            <a:ext cx="7223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Rechte verbindingslijn 166"/>
          <p:cNvCxnSpPr/>
          <p:nvPr/>
        </p:nvCxnSpPr>
        <p:spPr bwMode="auto">
          <a:xfrm rot="2700000">
            <a:off x="5214270" y="46997"/>
            <a:ext cx="0" cy="4333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4162551" y="144628"/>
            <a:ext cx="228600" cy="228600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Rechte verbindingslijn 168"/>
          <p:cNvCxnSpPr/>
          <p:nvPr/>
        </p:nvCxnSpPr>
        <p:spPr bwMode="auto">
          <a:xfrm rot="2700000">
            <a:off x="4273676" y="47791"/>
            <a:ext cx="0" cy="4318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3779912" y="871448"/>
            <a:ext cx="228600" cy="228600"/>
            <a:chOff x="2492375" y="5940425"/>
            <a:chExt cx="228600" cy="228600"/>
          </a:xfrm>
        </p:grpSpPr>
        <p:sp>
          <p:nvSpPr>
            <p:cNvPr id="18" name="Oval 112"/>
            <p:cNvSpPr>
              <a:spLocks noChangeArrowheads="1"/>
            </p:cNvSpPr>
            <p:nvPr/>
          </p:nvSpPr>
          <p:spPr bwMode="auto">
            <a:xfrm>
              <a:off x="2492375" y="5940425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Oval 1"/>
            <p:cNvSpPr/>
            <p:nvPr/>
          </p:nvSpPr>
          <p:spPr>
            <a:xfrm>
              <a:off x="2589213" y="6043613"/>
              <a:ext cx="46037" cy="4603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368447" y="871448"/>
            <a:ext cx="228600" cy="228600"/>
            <a:chOff x="2492375" y="5940425"/>
            <a:chExt cx="228600" cy="228600"/>
          </a:xfrm>
        </p:grpSpPr>
        <p:sp>
          <p:nvSpPr>
            <p:cNvPr id="24" name="Oval 112"/>
            <p:cNvSpPr>
              <a:spLocks noChangeArrowheads="1"/>
            </p:cNvSpPr>
            <p:nvPr/>
          </p:nvSpPr>
          <p:spPr bwMode="auto">
            <a:xfrm>
              <a:off x="2492375" y="5940425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Oval 1"/>
            <p:cNvSpPr/>
            <p:nvPr/>
          </p:nvSpPr>
          <p:spPr>
            <a:xfrm>
              <a:off x="2589213" y="6043613"/>
              <a:ext cx="46037" cy="4603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9" name="Line 5"/>
          <p:cNvSpPr>
            <a:spLocks noChangeShapeType="1"/>
          </p:cNvSpPr>
          <p:nvPr/>
        </p:nvSpPr>
        <p:spPr bwMode="auto">
          <a:xfrm flipV="1">
            <a:off x="3057600" y="1005227"/>
            <a:ext cx="7223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2838525" y="887752"/>
            <a:ext cx="228600" cy="228600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Rechte verbindingslijn 168"/>
          <p:cNvCxnSpPr/>
          <p:nvPr/>
        </p:nvCxnSpPr>
        <p:spPr bwMode="auto">
          <a:xfrm rot="2700000">
            <a:off x="2949650" y="790915"/>
            <a:ext cx="0" cy="4318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 38"/>
          <p:cNvGrpSpPr/>
          <p:nvPr/>
        </p:nvGrpSpPr>
        <p:grpSpPr>
          <a:xfrm flipH="1">
            <a:off x="5584471" y="871448"/>
            <a:ext cx="941387" cy="228600"/>
            <a:chOff x="3973852" y="186563"/>
            <a:chExt cx="941387" cy="228600"/>
          </a:xfrm>
        </p:grpSpPr>
        <p:sp>
          <p:nvSpPr>
            <p:cNvPr id="36" name="Line 5"/>
            <p:cNvSpPr>
              <a:spLocks noChangeShapeType="1"/>
            </p:cNvSpPr>
            <p:nvPr/>
          </p:nvSpPr>
          <p:spPr bwMode="auto">
            <a:xfrm flipV="1">
              <a:off x="4192927" y="304038"/>
              <a:ext cx="72231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Rectangle 12"/>
            <p:cNvSpPr>
              <a:spLocks noChangeArrowheads="1"/>
            </p:cNvSpPr>
            <p:nvPr/>
          </p:nvSpPr>
          <p:spPr bwMode="auto">
            <a:xfrm>
              <a:off x="3973852" y="186563"/>
              <a:ext cx="228600" cy="228600"/>
            </a:xfrm>
            <a:prstGeom prst="rect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4" name="Rectangle 12"/>
          <p:cNvSpPr>
            <a:spLocks noChangeArrowheads="1"/>
          </p:cNvSpPr>
          <p:nvPr/>
        </p:nvSpPr>
        <p:spPr bwMode="auto">
          <a:xfrm>
            <a:off x="5830211" y="1620301"/>
            <a:ext cx="228600" cy="228600"/>
          </a:xfrm>
          <a:prstGeom prst="rect">
            <a:avLst/>
          </a:prstGeom>
          <a:solidFill>
            <a:srgbClr val="00206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Line 138"/>
          <p:cNvSpPr>
            <a:spLocks noChangeShapeType="1"/>
          </p:cNvSpPr>
          <p:nvPr/>
        </p:nvSpPr>
        <p:spPr bwMode="auto">
          <a:xfrm>
            <a:off x="5944510" y="1015464"/>
            <a:ext cx="0" cy="60483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Oval 112"/>
          <p:cNvSpPr>
            <a:spLocks noChangeArrowheads="1"/>
          </p:cNvSpPr>
          <p:nvPr/>
        </p:nvSpPr>
        <p:spPr bwMode="auto">
          <a:xfrm>
            <a:off x="4246907" y="1635333"/>
            <a:ext cx="228600" cy="22860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Line 5"/>
          <p:cNvSpPr>
            <a:spLocks noChangeShapeType="1"/>
          </p:cNvSpPr>
          <p:nvPr/>
        </p:nvSpPr>
        <p:spPr bwMode="auto">
          <a:xfrm flipV="1">
            <a:off x="3526827" y="1769112"/>
            <a:ext cx="7223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Oval 112"/>
          <p:cNvSpPr>
            <a:spLocks noChangeArrowheads="1"/>
          </p:cNvSpPr>
          <p:nvPr/>
        </p:nvSpPr>
        <p:spPr bwMode="auto">
          <a:xfrm>
            <a:off x="6744553" y="1647908"/>
            <a:ext cx="228600" cy="22860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Line 5"/>
          <p:cNvSpPr>
            <a:spLocks noChangeShapeType="1"/>
          </p:cNvSpPr>
          <p:nvPr/>
        </p:nvSpPr>
        <p:spPr bwMode="auto">
          <a:xfrm flipV="1">
            <a:off x="6014287" y="1781688"/>
            <a:ext cx="7223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Rectangle 12"/>
          <p:cNvSpPr>
            <a:spLocks noChangeArrowheads="1"/>
          </p:cNvSpPr>
          <p:nvPr/>
        </p:nvSpPr>
        <p:spPr bwMode="auto">
          <a:xfrm>
            <a:off x="4211960" y="2844437"/>
            <a:ext cx="228600" cy="2286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Line 138"/>
          <p:cNvSpPr>
            <a:spLocks noChangeShapeType="1"/>
          </p:cNvSpPr>
          <p:nvPr/>
        </p:nvSpPr>
        <p:spPr bwMode="auto">
          <a:xfrm>
            <a:off x="6360679" y="1783974"/>
            <a:ext cx="1587" cy="864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Line 5"/>
          <p:cNvSpPr>
            <a:spLocks noChangeShapeType="1"/>
          </p:cNvSpPr>
          <p:nvPr/>
        </p:nvSpPr>
        <p:spPr bwMode="auto">
          <a:xfrm flipV="1">
            <a:off x="4427984" y="2944053"/>
            <a:ext cx="504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Line 5"/>
          <p:cNvSpPr>
            <a:spLocks noChangeShapeType="1"/>
          </p:cNvSpPr>
          <p:nvPr/>
        </p:nvSpPr>
        <p:spPr bwMode="auto">
          <a:xfrm flipV="1">
            <a:off x="4427984" y="3004378"/>
            <a:ext cx="504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Line 138"/>
          <p:cNvSpPr>
            <a:spLocks noChangeShapeType="1"/>
          </p:cNvSpPr>
          <p:nvPr/>
        </p:nvSpPr>
        <p:spPr bwMode="auto">
          <a:xfrm flipH="1">
            <a:off x="3388068" y="1015464"/>
            <a:ext cx="0" cy="651924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Line 1154"/>
          <p:cNvSpPr>
            <a:spLocks noChangeShapeType="1"/>
          </p:cNvSpPr>
          <p:nvPr/>
        </p:nvSpPr>
        <p:spPr bwMode="auto">
          <a:xfrm>
            <a:off x="137557" y="2656021"/>
            <a:ext cx="4186991" cy="267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Line 1153"/>
          <p:cNvSpPr>
            <a:spLocks noChangeShapeType="1"/>
          </p:cNvSpPr>
          <p:nvPr/>
        </p:nvSpPr>
        <p:spPr bwMode="auto">
          <a:xfrm>
            <a:off x="4324623" y="2658700"/>
            <a:ext cx="0" cy="203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Line 1153"/>
          <p:cNvSpPr>
            <a:spLocks noChangeShapeType="1"/>
          </p:cNvSpPr>
          <p:nvPr/>
        </p:nvSpPr>
        <p:spPr bwMode="auto">
          <a:xfrm>
            <a:off x="135657" y="2649175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Line 1153"/>
          <p:cNvSpPr>
            <a:spLocks noChangeShapeType="1"/>
          </p:cNvSpPr>
          <p:nvPr/>
        </p:nvSpPr>
        <p:spPr bwMode="auto">
          <a:xfrm>
            <a:off x="2746574" y="2656021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1" name="Group 90"/>
          <p:cNvGrpSpPr/>
          <p:nvPr/>
        </p:nvGrpSpPr>
        <p:grpSpPr>
          <a:xfrm>
            <a:off x="13737" y="2859469"/>
            <a:ext cx="228600" cy="228600"/>
            <a:chOff x="2492375" y="5940425"/>
            <a:chExt cx="228600" cy="228600"/>
          </a:xfrm>
        </p:grpSpPr>
        <p:sp>
          <p:nvSpPr>
            <p:cNvPr id="92" name="Oval 112"/>
            <p:cNvSpPr>
              <a:spLocks noChangeArrowheads="1"/>
            </p:cNvSpPr>
            <p:nvPr/>
          </p:nvSpPr>
          <p:spPr bwMode="auto">
            <a:xfrm>
              <a:off x="2492375" y="5940425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3" name="Oval 1"/>
            <p:cNvSpPr/>
            <p:nvPr/>
          </p:nvSpPr>
          <p:spPr>
            <a:xfrm>
              <a:off x="2589213" y="6043613"/>
              <a:ext cx="46037" cy="4603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4" name="Line 1153"/>
          <p:cNvSpPr>
            <a:spLocks noChangeShapeType="1"/>
          </p:cNvSpPr>
          <p:nvPr/>
        </p:nvSpPr>
        <p:spPr bwMode="auto">
          <a:xfrm>
            <a:off x="1127765" y="2661751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5" name="Group 94"/>
          <p:cNvGrpSpPr/>
          <p:nvPr/>
        </p:nvGrpSpPr>
        <p:grpSpPr>
          <a:xfrm>
            <a:off x="1013465" y="2872045"/>
            <a:ext cx="228600" cy="228600"/>
            <a:chOff x="2492375" y="5940425"/>
            <a:chExt cx="228600" cy="228600"/>
          </a:xfrm>
        </p:grpSpPr>
        <p:sp>
          <p:nvSpPr>
            <p:cNvPr id="96" name="Oval 112"/>
            <p:cNvSpPr>
              <a:spLocks noChangeArrowheads="1"/>
            </p:cNvSpPr>
            <p:nvPr/>
          </p:nvSpPr>
          <p:spPr bwMode="auto">
            <a:xfrm>
              <a:off x="2492375" y="5940425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7" name="Oval 1"/>
            <p:cNvSpPr/>
            <p:nvPr/>
          </p:nvSpPr>
          <p:spPr>
            <a:xfrm>
              <a:off x="2589213" y="6043613"/>
              <a:ext cx="46037" cy="4603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8" name="Line 5"/>
          <p:cNvSpPr>
            <a:spLocks noChangeShapeType="1"/>
          </p:cNvSpPr>
          <p:nvPr/>
        </p:nvSpPr>
        <p:spPr bwMode="auto">
          <a:xfrm flipH="1" flipV="1">
            <a:off x="226716" y="2976943"/>
            <a:ext cx="36004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Rectangle 12"/>
          <p:cNvSpPr>
            <a:spLocks noChangeArrowheads="1"/>
          </p:cNvSpPr>
          <p:nvPr/>
        </p:nvSpPr>
        <p:spPr bwMode="auto">
          <a:xfrm flipH="1">
            <a:off x="482413" y="2859469"/>
            <a:ext cx="228600" cy="228600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Line 5"/>
          <p:cNvSpPr>
            <a:spLocks noChangeShapeType="1"/>
          </p:cNvSpPr>
          <p:nvPr/>
        </p:nvSpPr>
        <p:spPr bwMode="auto">
          <a:xfrm flipH="1" flipV="1">
            <a:off x="1244729" y="2974279"/>
            <a:ext cx="36004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Rectangle 12"/>
          <p:cNvSpPr>
            <a:spLocks noChangeArrowheads="1"/>
          </p:cNvSpPr>
          <p:nvPr/>
        </p:nvSpPr>
        <p:spPr bwMode="auto">
          <a:xfrm flipH="1">
            <a:off x="1605490" y="2872045"/>
            <a:ext cx="228600" cy="228600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" name="Rectangle 12"/>
          <p:cNvSpPr>
            <a:spLocks noChangeArrowheads="1"/>
          </p:cNvSpPr>
          <p:nvPr/>
        </p:nvSpPr>
        <p:spPr bwMode="auto">
          <a:xfrm>
            <a:off x="23257" y="4029181"/>
            <a:ext cx="228600" cy="228600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Line 138"/>
          <p:cNvSpPr>
            <a:spLocks noChangeShapeType="1"/>
          </p:cNvSpPr>
          <p:nvPr/>
        </p:nvSpPr>
        <p:spPr bwMode="auto">
          <a:xfrm flipH="1">
            <a:off x="1387387" y="2963983"/>
            <a:ext cx="0" cy="859864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Rectangle 12"/>
          <p:cNvSpPr>
            <a:spLocks noChangeArrowheads="1"/>
          </p:cNvSpPr>
          <p:nvPr/>
        </p:nvSpPr>
        <p:spPr bwMode="auto">
          <a:xfrm>
            <a:off x="3275856" y="1647909"/>
            <a:ext cx="228600" cy="228600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" name="Line 138"/>
          <p:cNvSpPr>
            <a:spLocks noChangeShapeType="1"/>
          </p:cNvSpPr>
          <p:nvPr/>
        </p:nvSpPr>
        <p:spPr bwMode="auto">
          <a:xfrm flipH="1">
            <a:off x="3864334" y="1769397"/>
            <a:ext cx="961" cy="87668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Rectangle 12"/>
          <p:cNvSpPr>
            <a:spLocks noChangeArrowheads="1"/>
          </p:cNvSpPr>
          <p:nvPr/>
        </p:nvSpPr>
        <p:spPr bwMode="auto">
          <a:xfrm>
            <a:off x="4292899" y="4014590"/>
            <a:ext cx="228600" cy="228600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9" name="Line 1153"/>
          <p:cNvSpPr>
            <a:spLocks noChangeShapeType="1"/>
          </p:cNvSpPr>
          <p:nvPr/>
        </p:nvSpPr>
        <p:spPr bwMode="auto">
          <a:xfrm>
            <a:off x="4839628" y="3814565"/>
            <a:ext cx="0" cy="203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0" name="Line 1153"/>
          <p:cNvSpPr>
            <a:spLocks noChangeShapeType="1"/>
          </p:cNvSpPr>
          <p:nvPr/>
        </p:nvSpPr>
        <p:spPr bwMode="auto">
          <a:xfrm>
            <a:off x="3987497" y="3814565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Line 1154"/>
          <p:cNvSpPr>
            <a:spLocks noChangeShapeType="1"/>
          </p:cNvSpPr>
          <p:nvPr/>
        </p:nvSpPr>
        <p:spPr bwMode="auto">
          <a:xfrm flipV="1">
            <a:off x="3992299" y="3814564"/>
            <a:ext cx="176369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4" name="Line 1154"/>
          <p:cNvSpPr>
            <a:spLocks noChangeShapeType="1"/>
          </p:cNvSpPr>
          <p:nvPr/>
        </p:nvSpPr>
        <p:spPr bwMode="auto">
          <a:xfrm>
            <a:off x="4152671" y="3814565"/>
            <a:ext cx="108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" name="Rectangle 12"/>
          <p:cNvSpPr>
            <a:spLocks noChangeArrowheads="1"/>
          </p:cNvSpPr>
          <p:nvPr/>
        </p:nvSpPr>
        <p:spPr bwMode="auto">
          <a:xfrm>
            <a:off x="4715665" y="4023867"/>
            <a:ext cx="228600" cy="228600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" name="Line 1153"/>
          <p:cNvSpPr>
            <a:spLocks noChangeShapeType="1"/>
          </p:cNvSpPr>
          <p:nvPr/>
        </p:nvSpPr>
        <p:spPr bwMode="auto">
          <a:xfrm>
            <a:off x="4403622" y="3823847"/>
            <a:ext cx="0" cy="203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7" name="Rectangle 12"/>
          <p:cNvSpPr>
            <a:spLocks noChangeArrowheads="1"/>
          </p:cNvSpPr>
          <p:nvPr/>
        </p:nvSpPr>
        <p:spPr bwMode="auto">
          <a:xfrm flipH="1">
            <a:off x="3863632" y="4026309"/>
            <a:ext cx="228600" cy="228600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8" name="Rectangle 12"/>
          <p:cNvSpPr>
            <a:spLocks noChangeArrowheads="1"/>
          </p:cNvSpPr>
          <p:nvPr/>
        </p:nvSpPr>
        <p:spPr bwMode="auto">
          <a:xfrm flipH="1">
            <a:off x="5112048" y="4018358"/>
            <a:ext cx="228600" cy="228600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Line 1153"/>
          <p:cNvSpPr>
            <a:spLocks noChangeShapeType="1"/>
          </p:cNvSpPr>
          <p:nvPr/>
        </p:nvSpPr>
        <p:spPr bwMode="auto">
          <a:xfrm>
            <a:off x="5230585" y="3807939"/>
            <a:ext cx="0" cy="203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Line 138"/>
          <p:cNvSpPr>
            <a:spLocks noChangeShapeType="1"/>
          </p:cNvSpPr>
          <p:nvPr/>
        </p:nvSpPr>
        <p:spPr bwMode="auto">
          <a:xfrm>
            <a:off x="4615049" y="3010019"/>
            <a:ext cx="0" cy="79597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Line 1154"/>
          <p:cNvSpPr>
            <a:spLocks noChangeShapeType="1"/>
          </p:cNvSpPr>
          <p:nvPr/>
        </p:nvSpPr>
        <p:spPr bwMode="auto">
          <a:xfrm>
            <a:off x="5046533" y="2648554"/>
            <a:ext cx="2466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Line 1153"/>
          <p:cNvSpPr>
            <a:spLocks noChangeShapeType="1"/>
          </p:cNvSpPr>
          <p:nvPr/>
        </p:nvSpPr>
        <p:spPr bwMode="auto">
          <a:xfrm>
            <a:off x="5717027" y="2650500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5" name="Group 124"/>
          <p:cNvGrpSpPr/>
          <p:nvPr/>
        </p:nvGrpSpPr>
        <p:grpSpPr>
          <a:xfrm>
            <a:off x="4917341" y="2860794"/>
            <a:ext cx="228600" cy="228600"/>
            <a:chOff x="2492375" y="5940425"/>
            <a:chExt cx="228600" cy="228600"/>
          </a:xfrm>
        </p:grpSpPr>
        <p:sp>
          <p:nvSpPr>
            <p:cNvPr id="126" name="Oval 112"/>
            <p:cNvSpPr>
              <a:spLocks noChangeArrowheads="1"/>
            </p:cNvSpPr>
            <p:nvPr/>
          </p:nvSpPr>
          <p:spPr bwMode="auto">
            <a:xfrm>
              <a:off x="2492375" y="5940425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7" name="Oval 1"/>
            <p:cNvSpPr/>
            <p:nvPr/>
          </p:nvSpPr>
          <p:spPr>
            <a:xfrm>
              <a:off x="2589213" y="6043613"/>
              <a:ext cx="46037" cy="4603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8" name="Line 1153"/>
          <p:cNvSpPr>
            <a:spLocks noChangeShapeType="1"/>
          </p:cNvSpPr>
          <p:nvPr/>
        </p:nvSpPr>
        <p:spPr bwMode="auto">
          <a:xfrm>
            <a:off x="7512540" y="2654284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9" name="Group 128"/>
          <p:cNvGrpSpPr/>
          <p:nvPr/>
        </p:nvGrpSpPr>
        <p:grpSpPr>
          <a:xfrm>
            <a:off x="7398240" y="2873370"/>
            <a:ext cx="228600" cy="228600"/>
            <a:chOff x="2492375" y="5940425"/>
            <a:chExt cx="228600" cy="228600"/>
          </a:xfrm>
        </p:grpSpPr>
        <p:sp>
          <p:nvSpPr>
            <p:cNvPr id="130" name="Oval 112"/>
            <p:cNvSpPr>
              <a:spLocks noChangeArrowheads="1"/>
            </p:cNvSpPr>
            <p:nvPr/>
          </p:nvSpPr>
          <p:spPr bwMode="auto">
            <a:xfrm>
              <a:off x="2492375" y="5940425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1" name="Oval 1"/>
            <p:cNvSpPr/>
            <p:nvPr/>
          </p:nvSpPr>
          <p:spPr>
            <a:xfrm>
              <a:off x="2589213" y="6043613"/>
              <a:ext cx="46037" cy="4603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132" name="Rechte verbindingslijn 168"/>
          <p:cNvCxnSpPr/>
          <p:nvPr/>
        </p:nvCxnSpPr>
        <p:spPr bwMode="auto">
          <a:xfrm rot="2700000">
            <a:off x="3889230" y="776337"/>
            <a:ext cx="0" cy="4318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Rechte verbindingslijn 168"/>
          <p:cNvCxnSpPr/>
          <p:nvPr/>
        </p:nvCxnSpPr>
        <p:spPr bwMode="auto">
          <a:xfrm rot="2700000">
            <a:off x="5487441" y="776338"/>
            <a:ext cx="0" cy="4318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Rechte verbindingslijn 168"/>
          <p:cNvCxnSpPr/>
          <p:nvPr/>
        </p:nvCxnSpPr>
        <p:spPr bwMode="auto">
          <a:xfrm rot="2700000">
            <a:off x="6425694" y="768386"/>
            <a:ext cx="0" cy="4318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Rechte verbindingslijn 168"/>
          <p:cNvCxnSpPr/>
          <p:nvPr/>
        </p:nvCxnSpPr>
        <p:spPr bwMode="auto">
          <a:xfrm flipH="1">
            <a:off x="3229005" y="1566924"/>
            <a:ext cx="348632" cy="3561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Rechte verbindingslijn 168"/>
          <p:cNvCxnSpPr/>
          <p:nvPr/>
        </p:nvCxnSpPr>
        <p:spPr bwMode="auto">
          <a:xfrm flipH="1">
            <a:off x="5741965" y="1557834"/>
            <a:ext cx="340383" cy="47054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Line 5"/>
          <p:cNvSpPr>
            <a:spLocks noChangeShapeType="1"/>
          </p:cNvSpPr>
          <p:nvPr/>
        </p:nvSpPr>
        <p:spPr bwMode="auto">
          <a:xfrm flipH="1" flipV="1">
            <a:off x="2866795" y="2982893"/>
            <a:ext cx="36004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Rectangle 12"/>
          <p:cNvSpPr>
            <a:spLocks noChangeArrowheads="1"/>
          </p:cNvSpPr>
          <p:nvPr/>
        </p:nvSpPr>
        <p:spPr bwMode="auto">
          <a:xfrm flipH="1">
            <a:off x="3226835" y="2865419"/>
            <a:ext cx="228600" cy="228600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7" name="Group 146"/>
          <p:cNvGrpSpPr/>
          <p:nvPr/>
        </p:nvGrpSpPr>
        <p:grpSpPr>
          <a:xfrm>
            <a:off x="2634869" y="2849516"/>
            <a:ext cx="228600" cy="228600"/>
            <a:chOff x="2492375" y="5940425"/>
            <a:chExt cx="228600" cy="228600"/>
          </a:xfrm>
        </p:grpSpPr>
        <p:sp>
          <p:nvSpPr>
            <p:cNvPr id="148" name="Oval 112"/>
            <p:cNvSpPr>
              <a:spLocks noChangeArrowheads="1"/>
            </p:cNvSpPr>
            <p:nvPr/>
          </p:nvSpPr>
          <p:spPr bwMode="auto">
            <a:xfrm>
              <a:off x="2492375" y="5940425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9" name="Oval 1"/>
            <p:cNvSpPr/>
            <p:nvPr/>
          </p:nvSpPr>
          <p:spPr>
            <a:xfrm>
              <a:off x="2589213" y="6034821"/>
              <a:ext cx="46037" cy="4603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51" name="Line 1153"/>
          <p:cNvSpPr>
            <a:spLocks noChangeShapeType="1"/>
          </p:cNvSpPr>
          <p:nvPr/>
        </p:nvSpPr>
        <p:spPr bwMode="auto">
          <a:xfrm>
            <a:off x="3249947" y="3815890"/>
            <a:ext cx="0" cy="203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2" name="Line 1153"/>
          <p:cNvSpPr>
            <a:spLocks noChangeShapeType="1"/>
          </p:cNvSpPr>
          <p:nvPr/>
        </p:nvSpPr>
        <p:spPr bwMode="auto">
          <a:xfrm>
            <a:off x="2397816" y="3815890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4" name="Line 1154"/>
          <p:cNvSpPr>
            <a:spLocks noChangeShapeType="1"/>
          </p:cNvSpPr>
          <p:nvPr/>
        </p:nvSpPr>
        <p:spPr bwMode="auto">
          <a:xfrm flipV="1">
            <a:off x="2391845" y="3815890"/>
            <a:ext cx="1259937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6" name="Line 1153"/>
          <p:cNvSpPr>
            <a:spLocks noChangeShapeType="1"/>
          </p:cNvSpPr>
          <p:nvPr/>
        </p:nvSpPr>
        <p:spPr bwMode="auto">
          <a:xfrm>
            <a:off x="2813941" y="3825172"/>
            <a:ext cx="0" cy="203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8" name="Rectangle 12"/>
          <p:cNvSpPr>
            <a:spLocks noChangeArrowheads="1"/>
          </p:cNvSpPr>
          <p:nvPr/>
        </p:nvSpPr>
        <p:spPr bwMode="auto">
          <a:xfrm flipH="1">
            <a:off x="3522367" y="4019683"/>
            <a:ext cx="228600" cy="2286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9" name="Line 1153"/>
          <p:cNvSpPr>
            <a:spLocks noChangeShapeType="1"/>
          </p:cNvSpPr>
          <p:nvPr/>
        </p:nvSpPr>
        <p:spPr bwMode="auto">
          <a:xfrm>
            <a:off x="3640904" y="3809264"/>
            <a:ext cx="0" cy="203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0" name="Line 138"/>
          <p:cNvSpPr>
            <a:spLocks noChangeShapeType="1"/>
          </p:cNvSpPr>
          <p:nvPr/>
        </p:nvSpPr>
        <p:spPr bwMode="auto">
          <a:xfrm>
            <a:off x="3023781" y="2979320"/>
            <a:ext cx="0" cy="828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61" name="Group 160"/>
          <p:cNvGrpSpPr/>
          <p:nvPr/>
        </p:nvGrpSpPr>
        <p:grpSpPr>
          <a:xfrm>
            <a:off x="2286337" y="4019683"/>
            <a:ext cx="228600" cy="228600"/>
            <a:chOff x="2492375" y="5940425"/>
            <a:chExt cx="228600" cy="228600"/>
          </a:xfrm>
        </p:grpSpPr>
        <p:sp>
          <p:nvSpPr>
            <p:cNvPr id="162" name="Oval 112"/>
            <p:cNvSpPr>
              <a:spLocks noChangeArrowheads="1"/>
            </p:cNvSpPr>
            <p:nvPr/>
          </p:nvSpPr>
          <p:spPr bwMode="auto">
            <a:xfrm>
              <a:off x="2492375" y="5940425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3" name="Oval 1"/>
            <p:cNvSpPr/>
            <p:nvPr/>
          </p:nvSpPr>
          <p:spPr>
            <a:xfrm>
              <a:off x="2589213" y="6043613"/>
              <a:ext cx="46037" cy="4603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64" name="Rectangle 12"/>
          <p:cNvSpPr>
            <a:spLocks noChangeArrowheads="1"/>
          </p:cNvSpPr>
          <p:nvPr/>
        </p:nvSpPr>
        <p:spPr bwMode="auto">
          <a:xfrm flipH="1">
            <a:off x="1884390" y="4011732"/>
            <a:ext cx="228600" cy="228600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5" name="Line 5"/>
          <p:cNvSpPr>
            <a:spLocks noChangeShapeType="1"/>
          </p:cNvSpPr>
          <p:nvPr/>
        </p:nvSpPr>
        <p:spPr bwMode="auto">
          <a:xfrm flipH="1">
            <a:off x="2112746" y="4140927"/>
            <a:ext cx="18518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6" name="Rectangle 12"/>
          <p:cNvSpPr>
            <a:spLocks noChangeArrowheads="1"/>
          </p:cNvSpPr>
          <p:nvPr/>
        </p:nvSpPr>
        <p:spPr bwMode="auto">
          <a:xfrm>
            <a:off x="1678834" y="5186082"/>
            <a:ext cx="228600" cy="228600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8" name="Line 1154"/>
          <p:cNvSpPr>
            <a:spLocks noChangeShapeType="1"/>
          </p:cNvSpPr>
          <p:nvPr/>
        </p:nvSpPr>
        <p:spPr bwMode="auto">
          <a:xfrm>
            <a:off x="1786769" y="4986057"/>
            <a:ext cx="864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9" name="Rectangle 12"/>
          <p:cNvSpPr>
            <a:spLocks noChangeArrowheads="1"/>
          </p:cNvSpPr>
          <p:nvPr/>
        </p:nvSpPr>
        <p:spPr bwMode="auto">
          <a:xfrm>
            <a:off x="2101600" y="5186567"/>
            <a:ext cx="228600" cy="228600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0" name="Line 1153"/>
          <p:cNvSpPr>
            <a:spLocks noChangeShapeType="1"/>
          </p:cNvSpPr>
          <p:nvPr/>
        </p:nvSpPr>
        <p:spPr bwMode="auto">
          <a:xfrm>
            <a:off x="1789557" y="4995339"/>
            <a:ext cx="0" cy="203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1" name="Rectangle 12"/>
          <p:cNvSpPr>
            <a:spLocks noChangeArrowheads="1"/>
          </p:cNvSpPr>
          <p:nvPr/>
        </p:nvSpPr>
        <p:spPr bwMode="auto">
          <a:xfrm flipH="1">
            <a:off x="2522677" y="5189850"/>
            <a:ext cx="228600" cy="228600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2" name="Line 1153"/>
          <p:cNvSpPr>
            <a:spLocks noChangeShapeType="1"/>
          </p:cNvSpPr>
          <p:nvPr/>
        </p:nvSpPr>
        <p:spPr bwMode="auto">
          <a:xfrm>
            <a:off x="2641214" y="4979431"/>
            <a:ext cx="0" cy="203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3" name="Line 138"/>
          <p:cNvSpPr>
            <a:spLocks noChangeShapeType="1"/>
          </p:cNvSpPr>
          <p:nvPr/>
        </p:nvSpPr>
        <p:spPr bwMode="auto">
          <a:xfrm>
            <a:off x="2214805" y="4149487"/>
            <a:ext cx="0" cy="105353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" name="Line 5"/>
          <p:cNvSpPr>
            <a:spLocks noChangeShapeType="1"/>
          </p:cNvSpPr>
          <p:nvPr/>
        </p:nvSpPr>
        <p:spPr bwMode="auto">
          <a:xfrm>
            <a:off x="5944511" y="1428807"/>
            <a:ext cx="2952000" cy="100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5" name="Rectangle 12"/>
          <p:cNvSpPr>
            <a:spLocks noChangeArrowheads="1"/>
          </p:cNvSpPr>
          <p:nvPr/>
        </p:nvSpPr>
        <p:spPr bwMode="auto">
          <a:xfrm flipH="1">
            <a:off x="8741322" y="1650195"/>
            <a:ext cx="228600" cy="228600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Line 1153"/>
          <p:cNvSpPr>
            <a:spLocks noChangeShapeType="1"/>
          </p:cNvSpPr>
          <p:nvPr/>
        </p:nvSpPr>
        <p:spPr bwMode="auto">
          <a:xfrm>
            <a:off x="8859859" y="1439776"/>
            <a:ext cx="0" cy="203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9" name="Rectangle 12"/>
          <p:cNvSpPr>
            <a:spLocks noChangeArrowheads="1"/>
          </p:cNvSpPr>
          <p:nvPr/>
        </p:nvSpPr>
        <p:spPr bwMode="auto">
          <a:xfrm>
            <a:off x="8749040" y="5157938"/>
            <a:ext cx="228600" cy="228600"/>
          </a:xfrm>
          <a:prstGeom prst="rect">
            <a:avLst/>
          </a:prstGeom>
          <a:solidFill>
            <a:schemeClr val="tx1"/>
          </a:solidFill>
          <a:ln w="158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1" name="Line 138"/>
          <p:cNvSpPr>
            <a:spLocks noChangeShapeType="1"/>
          </p:cNvSpPr>
          <p:nvPr/>
        </p:nvSpPr>
        <p:spPr bwMode="auto">
          <a:xfrm flipH="1">
            <a:off x="8846194" y="3087515"/>
            <a:ext cx="0" cy="720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2" name="Line 138"/>
          <p:cNvSpPr>
            <a:spLocks noChangeShapeType="1"/>
          </p:cNvSpPr>
          <p:nvPr/>
        </p:nvSpPr>
        <p:spPr bwMode="auto">
          <a:xfrm>
            <a:off x="8845950" y="1880242"/>
            <a:ext cx="123" cy="97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7" name="Group 19"/>
          <p:cNvGrpSpPr/>
          <p:nvPr/>
        </p:nvGrpSpPr>
        <p:grpSpPr>
          <a:xfrm>
            <a:off x="8731773" y="2846753"/>
            <a:ext cx="228600" cy="228600"/>
            <a:chOff x="2492375" y="5940425"/>
            <a:chExt cx="228600" cy="228600"/>
          </a:xfrm>
        </p:grpSpPr>
        <p:sp>
          <p:nvSpPr>
            <p:cNvPr id="138" name="Oval 112"/>
            <p:cNvSpPr>
              <a:spLocks noChangeArrowheads="1"/>
            </p:cNvSpPr>
            <p:nvPr/>
          </p:nvSpPr>
          <p:spPr bwMode="auto">
            <a:xfrm>
              <a:off x="2492375" y="5940425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9" name="Oval 1"/>
            <p:cNvSpPr/>
            <p:nvPr/>
          </p:nvSpPr>
          <p:spPr>
            <a:xfrm>
              <a:off x="2589213" y="6043613"/>
              <a:ext cx="46037" cy="4603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46" name="Group 19"/>
          <p:cNvGrpSpPr/>
          <p:nvPr/>
        </p:nvGrpSpPr>
        <p:grpSpPr>
          <a:xfrm>
            <a:off x="8545968" y="3990287"/>
            <a:ext cx="228600" cy="228600"/>
            <a:chOff x="2492375" y="5940425"/>
            <a:chExt cx="228600" cy="228600"/>
          </a:xfrm>
        </p:grpSpPr>
        <p:sp>
          <p:nvSpPr>
            <p:cNvPr id="157" name="Oval 112"/>
            <p:cNvSpPr>
              <a:spLocks noChangeArrowheads="1"/>
            </p:cNvSpPr>
            <p:nvPr/>
          </p:nvSpPr>
          <p:spPr bwMode="auto">
            <a:xfrm>
              <a:off x="2492375" y="5940425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3" name="Oval 1"/>
            <p:cNvSpPr/>
            <p:nvPr/>
          </p:nvSpPr>
          <p:spPr>
            <a:xfrm>
              <a:off x="2589213" y="6043613"/>
              <a:ext cx="46037" cy="4603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177" name="Łącznik prosty ze strzałką 176"/>
          <p:cNvCxnSpPr/>
          <p:nvPr/>
        </p:nvCxnSpPr>
        <p:spPr>
          <a:xfrm flipV="1">
            <a:off x="4531273" y="4288233"/>
            <a:ext cx="165154" cy="16267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8" name="Group 19"/>
          <p:cNvGrpSpPr/>
          <p:nvPr/>
        </p:nvGrpSpPr>
        <p:grpSpPr>
          <a:xfrm>
            <a:off x="8074548" y="1667388"/>
            <a:ext cx="228600" cy="228600"/>
            <a:chOff x="2492375" y="5940425"/>
            <a:chExt cx="228600" cy="228600"/>
          </a:xfrm>
        </p:grpSpPr>
        <p:sp>
          <p:nvSpPr>
            <p:cNvPr id="184" name="Oval 112"/>
            <p:cNvSpPr>
              <a:spLocks noChangeArrowheads="1"/>
            </p:cNvSpPr>
            <p:nvPr/>
          </p:nvSpPr>
          <p:spPr bwMode="auto">
            <a:xfrm>
              <a:off x="2492375" y="5940425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5" name="Oval 1"/>
            <p:cNvSpPr/>
            <p:nvPr/>
          </p:nvSpPr>
          <p:spPr>
            <a:xfrm>
              <a:off x="2589213" y="6043613"/>
              <a:ext cx="46037" cy="4603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86" name="Rectangle 12"/>
          <p:cNvSpPr>
            <a:spLocks noChangeArrowheads="1"/>
          </p:cNvSpPr>
          <p:nvPr/>
        </p:nvSpPr>
        <p:spPr bwMode="auto">
          <a:xfrm flipH="1">
            <a:off x="7341266" y="1654688"/>
            <a:ext cx="228600" cy="228600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7" name="Line 1153"/>
          <p:cNvSpPr>
            <a:spLocks noChangeShapeType="1"/>
          </p:cNvSpPr>
          <p:nvPr/>
        </p:nvSpPr>
        <p:spPr bwMode="auto">
          <a:xfrm>
            <a:off x="6859740" y="1430545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8" name="Line 1153"/>
          <p:cNvSpPr>
            <a:spLocks noChangeShapeType="1"/>
          </p:cNvSpPr>
          <p:nvPr/>
        </p:nvSpPr>
        <p:spPr bwMode="auto">
          <a:xfrm>
            <a:off x="7455566" y="1446955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9" name="Line 1153"/>
          <p:cNvSpPr>
            <a:spLocks noChangeShapeType="1"/>
          </p:cNvSpPr>
          <p:nvPr/>
        </p:nvSpPr>
        <p:spPr bwMode="auto">
          <a:xfrm>
            <a:off x="8190588" y="1443245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90" name="Group 19"/>
          <p:cNvGrpSpPr/>
          <p:nvPr/>
        </p:nvGrpSpPr>
        <p:grpSpPr>
          <a:xfrm>
            <a:off x="8057086" y="2872045"/>
            <a:ext cx="228600" cy="228600"/>
            <a:chOff x="2492375" y="5940425"/>
            <a:chExt cx="228600" cy="228600"/>
          </a:xfrm>
        </p:grpSpPr>
        <p:sp>
          <p:nvSpPr>
            <p:cNvPr id="191" name="Oval 112"/>
            <p:cNvSpPr>
              <a:spLocks noChangeArrowheads="1"/>
            </p:cNvSpPr>
            <p:nvPr/>
          </p:nvSpPr>
          <p:spPr bwMode="auto">
            <a:xfrm>
              <a:off x="2492375" y="5940425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2" name="Oval 1"/>
            <p:cNvSpPr/>
            <p:nvPr/>
          </p:nvSpPr>
          <p:spPr>
            <a:xfrm>
              <a:off x="2589213" y="6043613"/>
              <a:ext cx="46037" cy="4603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93" name="Line 138"/>
          <p:cNvSpPr>
            <a:spLocks noChangeShapeType="1"/>
          </p:cNvSpPr>
          <p:nvPr/>
        </p:nvSpPr>
        <p:spPr bwMode="auto">
          <a:xfrm>
            <a:off x="8176819" y="1909321"/>
            <a:ext cx="123" cy="97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" name="Line 1153"/>
          <p:cNvSpPr>
            <a:spLocks noChangeShapeType="1"/>
          </p:cNvSpPr>
          <p:nvPr/>
        </p:nvSpPr>
        <p:spPr bwMode="auto">
          <a:xfrm>
            <a:off x="7981385" y="3798064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5" name="Line 1154"/>
          <p:cNvSpPr>
            <a:spLocks noChangeShapeType="1"/>
          </p:cNvSpPr>
          <p:nvPr/>
        </p:nvSpPr>
        <p:spPr bwMode="auto">
          <a:xfrm flipV="1">
            <a:off x="7981385" y="3789494"/>
            <a:ext cx="36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7" name="Line 138"/>
          <p:cNvSpPr>
            <a:spLocks noChangeShapeType="1"/>
          </p:cNvSpPr>
          <p:nvPr/>
        </p:nvSpPr>
        <p:spPr bwMode="auto">
          <a:xfrm>
            <a:off x="8176942" y="3104369"/>
            <a:ext cx="0" cy="684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8" name="Line 1153"/>
          <p:cNvSpPr>
            <a:spLocks noChangeShapeType="1"/>
          </p:cNvSpPr>
          <p:nvPr/>
        </p:nvSpPr>
        <p:spPr bwMode="auto">
          <a:xfrm>
            <a:off x="5035010" y="2641965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99" name="Group 124"/>
          <p:cNvGrpSpPr/>
          <p:nvPr/>
        </p:nvGrpSpPr>
        <p:grpSpPr>
          <a:xfrm>
            <a:off x="5599090" y="2878925"/>
            <a:ext cx="228600" cy="228600"/>
            <a:chOff x="2492375" y="5940425"/>
            <a:chExt cx="228600" cy="228600"/>
          </a:xfrm>
        </p:grpSpPr>
        <p:sp>
          <p:nvSpPr>
            <p:cNvPr id="200" name="Oval 112"/>
            <p:cNvSpPr>
              <a:spLocks noChangeArrowheads="1"/>
            </p:cNvSpPr>
            <p:nvPr/>
          </p:nvSpPr>
          <p:spPr bwMode="auto">
            <a:xfrm>
              <a:off x="2492375" y="5940425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1" name="Oval 1"/>
            <p:cNvSpPr/>
            <p:nvPr/>
          </p:nvSpPr>
          <p:spPr>
            <a:xfrm>
              <a:off x="2589213" y="6043613"/>
              <a:ext cx="46037" cy="4603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02" name="Group 124"/>
          <p:cNvGrpSpPr/>
          <p:nvPr/>
        </p:nvGrpSpPr>
        <p:grpSpPr>
          <a:xfrm>
            <a:off x="6470693" y="2878925"/>
            <a:ext cx="228600" cy="228600"/>
            <a:chOff x="2492375" y="5940425"/>
            <a:chExt cx="228600" cy="228600"/>
          </a:xfrm>
        </p:grpSpPr>
        <p:sp>
          <p:nvSpPr>
            <p:cNvPr id="203" name="Oval 112"/>
            <p:cNvSpPr>
              <a:spLocks noChangeArrowheads="1"/>
            </p:cNvSpPr>
            <p:nvPr/>
          </p:nvSpPr>
          <p:spPr bwMode="auto">
            <a:xfrm>
              <a:off x="2492375" y="5940425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4" name="Oval 1"/>
            <p:cNvSpPr/>
            <p:nvPr/>
          </p:nvSpPr>
          <p:spPr>
            <a:xfrm>
              <a:off x="2589213" y="6043613"/>
              <a:ext cx="46037" cy="4603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05" name="Line 1153"/>
          <p:cNvSpPr>
            <a:spLocks noChangeShapeType="1"/>
          </p:cNvSpPr>
          <p:nvPr/>
        </p:nvSpPr>
        <p:spPr bwMode="auto">
          <a:xfrm>
            <a:off x="6577660" y="2663076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" name="Line 1153"/>
          <p:cNvSpPr>
            <a:spLocks noChangeShapeType="1"/>
          </p:cNvSpPr>
          <p:nvPr/>
        </p:nvSpPr>
        <p:spPr bwMode="auto">
          <a:xfrm>
            <a:off x="8341385" y="3788801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7" name="Rectangle 12"/>
          <p:cNvSpPr>
            <a:spLocks noChangeArrowheads="1"/>
          </p:cNvSpPr>
          <p:nvPr/>
        </p:nvSpPr>
        <p:spPr bwMode="auto">
          <a:xfrm>
            <a:off x="7867085" y="4011348"/>
            <a:ext cx="228600" cy="228600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8" name="Rectangle 12"/>
          <p:cNvSpPr>
            <a:spLocks noChangeArrowheads="1"/>
          </p:cNvSpPr>
          <p:nvPr/>
        </p:nvSpPr>
        <p:spPr bwMode="auto">
          <a:xfrm>
            <a:off x="8238270" y="4011348"/>
            <a:ext cx="228600" cy="228600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0" name="Oval 112"/>
          <p:cNvSpPr>
            <a:spLocks noChangeArrowheads="1"/>
          </p:cNvSpPr>
          <p:nvPr/>
        </p:nvSpPr>
        <p:spPr bwMode="auto">
          <a:xfrm>
            <a:off x="8913474" y="3992266"/>
            <a:ext cx="228600" cy="22860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2" name="Line 1153"/>
          <p:cNvSpPr>
            <a:spLocks noChangeShapeType="1"/>
          </p:cNvSpPr>
          <p:nvPr/>
        </p:nvSpPr>
        <p:spPr bwMode="auto">
          <a:xfrm>
            <a:off x="8674872" y="3811252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3" name="Line 1154"/>
          <p:cNvSpPr>
            <a:spLocks noChangeShapeType="1"/>
          </p:cNvSpPr>
          <p:nvPr/>
        </p:nvSpPr>
        <p:spPr bwMode="auto">
          <a:xfrm flipV="1">
            <a:off x="8674872" y="3802682"/>
            <a:ext cx="36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4" name="Line 1153"/>
          <p:cNvSpPr>
            <a:spLocks noChangeShapeType="1"/>
          </p:cNvSpPr>
          <p:nvPr/>
        </p:nvSpPr>
        <p:spPr bwMode="auto">
          <a:xfrm>
            <a:off x="9034872" y="3801989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" name="Line 138"/>
          <p:cNvSpPr>
            <a:spLocks noChangeShapeType="1"/>
          </p:cNvSpPr>
          <p:nvPr/>
        </p:nvSpPr>
        <p:spPr bwMode="auto">
          <a:xfrm>
            <a:off x="8665142" y="4205513"/>
            <a:ext cx="123" cy="756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7" name="Oval 112"/>
          <p:cNvSpPr>
            <a:spLocks noChangeArrowheads="1"/>
          </p:cNvSpPr>
          <p:nvPr/>
        </p:nvSpPr>
        <p:spPr bwMode="auto">
          <a:xfrm>
            <a:off x="8374436" y="5152245"/>
            <a:ext cx="228600" cy="22860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9" name="Line 1153"/>
          <p:cNvSpPr>
            <a:spLocks noChangeShapeType="1"/>
          </p:cNvSpPr>
          <p:nvPr/>
        </p:nvSpPr>
        <p:spPr bwMode="auto">
          <a:xfrm>
            <a:off x="8503340" y="4973210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0" name="Line 1153"/>
          <p:cNvSpPr>
            <a:spLocks noChangeShapeType="1"/>
          </p:cNvSpPr>
          <p:nvPr/>
        </p:nvSpPr>
        <p:spPr bwMode="auto">
          <a:xfrm>
            <a:off x="8863340" y="4963947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1" name="Line 1154"/>
          <p:cNvSpPr>
            <a:spLocks noChangeShapeType="1"/>
          </p:cNvSpPr>
          <p:nvPr/>
        </p:nvSpPr>
        <p:spPr bwMode="auto">
          <a:xfrm flipV="1">
            <a:off x="8514648" y="4963947"/>
            <a:ext cx="36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2" name="Line 1153"/>
          <p:cNvSpPr>
            <a:spLocks noChangeShapeType="1"/>
          </p:cNvSpPr>
          <p:nvPr/>
        </p:nvSpPr>
        <p:spPr bwMode="auto">
          <a:xfrm>
            <a:off x="7321043" y="3798160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3" name="Line 1154"/>
          <p:cNvSpPr>
            <a:spLocks noChangeShapeType="1"/>
          </p:cNvSpPr>
          <p:nvPr/>
        </p:nvSpPr>
        <p:spPr bwMode="auto">
          <a:xfrm flipV="1">
            <a:off x="7321043" y="3789590"/>
            <a:ext cx="36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4" name="Line 138"/>
          <p:cNvSpPr>
            <a:spLocks noChangeShapeType="1"/>
          </p:cNvSpPr>
          <p:nvPr/>
        </p:nvSpPr>
        <p:spPr bwMode="auto">
          <a:xfrm>
            <a:off x="7516600" y="3104465"/>
            <a:ext cx="0" cy="684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" name="Line 1153"/>
          <p:cNvSpPr>
            <a:spLocks noChangeShapeType="1"/>
          </p:cNvSpPr>
          <p:nvPr/>
        </p:nvSpPr>
        <p:spPr bwMode="auto">
          <a:xfrm>
            <a:off x="7681043" y="3788897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6" name="Rectangle 12"/>
          <p:cNvSpPr>
            <a:spLocks noChangeArrowheads="1"/>
          </p:cNvSpPr>
          <p:nvPr/>
        </p:nvSpPr>
        <p:spPr bwMode="auto">
          <a:xfrm>
            <a:off x="7206743" y="4011444"/>
            <a:ext cx="228600" cy="228600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7" name="Rectangle 12"/>
          <p:cNvSpPr>
            <a:spLocks noChangeArrowheads="1"/>
          </p:cNvSpPr>
          <p:nvPr/>
        </p:nvSpPr>
        <p:spPr bwMode="auto">
          <a:xfrm>
            <a:off x="7577928" y="4011444"/>
            <a:ext cx="228600" cy="228600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0" name="Line 1154"/>
          <p:cNvSpPr>
            <a:spLocks noChangeShapeType="1"/>
          </p:cNvSpPr>
          <p:nvPr/>
        </p:nvSpPr>
        <p:spPr bwMode="auto">
          <a:xfrm>
            <a:off x="6176005" y="3805040"/>
            <a:ext cx="792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1" name="Rectangle 12"/>
          <p:cNvSpPr>
            <a:spLocks noChangeArrowheads="1"/>
          </p:cNvSpPr>
          <p:nvPr/>
        </p:nvSpPr>
        <p:spPr bwMode="auto">
          <a:xfrm>
            <a:off x="6462994" y="4014342"/>
            <a:ext cx="228600" cy="228600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2" name="Line 1153"/>
          <p:cNvSpPr>
            <a:spLocks noChangeShapeType="1"/>
          </p:cNvSpPr>
          <p:nvPr/>
        </p:nvSpPr>
        <p:spPr bwMode="auto">
          <a:xfrm>
            <a:off x="6179526" y="3814322"/>
            <a:ext cx="0" cy="203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4" name="Line 1153"/>
          <p:cNvSpPr>
            <a:spLocks noChangeShapeType="1"/>
          </p:cNvSpPr>
          <p:nvPr/>
        </p:nvSpPr>
        <p:spPr bwMode="auto">
          <a:xfrm>
            <a:off x="6985024" y="3798414"/>
            <a:ext cx="0" cy="203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" name="Line 138"/>
          <p:cNvSpPr>
            <a:spLocks noChangeShapeType="1"/>
          </p:cNvSpPr>
          <p:nvPr/>
        </p:nvSpPr>
        <p:spPr bwMode="auto">
          <a:xfrm flipH="1">
            <a:off x="6586086" y="3101087"/>
            <a:ext cx="0" cy="94621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6" name="Oval 112"/>
          <p:cNvSpPr>
            <a:spLocks noChangeArrowheads="1"/>
          </p:cNvSpPr>
          <p:nvPr/>
        </p:nvSpPr>
        <p:spPr bwMode="auto">
          <a:xfrm>
            <a:off x="6056290" y="4026701"/>
            <a:ext cx="228600" cy="22860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7" name="Oval 112"/>
          <p:cNvSpPr>
            <a:spLocks noChangeArrowheads="1"/>
          </p:cNvSpPr>
          <p:nvPr/>
        </p:nvSpPr>
        <p:spPr bwMode="auto">
          <a:xfrm>
            <a:off x="6870724" y="4017102"/>
            <a:ext cx="228600" cy="22860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8" name="Oval 112"/>
          <p:cNvSpPr>
            <a:spLocks noChangeArrowheads="1"/>
          </p:cNvSpPr>
          <p:nvPr/>
        </p:nvSpPr>
        <p:spPr bwMode="auto">
          <a:xfrm>
            <a:off x="5761282" y="4026627"/>
            <a:ext cx="228600" cy="22860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9" name="Rectangle 12"/>
          <p:cNvSpPr>
            <a:spLocks noChangeArrowheads="1"/>
          </p:cNvSpPr>
          <p:nvPr/>
        </p:nvSpPr>
        <p:spPr bwMode="auto">
          <a:xfrm flipH="1">
            <a:off x="5411506" y="4018358"/>
            <a:ext cx="228600" cy="228600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0" name="Line 1153"/>
          <p:cNvSpPr>
            <a:spLocks noChangeShapeType="1"/>
          </p:cNvSpPr>
          <p:nvPr/>
        </p:nvSpPr>
        <p:spPr bwMode="auto">
          <a:xfrm>
            <a:off x="5521674" y="3825585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1" name="Line 1154"/>
          <p:cNvSpPr>
            <a:spLocks noChangeShapeType="1"/>
          </p:cNvSpPr>
          <p:nvPr/>
        </p:nvSpPr>
        <p:spPr bwMode="auto">
          <a:xfrm flipV="1">
            <a:off x="5521674" y="3817015"/>
            <a:ext cx="36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2" name="Line 138"/>
          <p:cNvSpPr>
            <a:spLocks noChangeShapeType="1"/>
          </p:cNvSpPr>
          <p:nvPr/>
        </p:nvSpPr>
        <p:spPr bwMode="auto">
          <a:xfrm>
            <a:off x="5717231" y="3112840"/>
            <a:ext cx="0" cy="720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3" name="Line 1153"/>
          <p:cNvSpPr>
            <a:spLocks noChangeShapeType="1"/>
          </p:cNvSpPr>
          <p:nvPr/>
        </p:nvSpPr>
        <p:spPr bwMode="auto">
          <a:xfrm>
            <a:off x="5881674" y="3816322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4" name="Rechte verbindingslijn 168"/>
          <p:cNvCxnSpPr/>
          <p:nvPr/>
        </p:nvCxnSpPr>
        <p:spPr bwMode="auto">
          <a:xfrm rot="2700000">
            <a:off x="8342063" y="3916758"/>
            <a:ext cx="0" cy="4318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9" name="Line 1153"/>
          <p:cNvSpPr>
            <a:spLocks noChangeShapeType="1"/>
          </p:cNvSpPr>
          <p:nvPr/>
        </p:nvSpPr>
        <p:spPr bwMode="auto">
          <a:xfrm>
            <a:off x="143535" y="3825585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0" name="Line 1154"/>
          <p:cNvSpPr>
            <a:spLocks noChangeShapeType="1"/>
          </p:cNvSpPr>
          <p:nvPr/>
        </p:nvSpPr>
        <p:spPr bwMode="auto">
          <a:xfrm flipV="1">
            <a:off x="143535" y="3817015"/>
            <a:ext cx="36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1" name="Line 138"/>
          <p:cNvSpPr>
            <a:spLocks noChangeShapeType="1"/>
          </p:cNvSpPr>
          <p:nvPr/>
        </p:nvSpPr>
        <p:spPr bwMode="auto">
          <a:xfrm>
            <a:off x="339092" y="2989015"/>
            <a:ext cx="0" cy="828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2" name="Line 1153"/>
          <p:cNvSpPr>
            <a:spLocks noChangeShapeType="1"/>
          </p:cNvSpPr>
          <p:nvPr/>
        </p:nvSpPr>
        <p:spPr bwMode="auto">
          <a:xfrm>
            <a:off x="503535" y="3816322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00385" y="218075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241_F17-016</a:t>
            </a:r>
          </a:p>
        </p:txBody>
      </p:sp>
      <p:sp>
        <p:nvSpPr>
          <p:cNvPr id="4" name="Prostokąt 3"/>
          <p:cNvSpPr/>
          <p:nvPr/>
        </p:nvSpPr>
        <p:spPr>
          <a:xfrm>
            <a:off x="22089" y="6134856"/>
            <a:ext cx="39934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RPGR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c.385_386del, p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.(Thr129Phefs*5)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4568195" y="4372412"/>
            <a:ext cx="4828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241</a:t>
            </a:r>
          </a:p>
          <a:p>
            <a:pPr algn="ctr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V1</a:t>
            </a:r>
          </a:p>
        </p:txBody>
      </p:sp>
      <p:sp>
        <p:nvSpPr>
          <p:cNvPr id="209" name="Line 1154"/>
          <p:cNvSpPr>
            <a:spLocks noChangeShapeType="1"/>
          </p:cNvSpPr>
          <p:nvPr/>
        </p:nvSpPr>
        <p:spPr bwMode="auto">
          <a:xfrm>
            <a:off x="805209" y="3819359"/>
            <a:ext cx="936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1" name="Line 1153"/>
          <p:cNvSpPr>
            <a:spLocks noChangeShapeType="1"/>
          </p:cNvSpPr>
          <p:nvPr/>
        </p:nvSpPr>
        <p:spPr bwMode="auto">
          <a:xfrm>
            <a:off x="819079" y="3816322"/>
            <a:ext cx="0" cy="203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8" name="Line 1153"/>
          <p:cNvSpPr>
            <a:spLocks noChangeShapeType="1"/>
          </p:cNvSpPr>
          <p:nvPr/>
        </p:nvSpPr>
        <p:spPr bwMode="auto">
          <a:xfrm>
            <a:off x="1730753" y="3816322"/>
            <a:ext cx="0" cy="203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7" name="Rectangle 12"/>
          <p:cNvSpPr>
            <a:spLocks noChangeArrowheads="1"/>
          </p:cNvSpPr>
          <p:nvPr/>
        </p:nvSpPr>
        <p:spPr bwMode="auto">
          <a:xfrm flipH="1">
            <a:off x="991025" y="4038511"/>
            <a:ext cx="228600" cy="228600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8" name="Rectangle 12"/>
          <p:cNvSpPr>
            <a:spLocks noChangeArrowheads="1"/>
          </p:cNvSpPr>
          <p:nvPr/>
        </p:nvSpPr>
        <p:spPr bwMode="auto">
          <a:xfrm>
            <a:off x="672579" y="4026258"/>
            <a:ext cx="228600" cy="228600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1" name="Rectangle 12"/>
          <p:cNvSpPr>
            <a:spLocks noChangeArrowheads="1"/>
          </p:cNvSpPr>
          <p:nvPr/>
        </p:nvSpPr>
        <p:spPr bwMode="auto">
          <a:xfrm flipH="1">
            <a:off x="1605490" y="4008671"/>
            <a:ext cx="228600" cy="228600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2" name="Line 1153"/>
          <p:cNvSpPr>
            <a:spLocks noChangeShapeType="1"/>
          </p:cNvSpPr>
          <p:nvPr/>
        </p:nvSpPr>
        <p:spPr bwMode="auto">
          <a:xfrm>
            <a:off x="1110303" y="3826198"/>
            <a:ext cx="0" cy="203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3" name="Line 1153"/>
          <p:cNvSpPr>
            <a:spLocks noChangeShapeType="1"/>
          </p:cNvSpPr>
          <p:nvPr/>
        </p:nvSpPr>
        <p:spPr bwMode="auto">
          <a:xfrm>
            <a:off x="1396179" y="3811086"/>
            <a:ext cx="0" cy="203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" name="Oval 112"/>
          <p:cNvSpPr>
            <a:spLocks noChangeArrowheads="1"/>
          </p:cNvSpPr>
          <p:nvPr/>
        </p:nvSpPr>
        <p:spPr bwMode="auto">
          <a:xfrm>
            <a:off x="385575" y="4024465"/>
            <a:ext cx="228600" cy="22860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9" name="Oval 112"/>
          <p:cNvSpPr>
            <a:spLocks noChangeArrowheads="1"/>
          </p:cNvSpPr>
          <p:nvPr/>
        </p:nvSpPr>
        <p:spPr bwMode="auto">
          <a:xfrm>
            <a:off x="1279970" y="4024735"/>
            <a:ext cx="228600" cy="22860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2" name="Oval 112"/>
          <p:cNvSpPr>
            <a:spLocks noChangeArrowheads="1"/>
          </p:cNvSpPr>
          <p:nvPr/>
        </p:nvSpPr>
        <p:spPr bwMode="auto">
          <a:xfrm>
            <a:off x="2684047" y="4029398"/>
            <a:ext cx="228600" cy="22860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5" name="Oval 112"/>
          <p:cNvSpPr>
            <a:spLocks noChangeArrowheads="1"/>
          </p:cNvSpPr>
          <p:nvPr/>
        </p:nvSpPr>
        <p:spPr bwMode="auto">
          <a:xfrm>
            <a:off x="3130824" y="4018358"/>
            <a:ext cx="228600" cy="22860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6" name="Prostokąt 215"/>
          <p:cNvSpPr/>
          <p:nvPr/>
        </p:nvSpPr>
        <p:spPr>
          <a:xfrm>
            <a:off x="8613460" y="5587109"/>
            <a:ext cx="4828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507</a:t>
            </a:r>
          </a:p>
          <a:p>
            <a:pPr algn="ctr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V1</a:t>
            </a:r>
          </a:p>
        </p:txBody>
      </p:sp>
      <p:sp>
        <p:nvSpPr>
          <p:cNvPr id="3" name="Prostokąt 2"/>
          <p:cNvSpPr/>
          <p:nvPr/>
        </p:nvSpPr>
        <p:spPr>
          <a:xfrm>
            <a:off x="4081015" y="3044171"/>
            <a:ext cx="4828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506</a:t>
            </a:r>
          </a:p>
          <a:p>
            <a:pPr algn="ctr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10" name="Prostokąt 9"/>
          <p:cNvSpPr/>
          <p:nvPr/>
        </p:nvSpPr>
        <p:spPr>
          <a:xfrm>
            <a:off x="4756716" y="3044171"/>
            <a:ext cx="5517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509</a:t>
            </a:r>
          </a:p>
          <a:p>
            <a:pPr algn="ctr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245" name="Prostokąt 244"/>
          <p:cNvSpPr/>
          <p:nvPr/>
        </p:nvSpPr>
        <p:spPr>
          <a:xfrm>
            <a:off x="3724543" y="4373187"/>
            <a:ext cx="4828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510</a:t>
            </a:r>
          </a:p>
          <a:p>
            <a:pPr algn="ctr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246" name="Prostokąt 245"/>
          <p:cNvSpPr/>
          <p:nvPr/>
        </p:nvSpPr>
        <p:spPr>
          <a:xfrm>
            <a:off x="4141827" y="4368094"/>
            <a:ext cx="4694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511</a:t>
            </a:r>
          </a:p>
          <a:p>
            <a:pPr algn="ctr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V1</a:t>
            </a:r>
          </a:p>
        </p:txBody>
      </p:sp>
      <p:sp>
        <p:nvSpPr>
          <p:cNvPr id="247" name="Prostokąt 246"/>
          <p:cNvSpPr/>
          <p:nvPr/>
        </p:nvSpPr>
        <p:spPr>
          <a:xfrm>
            <a:off x="4978031" y="4372412"/>
            <a:ext cx="4828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508</a:t>
            </a:r>
          </a:p>
          <a:p>
            <a:pPr algn="ctr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248" name="Prostokąt 247"/>
          <p:cNvSpPr/>
          <p:nvPr/>
        </p:nvSpPr>
        <p:spPr>
          <a:xfrm>
            <a:off x="535085" y="4513859"/>
            <a:ext cx="4828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512</a:t>
            </a:r>
          </a:p>
          <a:p>
            <a:pPr algn="ctr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V1</a:t>
            </a:r>
          </a:p>
        </p:txBody>
      </p:sp>
      <p:sp>
        <p:nvSpPr>
          <p:cNvPr id="253" name="Prostokąt 252"/>
          <p:cNvSpPr/>
          <p:nvPr/>
        </p:nvSpPr>
        <p:spPr>
          <a:xfrm>
            <a:off x="-113548" y="4528702"/>
            <a:ext cx="4828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513</a:t>
            </a:r>
          </a:p>
          <a:p>
            <a:pPr algn="ctr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V1</a:t>
            </a:r>
          </a:p>
        </p:txBody>
      </p:sp>
      <p:sp>
        <p:nvSpPr>
          <p:cNvPr id="254" name="Prostokąt 253"/>
          <p:cNvSpPr/>
          <p:nvPr/>
        </p:nvSpPr>
        <p:spPr>
          <a:xfrm>
            <a:off x="1528885" y="5503662"/>
            <a:ext cx="4828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514</a:t>
            </a:r>
          </a:p>
          <a:p>
            <a:pPr algn="ctr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3925918716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171399" y="238568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403_F18-040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4051751" y="1889043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4783341" y="1658423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3596910" y="1658422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2430368" y="3722459"/>
            <a:ext cx="4068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434708" y="1881297"/>
            <a:ext cx="0" cy="227422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val 112"/>
          <p:cNvSpPr>
            <a:spLocks noChangeArrowheads="1"/>
          </p:cNvSpPr>
          <p:nvPr/>
        </p:nvSpPr>
        <p:spPr bwMode="auto">
          <a:xfrm>
            <a:off x="6272776" y="4155523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kstvak 218"/>
          <p:cNvSpPr txBox="1">
            <a:spLocks noChangeArrowheads="1"/>
          </p:cNvSpPr>
          <p:nvPr/>
        </p:nvSpPr>
        <p:spPr bwMode="auto">
          <a:xfrm>
            <a:off x="6094252" y="4915413"/>
            <a:ext cx="80823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403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6073111" y="4643744"/>
            <a:ext cx="168689" cy="27166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Line 1153"/>
          <p:cNvSpPr>
            <a:spLocks noChangeShapeType="1"/>
          </p:cNvSpPr>
          <p:nvPr/>
        </p:nvSpPr>
        <p:spPr bwMode="auto">
          <a:xfrm>
            <a:off x="2430368" y="3710777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Line 1153"/>
          <p:cNvSpPr>
            <a:spLocks noChangeShapeType="1"/>
          </p:cNvSpPr>
          <p:nvPr/>
        </p:nvSpPr>
        <p:spPr bwMode="auto">
          <a:xfrm>
            <a:off x="6506269" y="3711565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 flipH="1">
            <a:off x="4201215" y="4147878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 flipH="1">
            <a:off x="2196872" y="4147877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171399" y="5723191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  <a:endParaRPr lang="pl-PL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fr-FR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c.3413T&gt;A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p.(</a:t>
            </a:r>
            <a:r>
              <a:rPr lang="fr-FR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Leu1138His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c.4070C&gt;T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p.(Ala1357Val)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kstvak 218"/>
          <p:cNvSpPr txBox="1">
            <a:spLocks noChangeArrowheads="1"/>
          </p:cNvSpPr>
          <p:nvPr/>
        </p:nvSpPr>
        <p:spPr bwMode="auto">
          <a:xfrm>
            <a:off x="4686453" y="2427313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722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|V2</a:t>
            </a:r>
          </a:p>
        </p:txBody>
      </p:sp>
      <p:sp>
        <p:nvSpPr>
          <p:cNvPr id="17" name="Tekstvak 218"/>
          <p:cNvSpPr txBox="1">
            <a:spLocks noChangeArrowheads="1"/>
          </p:cNvSpPr>
          <p:nvPr/>
        </p:nvSpPr>
        <p:spPr bwMode="auto">
          <a:xfrm>
            <a:off x="4171175" y="4933809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724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sp>
        <p:nvSpPr>
          <p:cNvPr id="19" name="Tekstvak 218"/>
          <p:cNvSpPr txBox="1">
            <a:spLocks noChangeArrowheads="1"/>
          </p:cNvSpPr>
          <p:nvPr/>
        </p:nvSpPr>
        <p:spPr bwMode="auto">
          <a:xfrm>
            <a:off x="2128674" y="4911303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723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</p:spTree>
    <p:extLst>
      <p:ext uri="{BB962C8B-B14F-4D97-AF65-F5344CB8AC3E}">
        <p14:creationId xmlns:p14="http://schemas.microsoft.com/office/powerpoint/2010/main" val="2353982439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127856" y="160191"/>
            <a:ext cx="16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404_F18-041 </a:t>
            </a:r>
          </a:p>
        </p:txBody>
      </p:sp>
      <p:sp>
        <p:nvSpPr>
          <p:cNvPr id="36" name="Line 5"/>
          <p:cNvSpPr>
            <a:spLocks noChangeShapeType="1"/>
          </p:cNvSpPr>
          <p:nvPr/>
        </p:nvSpPr>
        <p:spPr bwMode="auto">
          <a:xfrm flipH="1" flipV="1">
            <a:off x="4261531" y="1984113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12"/>
          <p:cNvSpPr>
            <a:spLocks noChangeArrowheads="1"/>
          </p:cNvSpPr>
          <p:nvPr/>
        </p:nvSpPr>
        <p:spPr bwMode="auto">
          <a:xfrm flipH="1">
            <a:off x="4993121" y="1753493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Oval 112"/>
          <p:cNvSpPr>
            <a:spLocks noChangeArrowheads="1"/>
          </p:cNvSpPr>
          <p:nvPr/>
        </p:nvSpPr>
        <p:spPr bwMode="auto">
          <a:xfrm>
            <a:off x="3806690" y="1753492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Line 1153"/>
          <p:cNvSpPr>
            <a:spLocks noChangeShapeType="1"/>
          </p:cNvSpPr>
          <p:nvPr/>
        </p:nvSpPr>
        <p:spPr bwMode="auto">
          <a:xfrm>
            <a:off x="3623128" y="3806636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Line 1154"/>
          <p:cNvSpPr>
            <a:spLocks noChangeShapeType="1"/>
          </p:cNvSpPr>
          <p:nvPr/>
        </p:nvSpPr>
        <p:spPr bwMode="auto">
          <a:xfrm>
            <a:off x="2640148" y="3817529"/>
            <a:ext cx="4068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Line 138"/>
          <p:cNvSpPr>
            <a:spLocks noChangeShapeType="1"/>
          </p:cNvSpPr>
          <p:nvPr/>
        </p:nvSpPr>
        <p:spPr bwMode="auto">
          <a:xfrm>
            <a:off x="4644488" y="1976367"/>
            <a:ext cx="0" cy="227422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0" name="Łącznik prosty ze strzałką 59"/>
          <p:cNvCxnSpPr/>
          <p:nvPr/>
        </p:nvCxnSpPr>
        <p:spPr>
          <a:xfrm flipV="1">
            <a:off x="4150728" y="4763472"/>
            <a:ext cx="168689" cy="27166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kstvak 218"/>
          <p:cNvSpPr txBox="1">
            <a:spLocks noChangeArrowheads="1"/>
          </p:cNvSpPr>
          <p:nvPr/>
        </p:nvSpPr>
        <p:spPr bwMode="auto">
          <a:xfrm>
            <a:off x="4359613" y="5009922"/>
            <a:ext cx="5693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404</a:t>
            </a:r>
          </a:p>
        </p:txBody>
      </p:sp>
      <p:sp>
        <p:nvSpPr>
          <p:cNvPr id="62" name="Rectangle 12"/>
          <p:cNvSpPr>
            <a:spLocks noChangeArrowheads="1"/>
          </p:cNvSpPr>
          <p:nvPr/>
        </p:nvSpPr>
        <p:spPr bwMode="auto">
          <a:xfrm flipH="1">
            <a:off x="4410995" y="4250593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Line 1153"/>
          <p:cNvSpPr>
            <a:spLocks noChangeShapeType="1"/>
          </p:cNvSpPr>
          <p:nvPr/>
        </p:nvSpPr>
        <p:spPr bwMode="auto">
          <a:xfrm>
            <a:off x="5771607" y="3798992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Oval 112"/>
          <p:cNvSpPr>
            <a:spLocks noChangeArrowheads="1"/>
          </p:cNvSpPr>
          <p:nvPr/>
        </p:nvSpPr>
        <p:spPr bwMode="auto">
          <a:xfrm>
            <a:off x="2406655" y="4250593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Oval 112"/>
          <p:cNvSpPr>
            <a:spLocks noChangeArrowheads="1"/>
          </p:cNvSpPr>
          <p:nvPr/>
        </p:nvSpPr>
        <p:spPr bwMode="auto">
          <a:xfrm>
            <a:off x="6482923" y="4234564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Line 1153"/>
          <p:cNvSpPr>
            <a:spLocks noChangeShapeType="1"/>
          </p:cNvSpPr>
          <p:nvPr/>
        </p:nvSpPr>
        <p:spPr bwMode="auto">
          <a:xfrm>
            <a:off x="2640148" y="3805847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Line 1153"/>
          <p:cNvSpPr>
            <a:spLocks noChangeShapeType="1"/>
          </p:cNvSpPr>
          <p:nvPr/>
        </p:nvSpPr>
        <p:spPr bwMode="auto">
          <a:xfrm>
            <a:off x="6716049" y="3806635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1" name="Łącznik prostoliniowy 70"/>
          <p:cNvCxnSpPr/>
          <p:nvPr/>
        </p:nvCxnSpPr>
        <p:spPr>
          <a:xfrm flipV="1">
            <a:off x="4903124" y="1662386"/>
            <a:ext cx="646977" cy="644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12"/>
          <p:cNvSpPr>
            <a:spLocks noChangeArrowheads="1"/>
          </p:cNvSpPr>
          <p:nvPr/>
        </p:nvSpPr>
        <p:spPr bwMode="auto">
          <a:xfrm flipH="1">
            <a:off x="3389635" y="4250593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Rectangle 12"/>
          <p:cNvSpPr>
            <a:spLocks noChangeArrowheads="1"/>
          </p:cNvSpPr>
          <p:nvPr/>
        </p:nvSpPr>
        <p:spPr bwMode="auto">
          <a:xfrm flipH="1">
            <a:off x="5537470" y="4250593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706185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127856" y="160191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405_F18-042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4199796" y="1932586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4931386" y="1701966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3744955" y="1701965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2578413" y="3766002"/>
            <a:ext cx="4068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582753" y="1924840"/>
            <a:ext cx="0" cy="227422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val 112"/>
          <p:cNvSpPr>
            <a:spLocks noChangeArrowheads="1"/>
          </p:cNvSpPr>
          <p:nvPr/>
        </p:nvSpPr>
        <p:spPr bwMode="auto">
          <a:xfrm>
            <a:off x="6420821" y="4199066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6035040" y="4686999"/>
            <a:ext cx="250302" cy="20692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Line 1153"/>
          <p:cNvSpPr>
            <a:spLocks noChangeShapeType="1"/>
          </p:cNvSpPr>
          <p:nvPr/>
        </p:nvSpPr>
        <p:spPr bwMode="auto">
          <a:xfrm>
            <a:off x="2578413" y="3754320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Line 1153"/>
          <p:cNvSpPr>
            <a:spLocks noChangeShapeType="1"/>
          </p:cNvSpPr>
          <p:nvPr/>
        </p:nvSpPr>
        <p:spPr bwMode="auto">
          <a:xfrm>
            <a:off x="6654314" y="3755108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 flipH="1">
            <a:off x="4349260" y="4191421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 flipH="1">
            <a:off x="2344917" y="4191420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Łącznik prostoliniowy 18"/>
          <p:cNvCxnSpPr/>
          <p:nvPr/>
        </p:nvCxnSpPr>
        <p:spPr>
          <a:xfrm flipV="1">
            <a:off x="4841389" y="1627536"/>
            <a:ext cx="646977" cy="64443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Łącznik prostoliniowy 19"/>
          <p:cNvCxnSpPr/>
          <p:nvPr/>
        </p:nvCxnSpPr>
        <p:spPr>
          <a:xfrm flipV="1">
            <a:off x="3654958" y="1610368"/>
            <a:ext cx="646977" cy="64443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kstvak 218"/>
          <p:cNvSpPr txBox="1">
            <a:spLocks noChangeArrowheads="1"/>
          </p:cNvSpPr>
          <p:nvPr/>
        </p:nvSpPr>
        <p:spPr bwMode="auto">
          <a:xfrm>
            <a:off x="6369619" y="4963262"/>
            <a:ext cx="5693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405</a:t>
            </a:r>
          </a:p>
        </p:txBody>
      </p:sp>
    </p:spTree>
    <p:extLst>
      <p:ext uri="{BB962C8B-B14F-4D97-AF65-F5344CB8AC3E}">
        <p14:creationId xmlns:p14="http://schemas.microsoft.com/office/powerpoint/2010/main" val="3513950050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5"/>
          <p:cNvSpPr>
            <a:spLocks noChangeShapeType="1"/>
          </p:cNvSpPr>
          <p:nvPr/>
        </p:nvSpPr>
        <p:spPr bwMode="auto">
          <a:xfrm flipH="1" flipV="1">
            <a:off x="3730379" y="835895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12"/>
          <p:cNvSpPr>
            <a:spLocks noChangeArrowheads="1"/>
          </p:cNvSpPr>
          <p:nvPr/>
        </p:nvSpPr>
        <p:spPr bwMode="auto">
          <a:xfrm flipH="1">
            <a:off x="3253774" y="603990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val 112"/>
          <p:cNvSpPr>
            <a:spLocks noChangeArrowheads="1"/>
          </p:cNvSpPr>
          <p:nvPr/>
        </p:nvSpPr>
        <p:spPr bwMode="auto">
          <a:xfrm>
            <a:off x="4460871" y="603990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Line 138"/>
          <p:cNvSpPr>
            <a:spLocks noChangeShapeType="1"/>
          </p:cNvSpPr>
          <p:nvPr/>
        </p:nvSpPr>
        <p:spPr bwMode="auto">
          <a:xfrm>
            <a:off x="4110732" y="828646"/>
            <a:ext cx="0" cy="167994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val 112"/>
          <p:cNvSpPr>
            <a:spLocks noChangeArrowheads="1"/>
          </p:cNvSpPr>
          <p:nvPr/>
        </p:nvSpPr>
        <p:spPr bwMode="auto">
          <a:xfrm>
            <a:off x="3863719" y="2508591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 flipH="1">
            <a:off x="5050983" y="2508592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Łącznik prosty ze strzałką 7"/>
          <p:cNvCxnSpPr/>
          <p:nvPr/>
        </p:nvCxnSpPr>
        <p:spPr>
          <a:xfrm flipV="1">
            <a:off x="3485679" y="2972402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le tekstowe 8"/>
          <p:cNvSpPr txBox="1"/>
          <p:nvPr/>
        </p:nvSpPr>
        <p:spPr>
          <a:xfrm>
            <a:off x="172439" y="160191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406_F18-043</a:t>
            </a: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 flipV="1">
            <a:off x="4311650" y="2740497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138"/>
          <p:cNvSpPr>
            <a:spLocks noChangeShapeType="1"/>
          </p:cNvSpPr>
          <p:nvPr/>
        </p:nvSpPr>
        <p:spPr bwMode="auto">
          <a:xfrm>
            <a:off x="4674278" y="2740495"/>
            <a:ext cx="0" cy="156996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val 112"/>
          <p:cNvSpPr>
            <a:spLocks noChangeArrowheads="1"/>
          </p:cNvSpPr>
          <p:nvPr/>
        </p:nvSpPr>
        <p:spPr bwMode="auto">
          <a:xfrm>
            <a:off x="3740952" y="4579804"/>
            <a:ext cx="463811" cy="463811"/>
          </a:xfrm>
          <a:prstGeom prst="ellipse">
            <a:avLst/>
          </a:prstGeom>
          <a:solidFill>
            <a:schemeClr val="bg1">
              <a:lumMod val="75000"/>
            </a:schemeClr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val 112"/>
          <p:cNvSpPr>
            <a:spLocks noChangeArrowheads="1"/>
          </p:cNvSpPr>
          <p:nvPr/>
        </p:nvSpPr>
        <p:spPr bwMode="auto">
          <a:xfrm>
            <a:off x="5163352" y="4579804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 flipH="1" flipV="1">
            <a:off x="3953299" y="4301586"/>
            <a:ext cx="144195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Line 138"/>
          <p:cNvSpPr>
            <a:spLocks noChangeShapeType="1"/>
          </p:cNvSpPr>
          <p:nvPr/>
        </p:nvSpPr>
        <p:spPr bwMode="auto">
          <a:xfrm>
            <a:off x="5392640" y="4310464"/>
            <a:ext cx="2617" cy="27452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Line 138"/>
          <p:cNvSpPr>
            <a:spLocks noChangeShapeType="1"/>
          </p:cNvSpPr>
          <p:nvPr/>
        </p:nvSpPr>
        <p:spPr bwMode="auto">
          <a:xfrm>
            <a:off x="3970240" y="4301586"/>
            <a:ext cx="2617" cy="27452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Prostokąt 16"/>
          <p:cNvSpPr/>
          <p:nvPr/>
        </p:nvSpPr>
        <p:spPr>
          <a:xfrm>
            <a:off x="3383263" y="5321832"/>
            <a:ext cx="11304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slight</a:t>
            </a:r>
            <a:r>
              <a:rPr lang="pl-P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pigment</a:t>
            </a:r>
          </a:p>
          <a:p>
            <a:pPr algn="ctr"/>
            <a:r>
              <a:rPr lang="pl-PL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mottling</a:t>
            </a:r>
            <a:endParaRPr lang="pl-PL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Prostokąt 17"/>
          <p:cNvSpPr/>
          <p:nvPr/>
        </p:nvSpPr>
        <p:spPr>
          <a:xfrm>
            <a:off x="3761057" y="3204308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406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Prostokąt 18"/>
          <p:cNvSpPr/>
          <p:nvPr/>
        </p:nvSpPr>
        <p:spPr>
          <a:xfrm>
            <a:off x="242279" y="5964134"/>
            <a:ext cx="33778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NRL</a:t>
            </a: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V1: c.242_244del, p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.(Gln81del)</a:t>
            </a:r>
          </a:p>
        </p:txBody>
      </p:sp>
    </p:spTree>
    <p:extLst>
      <p:ext uri="{BB962C8B-B14F-4D97-AF65-F5344CB8AC3E}">
        <p14:creationId xmlns:p14="http://schemas.microsoft.com/office/powerpoint/2010/main" val="2183804870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val 112"/>
          <p:cNvSpPr>
            <a:spLocks noChangeArrowheads="1"/>
          </p:cNvSpPr>
          <p:nvPr/>
        </p:nvSpPr>
        <p:spPr bwMode="auto">
          <a:xfrm>
            <a:off x="4486812" y="521531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 flipH="1">
            <a:off x="5674076" y="521532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3921971" y="2712379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ole tekstowe 28"/>
          <p:cNvSpPr txBox="1"/>
          <p:nvPr/>
        </p:nvSpPr>
        <p:spPr>
          <a:xfrm>
            <a:off x="337316" y="329943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407_F18-044</a:t>
            </a:r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 flipH="1" flipV="1">
            <a:off x="4934743" y="753437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Line 138"/>
          <p:cNvSpPr>
            <a:spLocks noChangeShapeType="1"/>
          </p:cNvSpPr>
          <p:nvPr/>
        </p:nvSpPr>
        <p:spPr bwMode="auto">
          <a:xfrm flipH="1">
            <a:off x="5282062" y="740735"/>
            <a:ext cx="0" cy="122073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val 112"/>
          <p:cNvSpPr>
            <a:spLocks noChangeArrowheads="1"/>
          </p:cNvSpPr>
          <p:nvPr/>
        </p:nvSpPr>
        <p:spPr bwMode="auto">
          <a:xfrm>
            <a:off x="4313253" y="2248568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val 112"/>
          <p:cNvSpPr>
            <a:spLocks noChangeArrowheads="1"/>
          </p:cNvSpPr>
          <p:nvPr/>
        </p:nvSpPr>
        <p:spPr bwMode="auto">
          <a:xfrm>
            <a:off x="5735653" y="2248568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5"/>
          <p:cNvSpPr>
            <a:spLocks noChangeShapeType="1"/>
          </p:cNvSpPr>
          <p:nvPr/>
        </p:nvSpPr>
        <p:spPr bwMode="auto">
          <a:xfrm flipH="1" flipV="1">
            <a:off x="4525600" y="1970350"/>
            <a:ext cx="144195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Line 138"/>
          <p:cNvSpPr>
            <a:spLocks noChangeShapeType="1"/>
          </p:cNvSpPr>
          <p:nvPr/>
        </p:nvSpPr>
        <p:spPr bwMode="auto">
          <a:xfrm>
            <a:off x="5964941" y="1979228"/>
            <a:ext cx="2617" cy="27452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Line 138"/>
          <p:cNvSpPr>
            <a:spLocks noChangeShapeType="1"/>
          </p:cNvSpPr>
          <p:nvPr/>
        </p:nvSpPr>
        <p:spPr bwMode="auto">
          <a:xfrm>
            <a:off x="4542541" y="1970350"/>
            <a:ext cx="2617" cy="27452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5"/>
          <p:cNvSpPr>
            <a:spLocks noChangeShapeType="1"/>
          </p:cNvSpPr>
          <p:nvPr/>
        </p:nvSpPr>
        <p:spPr bwMode="auto">
          <a:xfrm flipH="1">
            <a:off x="3449471" y="2480473"/>
            <a:ext cx="989419" cy="518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 flipH="1">
            <a:off x="2963401" y="2253748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Line 138"/>
          <p:cNvSpPr>
            <a:spLocks noChangeShapeType="1"/>
          </p:cNvSpPr>
          <p:nvPr/>
        </p:nvSpPr>
        <p:spPr bwMode="auto">
          <a:xfrm>
            <a:off x="3857904" y="2485653"/>
            <a:ext cx="10076" cy="156336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Oval 112"/>
          <p:cNvSpPr>
            <a:spLocks noChangeArrowheads="1"/>
          </p:cNvSpPr>
          <p:nvPr/>
        </p:nvSpPr>
        <p:spPr bwMode="auto">
          <a:xfrm>
            <a:off x="2875811" y="4318353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Oval 112"/>
          <p:cNvSpPr>
            <a:spLocks noChangeArrowheads="1"/>
          </p:cNvSpPr>
          <p:nvPr/>
        </p:nvSpPr>
        <p:spPr bwMode="auto">
          <a:xfrm>
            <a:off x="4323611" y="4318353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Line 5"/>
          <p:cNvSpPr>
            <a:spLocks noChangeShapeType="1"/>
          </p:cNvSpPr>
          <p:nvPr/>
        </p:nvSpPr>
        <p:spPr bwMode="auto">
          <a:xfrm flipH="1" flipV="1">
            <a:off x="3113558" y="4040135"/>
            <a:ext cx="144195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Line 138"/>
          <p:cNvSpPr>
            <a:spLocks noChangeShapeType="1"/>
          </p:cNvSpPr>
          <p:nvPr/>
        </p:nvSpPr>
        <p:spPr bwMode="auto">
          <a:xfrm>
            <a:off x="4552899" y="4049013"/>
            <a:ext cx="2617" cy="27452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Line 138"/>
          <p:cNvSpPr>
            <a:spLocks noChangeShapeType="1"/>
          </p:cNvSpPr>
          <p:nvPr/>
        </p:nvSpPr>
        <p:spPr bwMode="auto">
          <a:xfrm>
            <a:off x="3117799" y="4040135"/>
            <a:ext cx="2617" cy="27452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pole tekstowe 32"/>
          <p:cNvSpPr txBox="1"/>
          <p:nvPr/>
        </p:nvSpPr>
        <p:spPr>
          <a:xfrm>
            <a:off x="2636272" y="4973762"/>
            <a:ext cx="9428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734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Łącznik prostoliniowy 4"/>
          <p:cNvCxnSpPr/>
          <p:nvPr/>
        </p:nvCxnSpPr>
        <p:spPr>
          <a:xfrm flipV="1">
            <a:off x="4411798" y="460571"/>
            <a:ext cx="589625" cy="57429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Łącznik prostoliniowy 34"/>
          <p:cNvCxnSpPr/>
          <p:nvPr/>
        </p:nvCxnSpPr>
        <p:spPr>
          <a:xfrm flipV="1">
            <a:off x="5611168" y="466288"/>
            <a:ext cx="589625" cy="57429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rostokąt 8"/>
          <p:cNvSpPr/>
          <p:nvPr/>
        </p:nvSpPr>
        <p:spPr>
          <a:xfrm>
            <a:off x="301676" y="5731837"/>
            <a:ext cx="711623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c.1622T&gt;C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p.(Leu541Pro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c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3113C&gt;T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Ala1038Val)</a:t>
            </a:r>
          </a:p>
        </p:txBody>
      </p:sp>
      <p:sp>
        <p:nvSpPr>
          <p:cNvPr id="36" name="pole tekstowe 35"/>
          <p:cNvSpPr txBox="1"/>
          <p:nvPr/>
        </p:nvSpPr>
        <p:spPr>
          <a:xfrm>
            <a:off x="3874734" y="2903977"/>
            <a:ext cx="1372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407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V1V2|V1V2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pole tekstowe 36"/>
          <p:cNvSpPr txBox="1"/>
          <p:nvPr/>
        </p:nvSpPr>
        <p:spPr>
          <a:xfrm>
            <a:off x="4081455" y="4973762"/>
            <a:ext cx="9428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735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183117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12"/>
          <p:cNvSpPr>
            <a:spLocks noChangeArrowheads="1"/>
          </p:cNvSpPr>
          <p:nvPr/>
        </p:nvSpPr>
        <p:spPr bwMode="auto">
          <a:xfrm>
            <a:off x="3723361" y="1778469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12"/>
          <p:cNvSpPr>
            <a:spLocks noChangeArrowheads="1"/>
          </p:cNvSpPr>
          <p:nvPr/>
        </p:nvSpPr>
        <p:spPr bwMode="auto">
          <a:xfrm flipH="1">
            <a:off x="4910625" y="1778470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172439" y="160191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408_F18-045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H="1" flipV="1">
            <a:off x="4171292" y="2010375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138"/>
          <p:cNvSpPr>
            <a:spLocks noChangeShapeType="1"/>
          </p:cNvSpPr>
          <p:nvPr/>
        </p:nvSpPr>
        <p:spPr bwMode="auto">
          <a:xfrm>
            <a:off x="4533920" y="2010373"/>
            <a:ext cx="0" cy="2088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Łącznik prostoliniowy 29"/>
          <p:cNvCxnSpPr/>
          <p:nvPr/>
        </p:nvCxnSpPr>
        <p:spPr>
          <a:xfrm flipV="1">
            <a:off x="3626177" y="1683992"/>
            <a:ext cx="646977" cy="644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oliniowy 30"/>
          <p:cNvCxnSpPr/>
          <p:nvPr/>
        </p:nvCxnSpPr>
        <p:spPr>
          <a:xfrm flipV="1">
            <a:off x="4816461" y="1683992"/>
            <a:ext cx="646977" cy="644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ze strzałką 8"/>
          <p:cNvCxnSpPr/>
          <p:nvPr/>
        </p:nvCxnSpPr>
        <p:spPr>
          <a:xfrm flipV="1">
            <a:off x="2557145" y="4576224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112"/>
          <p:cNvSpPr>
            <a:spLocks noChangeArrowheads="1"/>
          </p:cNvSpPr>
          <p:nvPr/>
        </p:nvSpPr>
        <p:spPr bwMode="auto">
          <a:xfrm>
            <a:off x="2948427" y="4112413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 flipH="1" flipV="1">
            <a:off x="3177715" y="3834195"/>
            <a:ext cx="2628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Line 138"/>
          <p:cNvSpPr>
            <a:spLocks noChangeShapeType="1"/>
          </p:cNvSpPr>
          <p:nvPr/>
        </p:nvSpPr>
        <p:spPr bwMode="auto">
          <a:xfrm>
            <a:off x="5804288" y="3837893"/>
            <a:ext cx="2617" cy="27452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38"/>
          <p:cNvSpPr>
            <a:spLocks noChangeShapeType="1"/>
          </p:cNvSpPr>
          <p:nvPr/>
        </p:nvSpPr>
        <p:spPr bwMode="auto">
          <a:xfrm>
            <a:off x="3177715" y="3834195"/>
            <a:ext cx="2617" cy="27452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pole tekstowe 13"/>
          <p:cNvSpPr txBox="1"/>
          <p:nvPr/>
        </p:nvSpPr>
        <p:spPr>
          <a:xfrm>
            <a:off x="2909853" y="4827889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408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 flipH="1">
            <a:off x="4273154" y="4112413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 flipH="1">
            <a:off x="5580463" y="4112413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049478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12"/>
          <p:cNvSpPr>
            <a:spLocks noChangeArrowheads="1"/>
          </p:cNvSpPr>
          <p:nvPr/>
        </p:nvSpPr>
        <p:spPr bwMode="auto">
          <a:xfrm>
            <a:off x="3723361" y="1778469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12"/>
          <p:cNvSpPr>
            <a:spLocks noChangeArrowheads="1"/>
          </p:cNvSpPr>
          <p:nvPr/>
        </p:nvSpPr>
        <p:spPr bwMode="auto">
          <a:xfrm flipH="1">
            <a:off x="4910625" y="1778470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172439" y="160191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409_F18-046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H="1" flipV="1">
            <a:off x="4171292" y="2010375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138"/>
          <p:cNvSpPr>
            <a:spLocks noChangeShapeType="1"/>
          </p:cNvSpPr>
          <p:nvPr/>
        </p:nvSpPr>
        <p:spPr bwMode="auto">
          <a:xfrm>
            <a:off x="4533920" y="2010373"/>
            <a:ext cx="0" cy="2088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Łącznik prosty ze strzałką 6"/>
          <p:cNvCxnSpPr/>
          <p:nvPr/>
        </p:nvCxnSpPr>
        <p:spPr>
          <a:xfrm flipV="1">
            <a:off x="3782123" y="4596982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le tekstowe 7"/>
          <p:cNvSpPr txBox="1"/>
          <p:nvPr/>
        </p:nvSpPr>
        <p:spPr>
          <a:xfrm>
            <a:off x="4222021" y="4893042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409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 flipH="1">
            <a:off x="4273154" y="4112413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512389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12"/>
          <p:cNvSpPr>
            <a:spLocks noChangeArrowheads="1"/>
          </p:cNvSpPr>
          <p:nvPr/>
        </p:nvSpPr>
        <p:spPr bwMode="auto">
          <a:xfrm>
            <a:off x="3382245" y="1107101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12"/>
          <p:cNvSpPr>
            <a:spLocks noChangeArrowheads="1"/>
          </p:cNvSpPr>
          <p:nvPr/>
        </p:nvSpPr>
        <p:spPr bwMode="auto">
          <a:xfrm flipH="1">
            <a:off x="4569509" y="1107102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Łącznik prosty ze strzałką 3"/>
          <p:cNvCxnSpPr/>
          <p:nvPr/>
        </p:nvCxnSpPr>
        <p:spPr>
          <a:xfrm flipV="1">
            <a:off x="3572234" y="3123742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486689" y="308785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410_F18-047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H="1" flipV="1">
            <a:off x="3830176" y="1339007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38"/>
          <p:cNvSpPr>
            <a:spLocks noChangeShapeType="1"/>
          </p:cNvSpPr>
          <p:nvPr/>
        </p:nvSpPr>
        <p:spPr bwMode="auto">
          <a:xfrm>
            <a:off x="4192804" y="1339005"/>
            <a:ext cx="0" cy="132092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val 112"/>
          <p:cNvSpPr>
            <a:spLocks noChangeArrowheads="1"/>
          </p:cNvSpPr>
          <p:nvPr/>
        </p:nvSpPr>
        <p:spPr bwMode="auto">
          <a:xfrm>
            <a:off x="3963516" y="2659931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3788838" y="3407673"/>
            <a:ext cx="8082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410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Łącznik prostoliniowy 29"/>
          <p:cNvCxnSpPr/>
          <p:nvPr/>
        </p:nvCxnSpPr>
        <p:spPr>
          <a:xfrm flipV="1">
            <a:off x="3285061" y="1012624"/>
            <a:ext cx="646977" cy="644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oliniowy 30"/>
          <p:cNvCxnSpPr/>
          <p:nvPr/>
        </p:nvCxnSpPr>
        <p:spPr>
          <a:xfrm flipV="1">
            <a:off x="4475345" y="1012624"/>
            <a:ext cx="646977" cy="644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2"/>
          <p:cNvSpPr>
            <a:spLocks noChangeArrowheads="1"/>
          </p:cNvSpPr>
          <p:nvPr/>
        </p:nvSpPr>
        <p:spPr bwMode="auto">
          <a:xfrm flipH="1">
            <a:off x="5166660" y="2659931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 flipH="1" flipV="1">
            <a:off x="4427327" y="2891836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Line 138"/>
          <p:cNvSpPr>
            <a:spLocks noChangeShapeType="1"/>
          </p:cNvSpPr>
          <p:nvPr/>
        </p:nvSpPr>
        <p:spPr bwMode="auto">
          <a:xfrm>
            <a:off x="4756183" y="2891835"/>
            <a:ext cx="5198" cy="143916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 flipH="1">
            <a:off x="4529476" y="4325872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Prostokąt 15"/>
          <p:cNvSpPr/>
          <p:nvPr/>
        </p:nvSpPr>
        <p:spPr>
          <a:xfrm>
            <a:off x="463236" y="5618223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c.1937+1G&gt;A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p.?</a:t>
            </a:r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c.4918C&gt;T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.(Arg1640Trp)</a:t>
            </a:r>
          </a:p>
        </p:txBody>
      </p:sp>
      <p:sp>
        <p:nvSpPr>
          <p:cNvPr id="17" name="pole tekstowe 16"/>
          <p:cNvSpPr txBox="1"/>
          <p:nvPr/>
        </p:nvSpPr>
        <p:spPr>
          <a:xfrm>
            <a:off x="4405904" y="4971892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706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8984318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12"/>
          <p:cNvSpPr>
            <a:spLocks noChangeArrowheads="1"/>
          </p:cNvSpPr>
          <p:nvPr/>
        </p:nvSpPr>
        <p:spPr bwMode="auto">
          <a:xfrm>
            <a:off x="3723361" y="1778469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12"/>
          <p:cNvSpPr>
            <a:spLocks noChangeArrowheads="1"/>
          </p:cNvSpPr>
          <p:nvPr/>
        </p:nvSpPr>
        <p:spPr bwMode="auto">
          <a:xfrm flipH="1">
            <a:off x="4910625" y="1778470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172439" y="160191"/>
            <a:ext cx="1412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412_F18-049</a:t>
            </a:r>
            <a:endParaRPr lang="pl-PL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H="1" flipV="1">
            <a:off x="4171292" y="2010375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138"/>
          <p:cNvSpPr>
            <a:spLocks noChangeShapeType="1"/>
          </p:cNvSpPr>
          <p:nvPr/>
        </p:nvSpPr>
        <p:spPr bwMode="auto">
          <a:xfrm>
            <a:off x="4533920" y="2010373"/>
            <a:ext cx="0" cy="2088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Łącznik prostoliniowy 29"/>
          <p:cNvCxnSpPr/>
          <p:nvPr/>
        </p:nvCxnSpPr>
        <p:spPr>
          <a:xfrm flipV="1">
            <a:off x="3626177" y="1683992"/>
            <a:ext cx="646977" cy="644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oliniowy 30"/>
          <p:cNvCxnSpPr/>
          <p:nvPr/>
        </p:nvCxnSpPr>
        <p:spPr>
          <a:xfrm flipV="1">
            <a:off x="4816461" y="1683992"/>
            <a:ext cx="646977" cy="644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ze strzałką 8"/>
          <p:cNvCxnSpPr/>
          <p:nvPr/>
        </p:nvCxnSpPr>
        <p:spPr>
          <a:xfrm flipV="1">
            <a:off x="2626815" y="4576224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112"/>
          <p:cNvSpPr>
            <a:spLocks noChangeArrowheads="1"/>
          </p:cNvSpPr>
          <p:nvPr/>
        </p:nvSpPr>
        <p:spPr bwMode="auto">
          <a:xfrm>
            <a:off x="3018097" y="4112413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 flipH="1" flipV="1">
            <a:off x="3247385" y="3834195"/>
            <a:ext cx="2556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Line 138"/>
          <p:cNvSpPr>
            <a:spLocks noChangeShapeType="1"/>
          </p:cNvSpPr>
          <p:nvPr/>
        </p:nvSpPr>
        <p:spPr bwMode="auto">
          <a:xfrm>
            <a:off x="5804288" y="3837893"/>
            <a:ext cx="2617" cy="27452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38"/>
          <p:cNvSpPr>
            <a:spLocks noChangeShapeType="1"/>
          </p:cNvSpPr>
          <p:nvPr/>
        </p:nvSpPr>
        <p:spPr bwMode="auto">
          <a:xfrm>
            <a:off x="3247385" y="3834195"/>
            <a:ext cx="2617" cy="27452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pole tekstowe 13"/>
          <p:cNvSpPr txBox="1"/>
          <p:nvPr/>
        </p:nvSpPr>
        <p:spPr>
          <a:xfrm>
            <a:off x="2961899" y="4854441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412</a:t>
            </a:r>
            <a:endParaRPr lang="pl-PL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 flipH="1">
            <a:off x="4299281" y="4112413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 flipH="1">
            <a:off x="5580463" y="4112413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498513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80297" y="339275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413_F18-050</a:t>
            </a:r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 flipH="1" flipV="1">
            <a:off x="4262865" y="1374287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2"/>
          <p:cNvSpPr>
            <a:spLocks noChangeArrowheads="1"/>
          </p:cNvSpPr>
          <p:nvPr/>
        </p:nvSpPr>
        <p:spPr bwMode="auto">
          <a:xfrm flipH="1">
            <a:off x="3782998" y="1113798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val 112"/>
          <p:cNvSpPr>
            <a:spLocks noChangeArrowheads="1"/>
          </p:cNvSpPr>
          <p:nvPr/>
        </p:nvSpPr>
        <p:spPr bwMode="auto">
          <a:xfrm>
            <a:off x="4998357" y="1113798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1154"/>
          <p:cNvSpPr>
            <a:spLocks noChangeShapeType="1"/>
          </p:cNvSpPr>
          <p:nvPr/>
        </p:nvSpPr>
        <p:spPr bwMode="auto">
          <a:xfrm>
            <a:off x="2785870" y="3193620"/>
            <a:ext cx="3564000" cy="344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153"/>
          <p:cNvSpPr>
            <a:spLocks noChangeShapeType="1"/>
          </p:cNvSpPr>
          <p:nvPr/>
        </p:nvSpPr>
        <p:spPr bwMode="auto">
          <a:xfrm>
            <a:off x="2785870" y="3187662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153"/>
          <p:cNvSpPr>
            <a:spLocks noChangeShapeType="1"/>
          </p:cNvSpPr>
          <p:nvPr/>
        </p:nvSpPr>
        <p:spPr bwMode="auto">
          <a:xfrm>
            <a:off x="5244982" y="3187552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138"/>
          <p:cNvSpPr>
            <a:spLocks noChangeShapeType="1"/>
          </p:cNvSpPr>
          <p:nvPr/>
        </p:nvSpPr>
        <p:spPr bwMode="auto">
          <a:xfrm>
            <a:off x="4645822" y="1360191"/>
            <a:ext cx="0" cy="1836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kstvak 218"/>
          <p:cNvSpPr txBox="1">
            <a:spLocks noChangeArrowheads="1"/>
          </p:cNvSpPr>
          <p:nvPr/>
        </p:nvSpPr>
        <p:spPr bwMode="auto">
          <a:xfrm>
            <a:off x="3570789" y="4372673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718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cxnSp>
        <p:nvCxnSpPr>
          <p:cNvPr id="11" name="Łącznik prosty ze strzałką 10"/>
          <p:cNvCxnSpPr/>
          <p:nvPr/>
        </p:nvCxnSpPr>
        <p:spPr>
          <a:xfrm flipV="1">
            <a:off x="2224516" y="4212849"/>
            <a:ext cx="168689" cy="176327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Line 1153"/>
          <p:cNvSpPr>
            <a:spLocks noChangeShapeType="1"/>
          </p:cNvSpPr>
          <p:nvPr/>
        </p:nvSpPr>
        <p:spPr bwMode="auto">
          <a:xfrm>
            <a:off x="3930211" y="3187750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kstvak 218"/>
          <p:cNvSpPr txBox="1">
            <a:spLocks noChangeArrowheads="1"/>
          </p:cNvSpPr>
          <p:nvPr/>
        </p:nvSpPr>
        <p:spPr bwMode="auto">
          <a:xfrm>
            <a:off x="6006128" y="4392296"/>
            <a:ext cx="7354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720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pl-PL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 flipH="1">
            <a:off x="2521283" y="3633505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 flipH="1">
            <a:off x="4998356" y="3633505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Line 1153"/>
          <p:cNvSpPr>
            <a:spLocks noChangeShapeType="1"/>
          </p:cNvSpPr>
          <p:nvPr/>
        </p:nvSpPr>
        <p:spPr bwMode="auto">
          <a:xfrm>
            <a:off x="6358381" y="3203717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kstvak 218"/>
          <p:cNvSpPr txBox="1">
            <a:spLocks noChangeArrowheads="1"/>
          </p:cNvSpPr>
          <p:nvPr/>
        </p:nvSpPr>
        <p:spPr bwMode="auto">
          <a:xfrm>
            <a:off x="4901469" y="4396305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719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18" name="Tekstvak 218"/>
          <p:cNvSpPr txBox="1">
            <a:spLocks noChangeArrowheads="1"/>
          </p:cNvSpPr>
          <p:nvPr/>
        </p:nvSpPr>
        <p:spPr bwMode="auto">
          <a:xfrm>
            <a:off x="2381749" y="4396305"/>
            <a:ext cx="80823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413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V1|V1</a:t>
            </a:r>
          </a:p>
        </p:txBody>
      </p:sp>
      <p:sp>
        <p:nvSpPr>
          <p:cNvPr id="19" name="Oval 112"/>
          <p:cNvSpPr>
            <a:spLocks noChangeArrowheads="1"/>
          </p:cNvSpPr>
          <p:nvPr/>
        </p:nvSpPr>
        <p:spPr bwMode="auto">
          <a:xfrm>
            <a:off x="3696718" y="3633504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112"/>
          <p:cNvSpPr>
            <a:spLocks noChangeArrowheads="1"/>
          </p:cNvSpPr>
          <p:nvPr/>
        </p:nvSpPr>
        <p:spPr bwMode="auto">
          <a:xfrm>
            <a:off x="6124888" y="3628067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Prostokąt 20"/>
          <p:cNvSpPr/>
          <p:nvPr/>
        </p:nvSpPr>
        <p:spPr>
          <a:xfrm>
            <a:off x="380297" y="5819036"/>
            <a:ext cx="5400600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ABCA4	</a:t>
            </a:r>
            <a:endParaRPr lang="pl-PL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c.4234C&gt;T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.(Gln1412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*)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	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Prostokąt 21"/>
          <p:cNvSpPr/>
          <p:nvPr/>
        </p:nvSpPr>
        <p:spPr>
          <a:xfrm>
            <a:off x="4901467" y="1739587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717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Łącznik prostoliniowy 24"/>
          <p:cNvCxnSpPr/>
          <p:nvPr/>
        </p:nvCxnSpPr>
        <p:spPr>
          <a:xfrm flipV="1">
            <a:off x="3638490" y="1019587"/>
            <a:ext cx="720000" cy="72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Line 5"/>
          <p:cNvSpPr>
            <a:spLocks noChangeShapeType="1"/>
          </p:cNvSpPr>
          <p:nvPr/>
        </p:nvSpPr>
        <p:spPr bwMode="auto">
          <a:xfrm flipH="1" flipV="1">
            <a:off x="4250165" y="1323487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8853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/>
          <p:cNvSpPr/>
          <p:nvPr/>
        </p:nvSpPr>
        <p:spPr>
          <a:xfrm>
            <a:off x="166528" y="279675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242_F17-017</a:t>
            </a:r>
          </a:p>
        </p:txBody>
      </p:sp>
      <p:sp>
        <p:nvSpPr>
          <p:cNvPr id="2" name="Prostokąt 1"/>
          <p:cNvSpPr/>
          <p:nvPr/>
        </p:nvSpPr>
        <p:spPr>
          <a:xfrm>
            <a:off x="166528" y="606502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C21ORF2</a:t>
            </a:r>
            <a:r>
              <a:rPr lang="de-DE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de-D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c.33_34ins16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p.(Ala12Serfs*60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13" name="Grupa 12"/>
          <p:cNvGrpSpPr/>
          <p:nvPr/>
        </p:nvGrpSpPr>
        <p:grpSpPr>
          <a:xfrm>
            <a:off x="3341305" y="1341119"/>
            <a:ext cx="2564767" cy="3380201"/>
            <a:chOff x="2848285" y="1219495"/>
            <a:chExt cx="3423548" cy="4512020"/>
          </a:xfrm>
        </p:grpSpPr>
        <p:sp>
          <p:nvSpPr>
            <p:cNvPr id="4" name="Oval 112"/>
            <p:cNvSpPr>
              <a:spLocks noChangeArrowheads="1"/>
            </p:cNvSpPr>
            <p:nvPr/>
          </p:nvSpPr>
          <p:spPr bwMode="auto">
            <a:xfrm>
              <a:off x="3440311" y="1235091"/>
              <a:ext cx="719224" cy="719224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12"/>
            <p:cNvSpPr>
              <a:spLocks noChangeArrowheads="1"/>
            </p:cNvSpPr>
            <p:nvPr/>
          </p:nvSpPr>
          <p:spPr bwMode="auto">
            <a:xfrm flipH="1">
              <a:off x="4984465" y="1219495"/>
              <a:ext cx="719224" cy="719224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 flipH="1" flipV="1">
              <a:off x="4160391" y="1622814"/>
              <a:ext cx="82800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Line 138"/>
            <p:cNvSpPr>
              <a:spLocks noChangeShapeType="1"/>
            </p:cNvSpPr>
            <p:nvPr/>
          </p:nvSpPr>
          <p:spPr bwMode="auto">
            <a:xfrm>
              <a:off x="4515872" y="1613879"/>
              <a:ext cx="0" cy="19800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Line 5"/>
            <p:cNvSpPr>
              <a:spLocks noChangeShapeType="1"/>
            </p:cNvSpPr>
            <p:nvPr/>
          </p:nvSpPr>
          <p:spPr bwMode="auto">
            <a:xfrm flipH="1" flipV="1">
              <a:off x="3217063" y="3567819"/>
              <a:ext cx="265065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Line 138"/>
            <p:cNvSpPr>
              <a:spLocks noChangeShapeType="1"/>
            </p:cNvSpPr>
            <p:nvPr/>
          </p:nvSpPr>
          <p:spPr bwMode="auto">
            <a:xfrm>
              <a:off x="3217063" y="3563724"/>
              <a:ext cx="0" cy="62044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pole tekstowe 15"/>
            <p:cNvSpPr txBox="1"/>
            <p:nvPr/>
          </p:nvSpPr>
          <p:spPr>
            <a:xfrm>
              <a:off x="2919582" y="5085184"/>
              <a:ext cx="56938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876</a:t>
              </a:r>
            </a:p>
            <a:p>
              <a:pPr algn="ctr"/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+|+</a:t>
              </a:r>
            </a:p>
          </p:txBody>
        </p:sp>
        <p:sp>
          <p:nvSpPr>
            <p:cNvPr id="21" name="Line 138"/>
            <p:cNvSpPr>
              <a:spLocks noChangeShapeType="1"/>
            </p:cNvSpPr>
            <p:nvPr/>
          </p:nvSpPr>
          <p:spPr bwMode="auto">
            <a:xfrm>
              <a:off x="5867717" y="3563724"/>
              <a:ext cx="0" cy="6120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pole tekstowe 24"/>
            <p:cNvSpPr txBox="1"/>
            <p:nvPr/>
          </p:nvSpPr>
          <p:spPr>
            <a:xfrm>
              <a:off x="5463598" y="5058079"/>
              <a:ext cx="80823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242</a:t>
              </a:r>
            </a:p>
            <a:p>
              <a:pPr algn="ctr"/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V1|V1</a:t>
              </a:r>
            </a:p>
          </p:txBody>
        </p:sp>
        <p:sp>
          <p:nvSpPr>
            <p:cNvPr id="26" name="Rectangle 12"/>
            <p:cNvSpPr>
              <a:spLocks noChangeArrowheads="1"/>
            </p:cNvSpPr>
            <p:nvPr/>
          </p:nvSpPr>
          <p:spPr bwMode="auto">
            <a:xfrm flipH="1">
              <a:off x="5508104" y="4184170"/>
              <a:ext cx="719224" cy="719224"/>
            </a:xfrm>
            <a:prstGeom prst="rect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Rectangle 12"/>
            <p:cNvSpPr>
              <a:spLocks noChangeArrowheads="1"/>
            </p:cNvSpPr>
            <p:nvPr/>
          </p:nvSpPr>
          <p:spPr bwMode="auto">
            <a:xfrm flipH="1">
              <a:off x="2848285" y="4184170"/>
              <a:ext cx="719224" cy="719224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pole tekstowe 14"/>
            <p:cNvSpPr txBox="1"/>
            <p:nvPr/>
          </p:nvSpPr>
          <p:spPr>
            <a:xfrm>
              <a:off x="3469543" y="2265954"/>
              <a:ext cx="66075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875</a:t>
              </a:r>
            </a:p>
            <a:p>
              <a:pPr algn="ctr"/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V1|+</a:t>
              </a:r>
            </a:p>
          </p:txBody>
        </p:sp>
        <p:sp>
          <p:nvSpPr>
            <p:cNvPr id="17" name="pole tekstowe 16"/>
            <p:cNvSpPr txBox="1"/>
            <p:nvPr/>
          </p:nvSpPr>
          <p:spPr>
            <a:xfrm>
              <a:off x="5059383" y="2256782"/>
              <a:ext cx="56938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874</a:t>
              </a:r>
            </a:p>
            <a:p>
              <a:pPr algn="ctr"/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+|+</a:t>
              </a:r>
            </a:p>
          </p:txBody>
        </p:sp>
        <p:cxnSp>
          <p:nvCxnSpPr>
            <p:cNvPr id="18" name="Łącznik prosty ze strzałką 37">
              <a:extLst>
                <a:ext uri="{FF2B5EF4-FFF2-40B4-BE49-F238E27FC236}">
                  <a16:creationId xmlns="" xmlns:a16="http://schemas.microsoft.com/office/drawing/2014/main" id="{A702EC35-9E21-4F99-A052-63E7D80E4334}"/>
                </a:ext>
              </a:extLst>
            </p:cNvPr>
            <p:cNvCxnSpPr/>
            <p:nvPr/>
          </p:nvCxnSpPr>
          <p:spPr>
            <a:xfrm flipV="1">
              <a:off x="5066658" y="4951944"/>
              <a:ext cx="277419" cy="266479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9240052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67194" y="290820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414_F18-051</a:t>
            </a:r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 flipH="1" flipV="1">
            <a:off x="4058248" y="1839759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2"/>
          <p:cNvSpPr>
            <a:spLocks noChangeArrowheads="1"/>
          </p:cNvSpPr>
          <p:nvPr/>
        </p:nvSpPr>
        <p:spPr bwMode="auto">
          <a:xfrm flipH="1">
            <a:off x="3578381" y="1591970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val 112"/>
          <p:cNvSpPr>
            <a:spLocks noChangeArrowheads="1"/>
          </p:cNvSpPr>
          <p:nvPr/>
        </p:nvSpPr>
        <p:spPr bwMode="auto">
          <a:xfrm>
            <a:off x="4793740" y="1591970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1154"/>
          <p:cNvSpPr>
            <a:spLocks noChangeShapeType="1"/>
          </p:cNvSpPr>
          <p:nvPr/>
        </p:nvSpPr>
        <p:spPr bwMode="auto">
          <a:xfrm>
            <a:off x="2581253" y="3671792"/>
            <a:ext cx="3564000" cy="344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153"/>
          <p:cNvSpPr>
            <a:spLocks noChangeShapeType="1"/>
          </p:cNvSpPr>
          <p:nvPr/>
        </p:nvSpPr>
        <p:spPr bwMode="auto">
          <a:xfrm>
            <a:off x="2581253" y="3665834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153"/>
          <p:cNvSpPr>
            <a:spLocks noChangeShapeType="1"/>
          </p:cNvSpPr>
          <p:nvPr/>
        </p:nvSpPr>
        <p:spPr bwMode="auto">
          <a:xfrm>
            <a:off x="5040365" y="3665724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138"/>
          <p:cNvSpPr>
            <a:spLocks noChangeShapeType="1"/>
          </p:cNvSpPr>
          <p:nvPr/>
        </p:nvSpPr>
        <p:spPr bwMode="auto">
          <a:xfrm>
            <a:off x="4441205" y="1832013"/>
            <a:ext cx="0" cy="1836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Łącznik prosty ze strzałką 9"/>
          <p:cNvCxnSpPr/>
          <p:nvPr/>
        </p:nvCxnSpPr>
        <p:spPr>
          <a:xfrm flipV="1">
            <a:off x="4602950" y="4601818"/>
            <a:ext cx="168689" cy="176327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Line 1153"/>
          <p:cNvSpPr>
            <a:spLocks noChangeShapeType="1"/>
          </p:cNvSpPr>
          <p:nvPr/>
        </p:nvSpPr>
        <p:spPr bwMode="auto">
          <a:xfrm>
            <a:off x="3725594" y="3665922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 flipH="1">
            <a:off x="5935764" y="4106239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3"/>
          <p:cNvSpPr>
            <a:spLocks noChangeShapeType="1"/>
          </p:cNvSpPr>
          <p:nvPr/>
        </p:nvSpPr>
        <p:spPr bwMode="auto">
          <a:xfrm>
            <a:off x="6153764" y="3681889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val 112"/>
          <p:cNvSpPr>
            <a:spLocks noChangeArrowheads="1"/>
          </p:cNvSpPr>
          <p:nvPr/>
        </p:nvSpPr>
        <p:spPr bwMode="auto">
          <a:xfrm>
            <a:off x="3492101" y="4111676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val 112"/>
          <p:cNvSpPr>
            <a:spLocks noChangeArrowheads="1"/>
          </p:cNvSpPr>
          <p:nvPr/>
        </p:nvSpPr>
        <p:spPr bwMode="auto">
          <a:xfrm>
            <a:off x="4806872" y="4106349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val 112"/>
          <p:cNvSpPr>
            <a:spLocks noChangeArrowheads="1"/>
          </p:cNvSpPr>
          <p:nvPr/>
        </p:nvSpPr>
        <p:spPr bwMode="auto">
          <a:xfrm>
            <a:off x="2347760" y="4122404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Prostokąt 16"/>
          <p:cNvSpPr/>
          <p:nvPr/>
        </p:nvSpPr>
        <p:spPr>
          <a:xfrm>
            <a:off x="4771639" y="4848157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414</a:t>
            </a:r>
          </a:p>
        </p:txBody>
      </p:sp>
    </p:spTree>
    <p:extLst>
      <p:ext uri="{BB962C8B-B14F-4D97-AF65-F5344CB8AC3E}">
        <p14:creationId xmlns:p14="http://schemas.microsoft.com/office/powerpoint/2010/main" val="1221404485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val 112"/>
          <p:cNvSpPr>
            <a:spLocks noChangeArrowheads="1"/>
          </p:cNvSpPr>
          <p:nvPr/>
        </p:nvSpPr>
        <p:spPr bwMode="auto">
          <a:xfrm>
            <a:off x="3723361" y="1316915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 flipH="1">
            <a:off x="4910625" y="1316916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5042263" y="4094496"/>
            <a:ext cx="275975" cy="23307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ole tekstowe 28"/>
          <p:cNvSpPr txBox="1"/>
          <p:nvPr/>
        </p:nvSpPr>
        <p:spPr>
          <a:xfrm>
            <a:off x="172439" y="160191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415_F18-052</a:t>
            </a:r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 flipH="1" flipV="1">
            <a:off x="4171292" y="1548821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Line 138"/>
          <p:cNvSpPr>
            <a:spLocks noChangeShapeType="1"/>
          </p:cNvSpPr>
          <p:nvPr/>
        </p:nvSpPr>
        <p:spPr bwMode="auto">
          <a:xfrm>
            <a:off x="4533920" y="1548819"/>
            <a:ext cx="2617" cy="181864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val 112"/>
          <p:cNvSpPr>
            <a:spLocks noChangeArrowheads="1"/>
          </p:cNvSpPr>
          <p:nvPr/>
        </p:nvSpPr>
        <p:spPr bwMode="auto">
          <a:xfrm>
            <a:off x="5374436" y="3630685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5"/>
          <p:cNvSpPr>
            <a:spLocks noChangeShapeType="1"/>
          </p:cNvSpPr>
          <p:nvPr/>
        </p:nvSpPr>
        <p:spPr bwMode="auto">
          <a:xfrm flipH="1" flipV="1">
            <a:off x="3339877" y="3347287"/>
            <a:ext cx="2268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Line 138"/>
          <p:cNvSpPr>
            <a:spLocks noChangeShapeType="1"/>
          </p:cNvSpPr>
          <p:nvPr/>
        </p:nvSpPr>
        <p:spPr bwMode="auto">
          <a:xfrm>
            <a:off x="5611488" y="3340741"/>
            <a:ext cx="0" cy="27452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Line 138"/>
          <p:cNvSpPr>
            <a:spLocks noChangeShapeType="1"/>
          </p:cNvSpPr>
          <p:nvPr/>
        </p:nvSpPr>
        <p:spPr bwMode="auto">
          <a:xfrm>
            <a:off x="3346606" y="3347287"/>
            <a:ext cx="2617" cy="27452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5202223" y="4389189"/>
            <a:ext cx="8082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415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 flipH="1">
            <a:off x="3097759" y="3630685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172439" y="5756634"/>
            <a:ext cx="288418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RPE65</a:t>
            </a:r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V1: c.700C&gt;T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.(Arg234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*)</a:t>
            </a:r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V2: c.1339-3C&gt;G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.(?)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9" name="pole tekstowe 18"/>
          <p:cNvSpPr txBox="1"/>
          <p:nvPr/>
        </p:nvSpPr>
        <p:spPr>
          <a:xfrm>
            <a:off x="2925546" y="4395735"/>
            <a:ext cx="8082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712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pole tekstowe 25"/>
          <p:cNvSpPr txBox="1"/>
          <p:nvPr/>
        </p:nvSpPr>
        <p:spPr>
          <a:xfrm>
            <a:off x="3636469" y="1975406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710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pole tekstowe 26"/>
          <p:cNvSpPr txBox="1"/>
          <p:nvPr/>
        </p:nvSpPr>
        <p:spPr>
          <a:xfrm>
            <a:off x="4812151" y="1975406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711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+|V2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320245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311230" y="277352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416_F18-053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4241128" y="1456582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3761261" y="1208793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976620" y="1208793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2764133" y="3288615"/>
            <a:ext cx="3564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624085" y="1448836"/>
            <a:ext cx="0" cy="1836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kstvak 218"/>
          <p:cNvSpPr txBox="1">
            <a:spLocks noChangeArrowheads="1"/>
          </p:cNvSpPr>
          <p:nvPr/>
        </p:nvSpPr>
        <p:spPr bwMode="auto">
          <a:xfrm>
            <a:off x="5971691" y="4455025"/>
            <a:ext cx="7354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810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 flipH="1">
            <a:off x="6105944" y="3723062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Line 1153"/>
          <p:cNvSpPr>
            <a:spLocks noChangeShapeType="1"/>
          </p:cNvSpPr>
          <p:nvPr/>
        </p:nvSpPr>
        <p:spPr bwMode="auto">
          <a:xfrm>
            <a:off x="6336644" y="3298712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 flipH="1">
            <a:off x="2550960" y="3723061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Line 1153"/>
          <p:cNvSpPr>
            <a:spLocks noChangeShapeType="1"/>
          </p:cNvSpPr>
          <p:nvPr/>
        </p:nvSpPr>
        <p:spPr bwMode="auto">
          <a:xfrm>
            <a:off x="2768960" y="3298711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 flipH="1">
            <a:off x="4385512" y="3723062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Line 1153"/>
          <p:cNvSpPr>
            <a:spLocks noChangeShapeType="1"/>
          </p:cNvSpPr>
          <p:nvPr/>
        </p:nvSpPr>
        <p:spPr bwMode="auto">
          <a:xfrm>
            <a:off x="4616212" y="3298712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kstvak 218"/>
          <p:cNvSpPr txBox="1">
            <a:spLocks noChangeArrowheads="1"/>
          </p:cNvSpPr>
          <p:nvPr/>
        </p:nvSpPr>
        <p:spPr bwMode="auto">
          <a:xfrm>
            <a:off x="4276658" y="4455025"/>
            <a:ext cx="7354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809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cxnSp>
        <p:nvCxnSpPr>
          <p:cNvPr id="36" name="Łącznik prosty ze strzałką 35"/>
          <p:cNvCxnSpPr/>
          <p:nvPr/>
        </p:nvCxnSpPr>
        <p:spPr>
          <a:xfrm flipV="1">
            <a:off x="2081622" y="4290001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rostokąt 2"/>
          <p:cNvSpPr/>
          <p:nvPr/>
        </p:nvSpPr>
        <p:spPr>
          <a:xfrm>
            <a:off x="3643867" y="2016038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808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Prostokąt 19"/>
          <p:cNvSpPr/>
          <p:nvPr/>
        </p:nvSpPr>
        <p:spPr>
          <a:xfrm>
            <a:off x="4879732" y="2016038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797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kstvak 218"/>
          <p:cNvSpPr txBox="1">
            <a:spLocks noChangeArrowheads="1"/>
          </p:cNvSpPr>
          <p:nvPr/>
        </p:nvSpPr>
        <p:spPr bwMode="auto">
          <a:xfrm>
            <a:off x="2416706" y="4455025"/>
            <a:ext cx="7354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416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9" name="Prostokąt 8"/>
          <p:cNvSpPr/>
          <p:nvPr/>
        </p:nvSpPr>
        <p:spPr>
          <a:xfrm>
            <a:off x="404075" y="5923755"/>
            <a:ext cx="34504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RP1</a:t>
            </a:r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c.218_237dup, p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.(Val80Argfs*8)</a:t>
            </a:r>
          </a:p>
        </p:txBody>
      </p:sp>
    </p:spTree>
    <p:extLst>
      <p:ext uri="{BB962C8B-B14F-4D97-AF65-F5344CB8AC3E}">
        <p14:creationId xmlns:p14="http://schemas.microsoft.com/office/powerpoint/2010/main" val="2300160335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241064" y="373358"/>
            <a:ext cx="1556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417_F18-054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4031094" y="1406576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3551227" y="1158787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766586" y="1158787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3475969" y="3234830"/>
            <a:ext cx="1872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414051" y="1398830"/>
            <a:ext cx="0" cy="1836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Line 1153"/>
          <p:cNvSpPr>
            <a:spLocks noChangeShapeType="1"/>
          </p:cNvSpPr>
          <p:nvPr/>
        </p:nvSpPr>
        <p:spPr bwMode="auto">
          <a:xfrm>
            <a:off x="5350043" y="3238804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Line 1153"/>
          <p:cNvSpPr>
            <a:spLocks noChangeShapeType="1"/>
          </p:cNvSpPr>
          <p:nvPr/>
        </p:nvSpPr>
        <p:spPr bwMode="auto">
          <a:xfrm>
            <a:off x="3460477" y="3248705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 flipH="1">
            <a:off x="5108039" y="3689220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kstvak 218"/>
          <p:cNvSpPr txBox="1">
            <a:spLocks noChangeArrowheads="1"/>
          </p:cNvSpPr>
          <p:nvPr/>
        </p:nvSpPr>
        <p:spPr bwMode="auto">
          <a:xfrm>
            <a:off x="3108223" y="4405019"/>
            <a:ext cx="7354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786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+|V3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4805743" y="4405019"/>
            <a:ext cx="10903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417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V1V2|V3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6" name="Łącznik prosty ze strzałką 35"/>
          <p:cNvCxnSpPr/>
          <p:nvPr/>
        </p:nvCxnSpPr>
        <p:spPr>
          <a:xfrm flipV="1">
            <a:off x="4685210" y="4184799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112"/>
          <p:cNvSpPr>
            <a:spLocks noChangeArrowheads="1"/>
          </p:cNvSpPr>
          <p:nvPr/>
        </p:nvSpPr>
        <p:spPr bwMode="auto">
          <a:xfrm>
            <a:off x="3222157" y="3699122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3313275" y="1855165"/>
            <a:ext cx="9428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784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</a:p>
        </p:txBody>
      </p:sp>
      <p:sp>
        <p:nvSpPr>
          <p:cNvPr id="19" name="Prostokąt 18"/>
          <p:cNvSpPr/>
          <p:nvPr/>
        </p:nvSpPr>
        <p:spPr>
          <a:xfrm>
            <a:off x="4669699" y="1855165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785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+|V3</a:t>
            </a:r>
          </a:p>
        </p:txBody>
      </p:sp>
      <p:sp>
        <p:nvSpPr>
          <p:cNvPr id="28" name="Prostokąt 27"/>
          <p:cNvSpPr/>
          <p:nvPr/>
        </p:nvSpPr>
        <p:spPr>
          <a:xfrm>
            <a:off x="309570" y="5467446"/>
            <a:ext cx="5972576" cy="12003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c.1622T&gt;C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p.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Leu541Pro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c.3113C&gt;T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p.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Ala1038Val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V3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c.5461-10T&gt;C, p.[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Thr1821Valfs*13,Thr1821Aspfs*6] </a:t>
            </a:r>
          </a:p>
        </p:txBody>
      </p:sp>
    </p:spTree>
    <p:extLst>
      <p:ext uri="{BB962C8B-B14F-4D97-AF65-F5344CB8AC3E}">
        <p14:creationId xmlns:p14="http://schemas.microsoft.com/office/powerpoint/2010/main" val="1957779363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324026" y="351780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418_F18-055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4171459" y="1717839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3691592" y="1470050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906951" y="1470050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1678948" y="3549872"/>
            <a:ext cx="5616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Line 1153"/>
          <p:cNvSpPr>
            <a:spLocks noChangeShapeType="1"/>
          </p:cNvSpPr>
          <p:nvPr/>
        </p:nvSpPr>
        <p:spPr bwMode="auto">
          <a:xfrm>
            <a:off x="2694464" y="3543914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1153"/>
          <p:cNvSpPr>
            <a:spLocks noChangeShapeType="1"/>
          </p:cNvSpPr>
          <p:nvPr/>
        </p:nvSpPr>
        <p:spPr bwMode="auto">
          <a:xfrm>
            <a:off x="5153576" y="3543804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554416" y="1710093"/>
            <a:ext cx="0" cy="1836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4631319" y="4557119"/>
            <a:ext cx="168689" cy="176327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Line 1153"/>
          <p:cNvSpPr>
            <a:spLocks noChangeShapeType="1"/>
          </p:cNvSpPr>
          <p:nvPr/>
        </p:nvSpPr>
        <p:spPr bwMode="auto">
          <a:xfrm>
            <a:off x="3838805" y="3544002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 flipH="1">
            <a:off x="4920083" y="4000483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 flipH="1">
            <a:off x="6024971" y="4000484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Line 1153"/>
          <p:cNvSpPr>
            <a:spLocks noChangeShapeType="1"/>
          </p:cNvSpPr>
          <p:nvPr/>
        </p:nvSpPr>
        <p:spPr bwMode="auto">
          <a:xfrm>
            <a:off x="6266975" y="3559969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ekstvak 218"/>
          <p:cNvSpPr txBox="1">
            <a:spLocks noChangeArrowheads="1"/>
          </p:cNvSpPr>
          <p:nvPr/>
        </p:nvSpPr>
        <p:spPr bwMode="auto">
          <a:xfrm>
            <a:off x="4810063" y="4752557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418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23" name="Oval 112"/>
          <p:cNvSpPr>
            <a:spLocks noChangeArrowheads="1"/>
          </p:cNvSpPr>
          <p:nvPr/>
        </p:nvSpPr>
        <p:spPr bwMode="auto">
          <a:xfrm>
            <a:off x="2460967" y="3984318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val 112"/>
          <p:cNvSpPr>
            <a:spLocks noChangeArrowheads="1"/>
          </p:cNvSpPr>
          <p:nvPr/>
        </p:nvSpPr>
        <p:spPr bwMode="auto">
          <a:xfrm>
            <a:off x="3576267" y="3989757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Line 1153"/>
          <p:cNvSpPr>
            <a:spLocks noChangeShapeType="1"/>
          </p:cNvSpPr>
          <p:nvPr/>
        </p:nvSpPr>
        <p:spPr bwMode="auto">
          <a:xfrm>
            <a:off x="7272845" y="3565407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Oval 112"/>
          <p:cNvSpPr>
            <a:spLocks noChangeArrowheads="1"/>
          </p:cNvSpPr>
          <p:nvPr/>
        </p:nvSpPr>
        <p:spPr bwMode="auto">
          <a:xfrm>
            <a:off x="7039352" y="3989757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Line 1153"/>
          <p:cNvSpPr>
            <a:spLocks noChangeShapeType="1"/>
          </p:cNvSpPr>
          <p:nvPr/>
        </p:nvSpPr>
        <p:spPr bwMode="auto">
          <a:xfrm>
            <a:off x="1678464" y="3543914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12"/>
          <p:cNvSpPr>
            <a:spLocks noChangeArrowheads="1"/>
          </p:cNvSpPr>
          <p:nvPr/>
        </p:nvSpPr>
        <p:spPr bwMode="auto">
          <a:xfrm flipH="1">
            <a:off x="1413877" y="3989757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211298" y="5816461"/>
            <a:ext cx="35125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V1: c.5887C&gt;T,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p.(Arg1963Cys)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47681976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Line 5"/>
          <p:cNvSpPr>
            <a:spLocks noChangeShapeType="1"/>
          </p:cNvSpPr>
          <p:nvPr/>
        </p:nvSpPr>
        <p:spPr bwMode="auto">
          <a:xfrm flipH="1" flipV="1">
            <a:off x="4058418" y="1887250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 flipH="1">
            <a:off x="3581813" y="1655345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val 112"/>
          <p:cNvSpPr>
            <a:spLocks noChangeArrowheads="1"/>
          </p:cNvSpPr>
          <p:nvPr/>
        </p:nvSpPr>
        <p:spPr bwMode="auto">
          <a:xfrm>
            <a:off x="4788910" y="1655345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Line 1153"/>
          <p:cNvSpPr>
            <a:spLocks noChangeShapeType="1"/>
          </p:cNvSpPr>
          <p:nvPr/>
        </p:nvSpPr>
        <p:spPr bwMode="auto">
          <a:xfrm>
            <a:off x="2141245" y="3577334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Line 1154"/>
          <p:cNvSpPr>
            <a:spLocks noChangeShapeType="1"/>
          </p:cNvSpPr>
          <p:nvPr/>
        </p:nvSpPr>
        <p:spPr bwMode="auto">
          <a:xfrm>
            <a:off x="2137801" y="3577334"/>
            <a:ext cx="468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Line 1153"/>
          <p:cNvSpPr>
            <a:spLocks noChangeShapeType="1"/>
          </p:cNvSpPr>
          <p:nvPr/>
        </p:nvSpPr>
        <p:spPr bwMode="auto">
          <a:xfrm>
            <a:off x="6821185" y="3581308"/>
            <a:ext cx="0" cy="41227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Line 138"/>
          <p:cNvSpPr>
            <a:spLocks noChangeShapeType="1"/>
          </p:cNvSpPr>
          <p:nvPr/>
        </p:nvSpPr>
        <p:spPr bwMode="auto">
          <a:xfrm flipH="1">
            <a:off x="4436175" y="1880001"/>
            <a:ext cx="0" cy="211283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12"/>
          <p:cNvSpPr>
            <a:spLocks noChangeArrowheads="1"/>
          </p:cNvSpPr>
          <p:nvPr/>
        </p:nvSpPr>
        <p:spPr bwMode="auto">
          <a:xfrm flipH="1">
            <a:off x="4196705" y="4008442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Łącznik prosty ze strzałką 41"/>
          <p:cNvCxnSpPr/>
          <p:nvPr/>
        </p:nvCxnSpPr>
        <p:spPr>
          <a:xfrm flipV="1">
            <a:off x="3723334" y="4540635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4081386" y="4738379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420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354946" y="358894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420_F18-057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 flipH="1">
            <a:off x="1894364" y="3971085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Oval 112"/>
          <p:cNvSpPr>
            <a:spLocks noChangeArrowheads="1"/>
          </p:cNvSpPr>
          <p:nvPr/>
        </p:nvSpPr>
        <p:spPr bwMode="auto">
          <a:xfrm>
            <a:off x="6559518" y="3978712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448815" y="5688192"/>
            <a:ext cx="4572000" cy="64770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i="1" dirty="0">
                <a:solidFill>
                  <a:srgbClr val="000000"/>
                </a:solidFill>
                <a:latin typeface="Calibri" panose="020F0502020204030204" pitchFamily="34" charset="0"/>
              </a:rPr>
              <a:t>ABCA4</a:t>
            </a:r>
            <a:r>
              <a:rPr lang="pl-PL" dirty="0"/>
              <a:t> </a:t>
            </a: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r>
              <a:rPr lang="pl-PL" dirty="0"/>
              <a:t> </a:t>
            </a:r>
            <a:endParaRPr lang="pl-PL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l-PL" dirty="0" smtClean="0">
                <a:solidFill>
                  <a:srgbClr val="000000"/>
                </a:solidFill>
                <a:latin typeface="Calibri" panose="020F0502020204030204" pitchFamily="34" charset="0"/>
              </a:rPr>
              <a:t>V1: c.587C&gt;T,</a:t>
            </a:r>
            <a:r>
              <a:rPr lang="pl-PL" dirty="0" smtClean="0"/>
              <a:t> </a:t>
            </a: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</a:rPr>
              <a:t>p.(Pro196Leu)</a:t>
            </a:r>
            <a:r>
              <a:rPr lang="pl-P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94751423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95864" y="344857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421_F18-058</a:t>
            </a:r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 flipH="1" flipV="1">
            <a:off x="4023414" y="1822342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2"/>
          <p:cNvSpPr>
            <a:spLocks noChangeArrowheads="1"/>
          </p:cNvSpPr>
          <p:nvPr/>
        </p:nvSpPr>
        <p:spPr bwMode="auto">
          <a:xfrm flipH="1">
            <a:off x="3543547" y="1574553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val 112"/>
          <p:cNvSpPr>
            <a:spLocks noChangeArrowheads="1"/>
          </p:cNvSpPr>
          <p:nvPr/>
        </p:nvSpPr>
        <p:spPr bwMode="auto">
          <a:xfrm>
            <a:off x="4758906" y="1574553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1154"/>
          <p:cNvSpPr>
            <a:spLocks noChangeShapeType="1"/>
          </p:cNvSpPr>
          <p:nvPr/>
        </p:nvSpPr>
        <p:spPr bwMode="auto">
          <a:xfrm>
            <a:off x="2546419" y="3654375"/>
            <a:ext cx="3564000" cy="344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153"/>
          <p:cNvSpPr>
            <a:spLocks noChangeShapeType="1"/>
          </p:cNvSpPr>
          <p:nvPr/>
        </p:nvSpPr>
        <p:spPr bwMode="auto">
          <a:xfrm>
            <a:off x="2546419" y="3648417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153"/>
          <p:cNvSpPr>
            <a:spLocks noChangeShapeType="1"/>
          </p:cNvSpPr>
          <p:nvPr/>
        </p:nvSpPr>
        <p:spPr bwMode="auto">
          <a:xfrm>
            <a:off x="5005531" y="3648307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138"/>
          <p:cNvSpPr>
            <a:spLocks noChangeShapeType="1"/>
          </p:cNvSpPr>
          <p:nvPr/>
        </p:nvSpPr>
        <p:spPr bwMode="auto">
          <a:xfrm>
            <a:off x="4406371" y="1814596"/>
            <a:ext cx="0" cy="1836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Łącznik prosty ze strzałką 9"/>
          <p:cNvCxnSpPr/>
          <p:nvPr/>
        </p:nvCxnSpPr>
        <p:spPr>
          <a:xfrm flipV="1">
            <a:off x="5495109" y="4684332"/>
            <a:ext cx="253739" cy="236011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Line 1153"/>
          <p:cNvSpPr>
            <a:spLocks noChangeShapeType="1"/>
          </p:cNvSpPr>
          <p:nvPr/>
        </p:nvSpPr>
        <p:spPr bwMode="auto">
          <a:xfrm>
            <a:off x="3690760" y="3648505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 flipH="1">
            <a:off x="2312926" y="4084815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kstvak 218"/>
          <p:cNvSpPr txBox="1">
            <a:spLocks noChangeArrowheads="1"/>
          </p:cNvSpPr>
          <p:nvPr/>
        </p:nvSpPr>
        <p:spPr bwMode="auto">
          <a:xfrm>
            <a:off x="5766677" y="4853051"/>
            <a:ext cx="73549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421</a:t>
            </a: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 flipH="1">
            <a:off x="5876926" y="4104987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 flipH="1">
            <a:off x="4758905" y="4094260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Line 1153"/>
          <p:cNvSpPr>
            <a:spLocks noChangeShapeType="1"/>
          </p:cNvSpPr>
          <p:nvPr/>
        </p:nvSpPr>
        <p:spPr bwMode="auto">
          <a:xfrm>
            <a:off x="6118930" y="3664472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 flipH="1">
            <a:off x="3428225" y="4104987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486731"/>
      </p:ext>
    </p:extLst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112"/>
          <p:cNvSpPr>
            <a:spLocks noChangeArrowheads="1"/>
          </p:cNvSpPr>
          <p:nvPr/>
        </p:nvSpPr>
        <p:spPr bwMode="auto">
          <a:xfrm>
            <a:off x="3440311" y="1235091"/>
            <a:ext cx="719224" cy="719224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4984465" y="1219495"/>
            <a:ext cx="719224" cy="719224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H="1" flipV="1">
            <a:off x="4160391" y="1622814"/>
            <a:ext cx="82800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38"/>
          <p:cNvSpPr>
            <a:spLocks noChangeShapeType="1"/>
          </p:cNvSpPr>
          <p:nvPr/>
        </p:nvSpPr>
        <p:spPr bwMode="auto">
          <a:xfrm>
            <a:off x="4515872" y="1613879"/>
            <a:ext cx="0" cy="1980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Prostokąt 18"/>
          <p:cNvSpPr/>
          <p:nvPr/>
        </p:nvSpPr>
        <p:spPr>
          <a:xfrm>
            <a:off x="378415" y="332656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422_F18-059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pole tekstowe 24"/>
          <p:cNvSpPr txBox="1"/>
          <p:nvPr/>
        </p:nvSpPr>
        <p:spPr>
          <a:xfrm>
            <a:off x="4111754" y="4581128"/>
            <a:ext cx="8082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422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V1|V1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Oval 112"/>
          <p:cNvSpPr>
            <a:spLocks noChangeArrowheads="1"/>
          </p:cNvSpPr>
          <p:nvPr/>
        </p:nvSpPr>
        <p:spPr bwMode="auto">
          <a:xfrm>
            <a:off x="4160391" y="3593879"/>
            <a:ext cx="719224" cy="719224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Łącznik prosty ze strzałką 13"/>
          <p:cNvCxnSpPr/>
          <p:nvPr/>
        </p:nvCxnSpPr>
        <p:spPr>
          <a:xfrm flipV="1">
            <a:off x="3632381" y="4313408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ole tekstowe 1"/>
          <p:cNvSpPr txBox="1"/>
          <p:nvPr/>
        </p:nvSpPr>
        <p:spPr>
          <a:xfrm>
            <a:off x="4877980" y="2204863"/>
            <a:ext cx="94929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brak kontaktu</a:t>
            </a:r>
            <a:endParaRPr lang="pl-PL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pole tekstowe 12"/>
          <p:cNvSpPr txBox="1"/>
          <p:nvPr/>
        </p:nvSpPr>
        <p:spPr>
          <a:xfrm>
            <a:off x="3469543" y="2204863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654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378415" y="5961001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PROM1</a:t>
            </a: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V1: c.1697dupA, p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.(Asn566Lysfs*2)</a:t>
            </a:r>
          </a:p>
        </p:txBody>
      </p:sp>
    </p:spTree>
    <p:extLst>
      <p:ext uri="{BB962C8B-B14F-4D97-AF65-F5344CB8AC3E}">
        <p14:creationId xmlns:p14="http://schemas.microsoft.com/office/powerpoint/2010/main" val="2173080758"/>
      </p:ext>
    </p:extLst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/>
          <p:cNvSpPr/>
          <p:nvPr/>
        </p:nvSpPr>
        <p:spPr>
          <a:xfrm>
            <a:off x="395536" y="332656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423_F18-060</a:t>
            </a:r>
          </a:p>
        </p:txBody>
      </p:sp>
      <p:sp>
        <p:nvSpPr>
          <p:cNvPr id="4" name="Oval 112"/>
          <p:cNvSpPr>
            <a:spLocks noChangeArrowheads="1"/>
          </p:cNvSpPr>
          <p:nvPr/>
        </p:nvSpPr>
        <p:spPr bwMode="auto">
          <a:xfrm>
            <a:off x="3635896" y="1268760"/>
            <a:ext cx="493885" cy="506802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4696254" y="1257770"/>
            <a:ext cx="493885" cy="506802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H="1" flipV="1">
            <a:off x="4130369" y="1541970"/>
            <a:ext cx="56858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38"/>
          <p:cNvSpPr>
            <a:spLocks noChangeShapeType="1"/>
          </p:cNvSpPr>
          <p:nvPr/>
        </p:nvSpPr>
        <p:spPr bwMode="auto">
          <a:xfrm>
            <a:off x="4374475" y="1535674"/>
            <a:ext cx="0" cy="139521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 flipH="1" flipV="1">
            <a:off x="3482593" y="2912520"/>
            <a:ext cx="182018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e 138"/>
          <p:cNvSpPr>
            <a:spLocks noChangeShapeType="1"/>
          </p:cNvSpPr>
          <p:nvPr/>
        </p:nvSpPr>
        <p:spPr bwMode="auto">
          <a:xfrm>
            <a:off x="3482593" y="2909635"/>
            <a:ext cx="0" cy="4371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pole tekstowe 15"/>
          <p:cNvSpPr txBox="1"/>
          <p:nvPr/>
        </p:nvSpPr>
        <p:spPr>
          <a:xfrm>
            <a:off x="3177428" y="4091377"/>
            <a:ext cx="583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423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Line 138"/>
          <p:cNvSpPr>
            <a:spLocks noChangeShapeType="1"/>
          </p:cNvSpPr>
          <p:nvPr/>
        </p:nvSpPr>
        <p:spPr bwMode="auto">
          <a:xfrm>
            <a:off x="5302776" y="2909635"/>
            <a:ext cx="0" cy="43124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Oval 112"/>
          <p:cNvSpPr>
            <a:spLocks noChangeArrowheads="1"/>
          </p:cNvSpPr>
          <p:nvPr/>
        </p:nvSpPr>
        <p:spPr bwMode="auto">
          <a:xfrm>
            <a:off x="3226870" y="3340881"/>
            <a:ext cx="493885" cy="506802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Łącznik prosty ze strzałką 13"/>
          <p:cNvCxnSpPr/>
          <p:nvPr/>
        </p:nvCxnSpPr>
        <p:spPr>
          <a:xfrm flipV="1">
            <a:off x="2996770" y="3879290"/>
            <a:ext cx="230100" cy="23256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12"/>
          <p:cNvSpPr>
            <a:spLocks noChangeArrowheads="1"/>
          </p:cNvSpPr>
          <p:nvPr/>
        </p:nvSpPr>
        <p:spPr bwMode="auto">
          <a:xfrm>
            <a:off x="5069361" y="3340881"/>
            <a:ext cx="493885" cy="506802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 flipH="1">
            <a:off x="4282769" y="3330136"/>
            <a:ext cx="493885" cy="506802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Line 5"/>
          <p:cNvSpPr>
            <a:spLocks noChangeShapeType="1"/>
          </p:cNvSpPr>
          <p:nvPr/>
        </p:nvSpPr>
        <p:spPr bwMode="auto">
          <a:xfrm flipH="1" flipV="1">
            <a:off x="3716884" y="3614336"/>
            <a:ext cx="56858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Line 138"/>
          <p:cNvSpPr>
            <a:spLocks noChangeShapeType="1"/>
          </p:cNvSpPr>
          <p:nvPr/>
        </p:nvSpPr>
        <p:spPr bwMode="auto">
          <a:xfrm>
            <a:off x="4001175" y="3614336"/>
            <a:ext cx="0" cy="139521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Oval 112"/>
          <p:cNvSpPr>
            <a:spLocks noChangeArrowheads="1"/>
          </p:cNvSpPr>
          <p:nvPr/>
        </p:nvSpPr>
        <p:spPr bwMode="auto">
          <a:xfrm>
            <a:off x="3754780" y="5009546"/>
            <a:ext cx="493885" cy="506802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769255"/>
      </p:ext>
    </p:extLst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/>
          <p:cNvSpPr/>
          <p:nvPr/>
        </p:nvSpPr>
        <p:spPr>
          <a:xfrm>
            <a:off x="409360" y="381985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424_F18-061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val 112"/>
          <p:cNvSpPr>
            <a:spLocks noChangeArrowheads="1"/>
          </p:cNvSpPr>
          <p:nvPr/>
        </p:nvSpPr>
        <p:spPr bwMode="auto">
          <a:xfrm>
            <a:off x="4830070" y="1327083"/>
            <a:ext cx="493885" cy="506802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3767603" y="1335396"/>
            <a:ext cx="493885" cy="506802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H="1" flipV="1">
            <a:off x="4261488" y="1584806"/>
            <a:ext cx="56858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38"/>
          <p:cNvSpPr>
            <a:spLocks noChangeShapeType="1"/>
          </p:cNvSpPr>
          <p:nvPr/>
        </p:nvSpPr>
        <p:spPr bwMode="auto">
          <a:xfrm>
            <a:off x="4505594" y="1584806"/>
            <a:ext cx="0" cy="151888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 flipH="1" flipV="1">
            <a:off x="3613712" y="3103691"/>
            <a:ext cx="182018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e 138"/>
          <p:cNvSpPr>
            <a:spLocks noChangeShapeType="1"/>
          </p:cNvSpPr>
          <p:nvPr/>
        </p:nvSpPr>
        <p:spPr bwMode="auto">
          <a:xfrm>
            <a:off x="3613712" y="3100806"/>
            <a:ext cx="0" cy="4371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pole tekstowe 15"/>
          <p:cNvSpPr txBox="1"/>
          <p:nvPr/>
        </p:nvSpPr>
        <p:spPr>
          <a:xfrm>
            <a:off x="3052868" y="4211776"/>
            <a:ext cx="11216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424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V1V2|V3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Line 138"/>
          <p:cNvSpPr>
            <a:spLocks noChangeShapeType="1"/>
          </p:cNvSpPr>
          <p:nvPr/>
        </p:nvSpPr>
        <p:spPr bwMode="auto">
          <a:xfrm>
            <a:off x="5433895" y="3100806"/>
            <a:ext cx="0" cy="43124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Łącznik prosty ze strzałką 13"/>
          <p:cNvCxnSpPr/>
          <p:nvPr/>
        </p:nvCxnSpPr>
        <p:spPr>
          <a:xfrm flipV="1">
            <a:off x="2945461" y="4095492"/>
            <a:ext cx="230100" cy="23256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12"/>
          <p:cNvSpPr>
            <a:spLocks noChangeArrowheads="1"/>
          </p:cNvSpPr>
          <p:nvPr/>
        </p:nvSpPr>
        <p:spPr bwMode="auto">
          <a:xfrm>
            <a:off x="5200480" y="3532052"/>
            <a:ext cx="493885" cy="506802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 flipH="1">
            <a:off x="3366769" y="3532052"/>
            <a:ext cx="493885" cy="506802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pole tekstowe 19"/>
          <p:cNvSpPr txBox="1"/>
          <p:nvPr/>
        </p:nvSpPr>
        <p:spPr>
          <a:xfrm>
            <a:off x="5059151" y="4211776"/>
            <a:ext cx="749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657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+|V3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Prostokąt 25"/>
          <p:cNvSpPr/>
          <p:nvPr/>
        </p:nvSpPr>
        <p:spPr>
          <a:xfrm>
            <a:off x="409360" y="5366026"/>
            <a:ext cx="5972576" cy="12003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1622T&gt;C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Leu541Pro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c.3113C&gt;T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p.(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Ala1038Val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tabLst>
                <a:tab pos="1970088" algn="l"/>
              </a:tabLst>
            </a:pP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V3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c.5899-3T&gt;G, 	p.(?)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pole tekstowe 29"/>
          <p:cNvSpPr txBox="1"/>
          <p:nvPr/>
        </p:nvSpPr>
        <p:spPr>
          <a:xfrm>
            <a:off x="4687567" y="1882583"/>
            <a:ext cx="749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656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+|V3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pole tekstowe 30"/>
          <p:cNvSpPr txBox="1"/>
          <p:nvPr/>
        </p:nvSpPr>
        <p:spPr>
          <a:xfrm>
            <a:off x="3538039" y="1903362"/>
            <a:ext cx="951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655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2160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112"/>
          <p:cNvSpPr>
            <a:spLocks noChangeArrowheads="1"/>
          </p:cNvSpPr>
          <p:nvPr/>
        </p:nvSpPr>
        <p:spPr bwMode="auto">
          <a:xfrm>
            <a:off x="4988392" y="1254266"/>
            <a:ext cx="719224" cy="719224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3437036" y="1219495"/>
            <a:ext cx="719224" cy="719224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H="1" flipV="1">
            <a:off x="4160391" y="1622814"/>
            <a:ext cx="82800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38"/>
          <p:cNvSpPr>
            <a:spLocks noChangeShapeType="1"/>
          </p:cNvSpPr>
          <p:nvPr/>
        </p:nvSpPr>
        <p:spPr bwMode="auto">
          <a:xfrm>
            <a:off x="4515872" y="1613878"/>
            <a:ext cx="0" cy="257029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 flipH="1" flipV="1">
            <a:off x="1830997" y="3567819"/>
            <a:ext cx="5472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e 138"/>
          <p:cNvSpPr>
            <a:spLocks noChangeShapeType="1"/>
          </p:cNvSpPr>
          <p:nvPr/>
        </p:nvSpPr>
        <p:spPr bwMode="auto">
          <a:xfrm>
            <a:off x="3217063" y="3563724"/>
            <a:ext cx="0" cy="62044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Prostokąt 18"/>
          <p:cNvSpPr/>
          <p:nvPr/>
        </p:nvSpPr>
        <p:spPr>
          <a:xfrm>
            <a:off x="262677" y="201592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243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F17-018</a:t>
            </a:r>
          </a:p>
        </p:txBody>
      </p:sp>
      <p:sp>
        <p:nvSpPr>
          <p:cNvPr id="21" name="Line 138"/>
          <p:cNvSpPr>
            <a:spLocks noChangeShapeType="1"/>
          </p:cNvSpPr>
          <p:nvPr/>
        </p:nvSpPr>
        <p:spPr bwMode="auto">
          <a:xfrm>
            <a:off x="7308733" y="3563724"/>
            <a:ext cx="0" cy="61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 flipH="1">
            <a:off x="6949120" y="4184170"/>
            <a:ext cx="719224" cy="719224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 flipH="1">
            <a:off x="2848285" y="4184170"/>
            <a:ext cx="719224" cy="719224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Oval 112"/>
          <p:cNvSpPr>
            <a:spLocks noChangeArrowheads="1"/>
          </p:cNvSpPr>
          <p:nvPr/>
        </p:nvSpPr>
        <p:spPr bwMode="auto">
          <a:xfrm>
            <a:off x="4156260" y="4184170"/>
            <a:ext cx="719224" cy="719224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Line 138"/>
          <p:cNvSpPr>
            <a:spLocks noChangeShapeType="1"/>
          </p:cNvSpPr>
          <p:nvPr/>
        </p:nvSpPr>
        <p:spPr bwMode="auto">
          <a:xfrm>
            <a:off x="5867717" y="3567947"/>
            <a:ext cx="0" cy="61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Oval 112"/>
          <p:cNvSpPr>
            <a:spLocks noChangeArrowheads="1"/>
          </p:cNvSpPr>
          <p:nvPr/>
        </p:nvSpPr>
        <p:spPr bwMode="auto">
          <a:xfrm>
            <a:off x="5508960" y="4179947"/>
            <a:ext cx="719224" cy="719224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Line 138"/>
          <p:cNvSpPr>
            <a:spLocks noChangeShapeType="1"/>
          </p:cNvSpPr>
          <p:nvPr/>
        </p:nvSpPr>
        <p:spPr bwMode="auto">
          <a:xfrm>
            <a:off x="1830142" y="3572170"/>
            <a:ext cx="0" cy="61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Oval 112"/>
          <p:cNvSpPr>
            <a:spLocks noChangeArrowheads="1"/>
          </p:cNvSpPr>
          <p:nvPr/>
        </p:nvSpPr>
        <p:spPr bwMode="auto">
          <a:xfrm>
            <a:off x="1471385" y="4184170"/>
            <a:ext cx="719224" cy="719224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pole tekstowe 34"/>
          <p:cNvSpPr txBox="1"/>
          <p:nvPr/>
        </p:nvSpPr>
        <p:spPr>
          <a:xfrm>
            <a:off x="4231178" y="5196920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243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Łącznik prosty ze strzałką 37">
            <a:extLst>
              <a:ext uri="{FF2B5EF4-FFF2-40B4-BE49-F238E27FC236}">
                <a16:creationId xmlns="" xmlns:a16="http://schemas.microsoft.com/office/drawing/2014/main" id="{F969E5F1-3DA9-4B3A-8E8E-45ACBDCCC0E8}"/>
              </a:ext>
            </a:extLst>
          </p:cNvPr>
          <p:cNvCxnSpPr/>
          <p:nvPr/>
        </p:nvCxnSpPr>
        <p:spPr>
          <a:xfrm flipV="1">
            <a:off x="3841980" y="4899171"/>
            <a:ext cx="277419" cy="26647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4870387"/>
      </p:ext>
    </p:extLst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223651" y="247277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425_F18-064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Oval 112"/>
          <p:cNvSpPr>
            <a:spLocks noChangeArrowheads="1"/>
          </p:cNvSpPr>
          <p:nvPr/>
        </p:nvSpPr>
        <p:spPr bwMode="auto">
          <a:xfrm>
            <a:off x="4210793" y="3820784"/>
            <a:ext cx="548239" cy="55365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Prostokąt 33"/>
          <p:cNvSpPr/>
          <p:nvPr/>
        </p:nvSpPr>
        <p:spPr>
          <a:xfrm>
            <a:off x="3646230" y="4513770"/>
            <a:ext cx="16773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l-PL" alt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425</a:t>
            </a:r>
            <a:endParaRPr lang="nl-NL" alt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12"/>
          <p:cNvSpPr>
            <a:spLocks noChangeArrowheads="1"/>
          </p:cNvSpPr>
          <p:nvPr/>
        </p:nvSpPr>
        <p:spPr bwMode="auto">
          <a:xfrm flipH="1">
            <a:off x="5072371" y="1326044"/>
            <a:ext cx="502450" cy="502450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Line 5"/>
          <p:cNvSpPr>
            <a:spLocks noChangeShapeType="1"/>
          </p:cNvSpPr>
          <p:nvPr/>
        </p:nvSpPr>
        <p:spPr bwMode="auto">
          <a:xfrm flipH="1" flipV="1">
            <a:off x="3858415" y="1598586"/>
            <a:ext cx="1213955" cy="400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Line 138"/>
          <p:cNvSpPr>
            <a:spLocks noChangeShapeType="1"/>
          </p:cNvSpPr>
          <p:nvPr/>
        </p:nvSpPr>
        <p:spPr bwMode="auto">
          <a:xfrm>
            <a:off x="4484913" y="1598587"/>
            <a:ext cx="1074" cy="22221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Oval 112"/>
          <p:cNvSpPr>
            <a:spLocks noChangeArrowheads="1"/>
          </p:cNvSpPr>
          <p:nvPr/>
        </p:nvSpPr>
        <p:spPr bwMode="auto">
          <a:xfrm>
            <a:off x="3369106" y="1323899"/>
            <a:ext cx="502450" cy="50245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944938"/>
      </p:ext>
    </p:extLst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127856" y="160191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426_F18-063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2789760" y="2862236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2309893" y="2614447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3525252" y="2614447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1312765" y="3718909"/>
            <a:ext cx="3564000" cy="344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Line 1153"/>
          <p:cNvSpPr>
            <a:spLocks noChangeShapeType="1"/>
          </p:cNvSpPr>
          <p:nvPr/>
        </p:nvSpPr>
        <p:spPr bwMode="auto">
          <a:xfrm>
            <a:off x="1312765" y="3712951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3172717" y="2854490"/>
            <a:ext cx="0" cy="133729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4346505" y="4748865"/>
            <a:ext cx="168689" cy="176327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12"/>
          <p:cNvSpPr>
            <a:spLocks noChangeArrowheads="1"/>
          </p:cNvSpPr>
          <p:nvPr/>
        </p:nvSpPr>
        <p:spPr bwMode="auto">
          <a:xfrm flipH="1">
            <a:off x="1079272" y="4149349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kstvak 218"/>
          <p:cNvSpPr txBox="1">
            <a:spLocks noChangeArrowheads="1"/>
          </p:cNvSpPr>
          <p:nvPr/>
        </p:nvSpPr>
        <p:spPr bwMode="auto">
          <a:xfrm>
            <a:off x="4533023" y="4917585"/>
            <a:ext cx="73549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426</a:t>
            </a: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 flipH="1">
            <a:off x="4643272" y="4169521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 flipH="1">
            <a:off x="2924012" y="4191787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Line 1153"/>
          <p:cNvSpPr>
            <a:spLocks noChangeShapeType="1"/>
          </p:cNvSpPr>
          <p:nvPr/>
        </p:nvSpPr>
        <p:spPr bwMode="auto">
          <a:xfrm>
            <a:off x="4885276" y="3729006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Line 5"/>
          <p:cNvSpPr>
            <a:spLocks noChangeShapeType="1"/>
          </p:cNvSpPr>
          <p:nvPr/>
        </p:nvSpPr>
        <p:spPr bwMode="auto">
          <a:xfrm flipH="1" flipV="1">
            <a:off x="3380124" y="1414508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 flipH="1">
            <a:off x="4115615" y="1173354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Oval 112"/>
          <p:cNvSpPr>
            <a:spLocks noChangeArrowheads="1"/>
          </p:cNvSpPr>
          <p:nvPr/>
        </p:nvSpPr>
        <p:spPr bwMode="auto">
          <a:xfrm>
            <a:off x="2898119" y="1166719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Line 138"/>
          <p:cNvSpPr>
            <a:spLocks noChangeShapeType="1"/>
          </p:cNvSpPr>
          <p:nvPr/>
        </p:nvSpPr>
        <p:spPr bwMode="auto">
          <a:xfrm>
            <a:off x="3745365" y="1407727"/>
            <a:ext cx="0" cy="1188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Line 5"/>
          <p:cNvSpPr>
            <a:spLocks noChangeShapeType="1"/>
          </p:cNvSpPr>
          <p:nvPr/>
        </p:nvSpPr>
        <p:spPr bwMode="auto">
          <a:xfrm flipH="1">
            <a:off x="4582599" y="1407725"/>
            <a:ext cx="267080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Oval 112"/>
          <p:cNvSpPr>
            <a:spLocks noChangeArrowheads="1"/>
          </p:cNvSpPr>
          <p:nvPr/>
        </p:nvSpPr>
        <p:spPr bwMode="auto">
          <a:xfrm>
            <a:off x="7253403" y="1159936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Oval 112"/>
          <p:cNvSpPr>
            <a:spLocks noChangeArrowheads="1"/>
          </p:cNvSpPr>
          <p:nvPr/>
        </p:nvSpPr>
        <p:spPr bwMode="auto">
          <a:xfrm>
            <a:off x="5697887" y="2614447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Line 138"/>
          <p:cNvSpPr>
            <a:spLocks noChangeShapeType="1"/>
          </p:cNvSpPr>
          <p:nvPr/>
        </p:nvSpPr>
        <p:spPr bwMode="auto">
          <a:xfrm>
            <a:off x="5918000" y="1407727"/>
            <a:ext cx="0" cy="1188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Line 5"/>
          <p:cNvSpPr>
            <a:spLocks noChangeShapeType="1"/>
          </p:cNvSpPr>
          <p:nvPr/>
        </p:nvSpPr>
        <p:spPr bwMode="auto">
          <a:xfrm flipH="1" flipV="1">
            <a:off x="6164872" y="2872343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Rectangle 12"/>
          <p:cNvSpPr>
            <a:spLocks noChangeArrowheads="1"/>
          </p:cNvSpPr>
          <p:nvPr/>
        </p:nvSpPr>
        <p:spPr bwMode="auto">
          <a:xfrm flipH="1">
            <a:off x="6918580" y="2642460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Oval 112"/>
          <p:cNvSpPr>
            <a:spLocks noChangeArrowheads="1"/>
          </p:cNvSpPr>
          <p:nvPr/>
        </p:nvSpPr>
        <p:spPr bwMode="auto">
          <a:xfrm>
            <a:off x="6331778" y="4067327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Line 138"/>
          <p:cNvSpPr>
            <a:spLocks noChangeShapeType="1"/>
          </p:cNvSpPr>
          <p:nvPr/>
        </p:nvSpPr>
        <p:spPr bwMode="auto">
          <a:xfrm>
            <a:off x="6551891" y="2860607"/>
            <a:ext cx="0" cy="1188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Line 5"/>
          <p:cNvSpPr>
            <a:spLocks noChangeShapeType="1"/>
          </p:cNvSpPr>
          <p:nvPr/>
        </p:nvSpPr>
        <p:spPr bwMode="auto">
          <a:xfrm flipH="1" flipV="1">
            <a:off x="6798763" y="4325223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Rectangle 12"/>
          <p:cNvSpPr>
            <a:spLocks noChangeArrowheads="1"/>
          </p:cNvSpPr>
          <p:nvPr/>
        </p:nvSpPr>
        <p:spPr bwMode="auto">
          <a:xfrm flipH="1">
            <a:off x="7552471" y="4095340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Line 138"/>
          <p:cNvSpPr>
            <a:spLocks noChangeShapeType="1"/>
          </p:cNvSpPr>
          <p:nvPr/>
        </p:nvSpPr>
        <p:spPr bwMode="auto">
          <a:xfrm>
            <a:off x="7176811" y="4315116"/>
            <a:ext cx="0" cy="1188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Rectangle 12"/>
          <p:cNvSpPr>
            <a:spLocks noChangeArrowheads="1"/>
          </p:cNvSpPr>
          <p:nvPr/>
        </p:nvSpPr>
        <p:spPr bwMode="auto">
          <a:xfrm flipH="1">
            <a:off x="6943568" y="5503116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371850"/>
      </p:ext>
    </p:extLst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95536" y="404664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427_F18-064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val 112"/>
          <p:cNvSpPr>
            <a:spLocks noChangeArrowheads="1"/>
          </p:cNvSpPr>
          <p:nvPr/>
        </p:nvSpPr>
        <p:spPr bwMode="auto">
          <a:xfrm>
            <a:off x="5040541" y="1551982"/>
            <a:ext cx="493885" cy="506802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2"/>
          <p:cNvSpPr>
            <a:spLocks noChangeArrowheads="1"/>
          </p:cNvSpPr>
          <p:nvPr/>
        </p:nvSpPr>
        <p:spPr bwMode="auto">
          <a:xfrm flipH="1">
            <a:off x="3995936" y="1556792"/>
            <a:ext cx="493885" cy="506802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H="1" flipV="1">
            <a:off x="4489821" y="1805383"/>
            <a:ext cx="56858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138"/>
          <p:cNvSpPr>
            <a:spLocks noChangeShapeType="1"/>
          </p:cNvSpPr>
          <p:nvPr/>
        </p:nvSpPr>
        <p:spPr bwMode="auto">
          <a:xfrm>
            <a:off x="4733927" y="1805383"/>
            <a:ext cx="0" cy="19531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H="1" flipV="1">
            <a:off x="3125662" y="3331552"/>
            <a:ext cx="3168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38"/>
          <p:cNvSpPr>
            <a:spLocks noChangeShapeType="1"/>
          </p:cNvSpPr>
          <p:nvPr/>
        </p:nvSpPr>
        <p:spPr bwMode="auto">
          <a:xfrm>
            <a:off x="3134565" y="3321383"/>
            <a:ext cx="0" cy="4371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4057205" y="4316069"/>
            <a:ext cx="1353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715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e 138"/>
          <p:cNvSpPr>
            <a:spLocks noChangeShapeType="1"/>
          </p:cNvSpPr>
          <p:nvPr/>
        </p:nvSpPr>
        <p:spPr bwMode="auto">
          <a:xfrm>
            <a:off x="6297442" y="3321383"/>
            <a:ext cx="0" cy="43124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Łącznik prosty ze strzałką 10"/>
          <p:cNvCxnSpPr/>
          <p:nvPr/>
        </p:nvCxnSpPr>
        <p:spPr>
          <a:xfrm flipV="1">
            <a:off x="2466314" y="4316069"/>
            <a:ext cx="230100" cy="23256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2"/>
          <p:cNvSpPr>
            <a:spLocks noChangeArrowheads="1"/>
          </p:cNvSpPr>
          <p:nvPr/>
        </p:nvSpPr>
        <p:spPr bwMode="auto">
          <a:xfrm>
            <a:off x="6064027" y="3752629"/>
            <a:ext cx="493885" cy="506802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pole tekstowe 12"/>
          <p:cNvSpPr txBox="1"/>
          <p:nvPr/>
        </p:nvSpPr>
        <p:spPr>
          <a:xfrm>
            <a:off x="5922698" y="4316069"/>
            <a:ext cx="749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716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Prostokąt 13"/>
          <p:cNvSpPr/>
          <p:nvPr/>
        </p:nvSpPr>
        <p:spPr>
          <a:xfrm>
            <a:off x="395536" y="5469612"/>
            <a:ext cx="5972576" cy="12003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  <a:endParaRPr lang="pl-PL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1622T&gt;C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Leu541Pro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c.3113C&gt;T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p.(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Ala1038Val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tabLst>
                <a:tab pos="1970088" algn="l"/>
              </a:tabLst>
            </a:pP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V3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c.1022A&gt;G,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.(Glu341Gly)</a:t>
            </a:r>
          </a:p>
        </p:txBody>
      </p:sp>
      <p:sp>
        <p:nvSpPr>
          <p:cNvPr id="15" name="pole tekstowe 14"/>
          <p:cNvSpPr txBox="1"/>
          <p:nvPr/>
        </p:nvSpPr>
        <p:spPr>
          <a:xfrm>
            <a:off x="4926267" y="2169255"/>
            <a:ext cx="749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714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+|V3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pole tekstowe 15"/>
          <p:cNvSpPr txBox="1"/>
          <p:nvPr/>
        </p:nvSpPr>
        <p:spPr>
          <a:xfrm>
            <a:off x="3690450" y="2169255"/>
            <a:ext cx="1047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713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pole tekstowe 16"/>
          <p:cNvSpPr txBox="1"/>
          <p:nvPr/>
        </p:nvSpPr>
        <p:spPr>
          <a:xfrm>
            <a:off x="2552398" y="4316069"/>
            <a:ext cx="11380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427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V1V2|V3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val 112"/>
          <p:cNvSpPr>
            <a:spLocks noChangeArrowheads="1"/>
          </p:cNvSpPr>
          <p:nvPr/>
        </p:nvSpPr>
        <p:spPr bwMode="auto">
          <a:xfrm>
            <a:off x="2887622" y="3752629"/>
            <a:ext cx="493885" cy="506802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val 112"/>
          <p:cNvSpPr>
            <a:spLocks noChangeArrowheads="1"/>
          </p:cNvSpPr>
          <p:nvPr/>
        </p:nvSpPr>
        <p:spPr bwMode="auto">
          <a:xfrm>
            <a:off x="4486984" y="3752629"/>
            <a:ext cx="493885" cy="506802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958993"/>
      </p:ext>
    </p:extLst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238710" y="299074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428_F18-065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3387688" y="996273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2907821" y="748484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123180" y="748484"/>
            <a:ext cx="466985" cy="4955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2760563" y="2035060"/>
            <a:ext cx="2052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Line 1153"/>
          <p:cNvSpPr>
            <a:spLocks noChangeShapeType="1"/>
          </p:cNvSpPr>
          <p:nvPr/>
        </p:nvSpPr>
        <p:spPr bwMode="auto">
          <a:xfrm>
            <a:off x="2760563" y="2043753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3770645" y="988527"/>
            <a:ext cx="0" cy="104653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4332449" y="2986268"/>
            <a:ext cx="168689" cy="176327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kstvak 218"/>
          <p:cNvSpPr txBox="1">
            <a:spLocks noChangeArrowheads="1"/>
          </p:cNvSpPr>
          <p:nvPr/>
        </p:nvSpPr>
        <p:spPr bwMode="auto">
          <a:xfrm>
            <a:off x="2468304" y="3098857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750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  <a:endParaRPr lang="pl-PL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Oval 112"/>
          <p:cNvSpPr>
            <a:spLocks noChangeArrowheads="1"/>
          </p:cNvSpPr>
          <p:nvPr/>
        </p:nvSpPr>
        <p:spPr bwMode="auto">
          <a:xfrm>
            <a:off x="4590165" y="2484268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112"/>
          <p:cNvSpPr>
            <a:spLocks noChangeArrowheads="1"/>
          </p:cNvSpPr>
          <p:nvPr/>
        </p:nvSpPr>
        <p:spPr bwMode="auto">
          <a:xfrm>
            <a:off x="2527066" y="2484268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Line 1153"/>
          <p:cNvSpPr>
            <a:spLocks noChangeShapeType="1"/>
          </p:cNvSpPr>
          <p:nvPr/>
        </p:nvSpPr>
        <p:spPr bwMode="auto">
          <a:xfrm>
            <a:off x="4829909" y="2033656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Łącznik prostoliniowy 21"/>
          <p:cNvCxnSpPr/>
          <p:nvPr/>
        </p:nvCxnSpPr>
        <p:spPr>
          <a:xfrm flipV="1">
            <a:off x="2858369" y="709795"/>
            <a:ext cx="565887" cy="5729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oliniowy 24"/>
          <p:cNvCxnSpPr/>
          <p:nvPr/>
        </p:nvCxnSpPr>
        <p:spPr>
          <a:xfrm flipV="1">
            <a:off x="4073728" y="727580"/>
            <a:ext cx="565887" cy="5729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rostokąt 18"/>
          <p:cNvSpPr/>
          <p:nvPr/>
        </p:nvSpPr>
        <p:spPr>
          <a:xfrm>
            <a:off x="238710" y="5518830"/>
            <a:ext cx="5972576" cy="12003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1622T&gt;C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Leu541Pro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c.3113C&gt;T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p.(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Ala1038Val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V3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c.5461-10T&gt;C, p.[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Thr1821Valfs*13,Thr1821Aspfs*6] </a:t>
            </a:r>
          </a:p>
        </p:txBody>
      </p:sp>
      <p:sp>
        <p:nvSpPr>
          <p:cNvPr id="21" name="pole tekstowe 20"/>
          <p:cNvSpPr txBox="1"/>
          <p:nvPr/>
        </p:nvSpPr>
        <p:spPr>
          <a:xfrm>
            <a:off x="4284727" y="3074431"/>
            <a:ext cx="10903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428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V1V2|V3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Line 5"/>
          <p:cNvSpPr>
            <a:spLocks noChangeShapeType="1"/>
          </p:cNvSpPr>
          <p:nvPr/>
        </p:nvSpPr>
        <p:spPr bwMode="auto">
          <a:xfrm flipH="1" flipV="1">
            <a:off x="5057150" y="2747370"/>
            <a:ext cx="735491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 flipH="1">
            <a:off x="5792641" y="2499580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Line 1154"/>
          <p:cNvSpPr>
            <a:spLocks noChangeShapeType="1"/>
          </p:cNvSpPr>
          <p:nvPr/>
        </p:nvSpPr>
        <p:spPr bwMode="auto">
          <a:xfrm>
            <a:off x="4472861" y="4170472"/>
            <a:ext cx="2052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Line 1153"/>
          <p:cNvSpPr>
            <a:spLocks noChangeShapeType="1"/>
          </p:cNvSpPr>
          <p:nvPr/>
        </p:nvSpPr>
        <p:spPr bwMode="auto">
          <a:xfrm>
            <a:off x="4472861" y="4179165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Line 138"/>
          <p:cNvSpPr>
            <a:spLocks noChangeShapeType="1"/>
          </p:cNvSpPr>
          <p:nvPr/>
        </p:nvSpPr>
        <p:spPr bwMode="auto">
          <a:xfrm>
            <a:off x="5482943" y="2747371"/>
            <a:ext cx="0" cy="1404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kstvak 218"/>
          <p:cNvSpPr txBox="1">
            <a:spLocks noChangeArrowheads="1"/>
          </p:cNvSpPr>
          <p:nvPr/>
        </p:nvSpPr>
        <p:spPr bwMode="auto">
          <a:xfrm>
            <a:off x="4134917" y="5234507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751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+|V3</a:t>
            </a:r>
            <a:endParaRPr lang="pl-PL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Oval 112"/>
          <p:cNvSpPr>
            <a:spLocks noChangeArrowheads="1"/>
          </p:cNvSpPr>
          <p:nvPr/>
        </p:nvSpPr>
        <p:spPr bwMode="auto">
          <a:xfrm>
            <a:off x="6302463" y="4619680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Oval 112"/>
          <p:cNvSpPr>
            <a:spLocks noChangeArrowheads="1"/>
          </p:cNvSpPr>
          <p:nvPr/>
        </p:nvSpPr>
        <p:spPr bwMode="auto">
          <a:xfrm>
            <a:off x="4239364" y="4619680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Line 1153"/>
          <p:cNvSpPr>
            <a:spLocks noChangeShapeType="1"/>
          </p:cNvSpPr>
          <p:nvPr/>
        </p:nvSpPr>
        <p:spPr bwMode="auto">
          <a:xfrm>
            <a:off x="6542207" y="4169068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pole tekstowe 36"/>
          <p:cNvSpPr txBox="1"/>
          <p:nvPr/>
        </p:nvSpPr>
        <p:spPr>
          <a:xfrm>
            <a:off x="6211828" y="5243800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752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+|V3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6486968"/>
      </p:ext>
    </p:extLst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478755" y="323954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429_F18-066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3167515" y="3537413"/>
            <a:ext cx="18022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2687649" y="3289624"/>
            <a:ext cx="466985" cy="495579"/>
          </a:xfrm>
          <a:prstGeom prst="rect">
            <a:avLst/>
          </a:prstGeom>
          <a:solidFill>
            <a:schemeClr val="bg1">
              <a:lumMod val="65000"/>
            </a:scheme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969808" y="3289624"/>
            <a:ext cx="466985" cy="495579"/>
          </a:xfrm>
          <a:prstGeom prst="ellipse">
            <a:avLst/>
          </a:prstGeom>
          <a:solidFill>
            <a:schemeClr val="bg1">
              <a:lumMod val="65000"/>
            </a:schemeClr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110360" y="3529667"/>
            <a:ext cx="0" cy="1836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3587931" y="5829343"/>
            <a:ext cx="210203" cy="19698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val 112"/>
          <p:cNvSpPr>
            <a:spLocks noChangeArrowheads="1"/>
          </p:cNvSpPr>
          <p:nvPr/>
        </p:nvSpPr>
        <p:spPr bwMode="auto">
          <a:xfrm>
            <a:off x="3876867" y="5348093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19" name="Line 5"/>
          <p:cNvSpPr>
            <a:spLocks noChangeShapeType="1"/>
          </p:cNvSpPr>
          <p:nvPr/>
        </p:nvSpPr>
        <p:spPr bwMode="auto">
          <a:xfrm flipH="1" flipV="1">
            <a:off x="2536815" y="1461370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21" name="Rectangle 12"/>
          <p:cNvSpPr>
            <a:spLocks noChangeArrowheads="1"/>
          </p:cNvSpPr>
          <p:nvPr/>
        </p:nvSpPr>
        <p:spPr bwMode="auto">
          <a:xfrm flipH="1">
            <a:off x="2056948" y="1213581"/>
            <a:ext cx="466985" cy="495579"/>
          </a:xfrm>
          <a:prstGeom prst="rect">
            <a:avLst/>
          </a:prstGeom>
          <a:solidFill>
            <a:schemeClr val="bg1">
              <a:lumMod val="65000"/>
            </a:scheme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23" name="Oval 112"/>
          <p:cNvSpPr>
            <a:spLocks noChangeArrowheads="1"/>
          </p:cNvSpPr>
          <p:nvPr/>
        </p:nvSpPr>
        <p:spPr bwMode="auto">
          <a:xfrm>
            <a:off x="3272307" y="1213581"/>
            <a:ext cx="466985" cy="4955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24" name="Line 138"/>
          <p:cNvSpPr>
            <a:spLocks noChangeShapeType="1"/>
          </p:cNvSpPr>
          <p:nvPr/>
        </p:nvSpPr>
        <p:spPr bwMode="auto">
          <a:xfrm>
            <a:off x="2919772" y="1453624"/>
            <a:ext cx="0" cy="1836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cxnSp>
        <p:nvCxnSpPr>
          <p:cNvPr id="26" name="Łącznik prostoliniowy 25"/>
          <p:cNvCxnSpPr/>
          <p:nvPr/>
        </p:nvCxnSpPr>
        <p:spPr>
          <a:xfrm flipV="1">
            <a:off x="2007496" y="1174892"/>
            <a:ext cx="565887" cy="5729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Łącznik prostoliniowy 27"/>
          <p:cNvCxnSpPr/>
          <p:nvPr/>
        </p:nvCxnSpPr>
        <p:spPr>
          <a:xfrm flipV="1">
            <a:off x="3222855" y="1192677"/>
            <a:ext cx="565887" cy="5729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Line 5"/>
          <p:cNvSpPr>
            <a:spLocks noChangeShapeType="1"/>
          </p:cNvSpPr>
          <p:nvPr/>
        </p:nvSpPr>
        <p:spPr bwMode="auto">
          <a:xfrm flipH="1" flipV="1">
            <a:off x="5971165" y="1461369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 flipH="1">
            <a:off x="5491298" y="1213580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33" name="Oval 112"/>
          <p:cNvSpPr>
            <a:spLocks noChangeArrowheads="1"/>
          </p:cNvSpPr>
          <p:nvPr/>
        </p:nvSpPr>
        <p:spPr bwMode="auto">
          <a:xfrm>
            <a:off x="6706657" y="1213580"/>
            <a:ext cx="466985" cy="495579"/>
          </a:xfrm>
          <a:prstGeom prst="ellipse">
            <a:avLst/>
          </a:prstGeom>
          <a:solidFill>
            <a:schemeClr val="bg1">
              <a:lumMod val="65000"/>
            </a:schemeClr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34" name="Line 138"/>
          <p:cNvSpPr>
            <a:spLocks noChangeShapeType="1"/>
          </p:cNvSpPr>
          <p:nvPr/>
        </p:nvSpPr>
        <p:spPr bwMode="auto">
          <a:xfrm>
            <a:off x="6354122" y="1453623"/>
            <a:ext cx="0" cy="147419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cxnSp>
        <p:nvCxnSpPr>
          <p:cNvPr id="35" name="Łącznik prostoliniowy 34"/>
          <p:cNvCxnSpPr/>
          <p:nvPr/>
        </p:nvCxnSpPr>
        <p:spPr>
          <a:xfrm flipV="1">
            <a:off x="5441846" y="1174891"/>
            <a:ext cx="565887" cy="5729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Łącznik prostoliniowy 35"/>
          <p:cNvCxnSpPr/>
          <p:nvPr/>
        </p:nvCxnSpPr>
        <p:spPr>
          <a:xfrm flipV="1">
            <a:off x="6657205" y="1192676"/>
            <a:ext cx="565887" cy="5729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1705061" y="3325541"/>
            <a:ext cx="98258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/>
              <a:t>central retinal vein </a:t>
            </a:r>
            <a:r>
              <a:rPr lang="en-US" sz="900" dirty="0" err="1" smtClean="0"/>
              <a:t>thromb</a:t>
            </a:r>
            <a:r>
              <a:rPr lang="pl-PL" sz="900" dirty="0" err="1" smtClean="0"/>
              <a:t>osis</a:t>
            </a:r>
            <a:r>
              <a:rPr lang="en-US" sz="900" dirty="0" smtClean="0"/>
              <a:t>, amblyopia</a:t>
            </a:r>
            <a:endParaRPr lang="pl-PL" sz="900" dirty="0"/>
          </a:p>
        </p:txBody>
      </p:sp>
      <p:sp>
        <p:nvSpPr>
          <p:cNvPr id="8" name="Prostokąt 7"/>
          <p:cNvSpPr/>
          <p:nvPr/>
        </p:nvSpPr>
        <p:spPr>
          <a:xfrm>
            <a:off x="5525778" y="3352747"/>
            <a:ext cx="9639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l-PL" sz="900" dirty="0" smtClean="0">
                <a:solidFill>
                  <a:srgbClr val="000000"/>
                </a:solidFill>
              </a:rPr>
              <a:t>„</a:t>
            </a:r>
            <a:r>
              <a:rPr lang="pl-PL" sz="900" dirty="0" err="1" smtClean="0">
                <a:solidFill>
                  <a:srgbClr val="000000"/>
                </a:solidFill>
              </a:rPr>
              <a:t>dry</a:t>
            </a:r>
            <a:r>
              <a:rPr lang="pl-PL" sz="900" dirty="0" smtClean="0">
                <a:solidFill>
                  <a:srgbClr val="000000"/>
                </a:solidFill>
              </a:rPr>
              <a:t>” AMD, </a:t>
            </a:r>
            <a:r>
              <a:rPr lang="pl-PL" sz="900" dirty="0" err="1" smtClean="0">
                <a:solidFill>
                  <a:srgbClr val="000000"/>
                </a:solidFill>
              </a:rPr>
              <a:t>astigmatism</a:t>
            </a:r>
            <a:endParaRPr lang="pl-PL" sz="900" dirty="0">
              <a:solidFill>
                <a:srgbClr val="000000"/>
              </a:solidFill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7272544" y="1218374"/>
            <a:ext cx="1122886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900" dirty="0" smtClean="0"/>
              <a:t>„</a:t>
            </a:r>
            <a:r>
              <a:rPr lang="pl-PL" sz="900" dirty="0" err="1" smtClean="0"/>
              <a:t>wet”AMD</a:t>
            </a:r>
            <a:r>
              <a:rPr lang="pl-PL" sz="900" dirty="0" smtClean="0"/>
              <a:t>, </a:t>
            </a:r>
            <a:r>
              <a:rPr lang="pl-PL" sz="900" dirty="0" err="1" smtClean="0"/>
              <a:t>pseudophakia</a:t>
            </a:r>
            <a:r>
              <a:rPr lang="pl-PL" sz="900" dirty="0" smtClean="0"/>
              <a:t>, </a:t>
            </a:r>
            <a:r>
              <a:rPr lang="pl-PL" sz="900" dirty="0" err="1" smtClean="0"/>
              <a:t>cataract</a:t>
            </a:r>
            <a:r>
              <a:rPr lang="pl-PL" sz="900" dirty="0" smtClean="0"/>
              <a:t>, myopia</a:t>
            </a:r>
            <a:endParaRPr lang="pl-PL" sz="900" dirty="0"/>
          </a:p>
        </p:txBody>
      </p:sp>
      <p:sp>
        <p:nvSpPr>
          <p:cNvPr id="41" name="Prostokąt 40"/>
          <p:cNvSpPr/>
          <p:nvPr/>
        </p:nvSpPr>
        <p:spPr>
          <a:xfrm>
            <a:off x="478755" y="1119301"/>
            <a:ext cx="15032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 smtClean="0"/>
              <a:t>myopia, laser treat</a:t>
            </a:r>
            <a:r>
              <a:rPr lang="pl-PL" sz="900" dirty="0" err="1" smtClean="0"/>
              <a:t>ment</a:t>
            </a:r>
            <a:r>
              <a:rPr lang="pl-PL" sz="900" dirty="0" smtClean="0"/>
              <a:t> of the </a:t>
            </a:r>
            <a:r>
              <a:rPr lang="en-US" sz="900" dirty="0" smtClean="0"/>
              <a:t> retina</a:t>
            </a:r>
            <a:r>
              <a:rPr lang="pl-PL" sz="900" dirty="0" smtClean="0"/>
              <a:t>, </a:t>
            </a:r>
            <a:r>
              <a:rPr lang="en-US" sz="900" dirty="0" smtClean="0"/>
              <a:t>very </a:t>
            </a:r>
            <a:r>
              <a:rPr lang="en-US" sz="900" dirty="0"/>
              <a:t>poor eyesight, </a:t>
            </a:r>
            <a:r>
              <a:rPr lang="pl-PL" sz="900" dirty="0" err="1" smtClean="0"/>
              <a:t>reason</a:t>
            </a:r>
            <a:r>
              <a:rPr lang="pl-PL" sz="900" dirty="0" smtClean="0"/>
              <a:t> </a:t>
            </a:r>
            <a:r>
              <a:rPr lang="pl-PL" sz="900" dirty="0" err="1" smtClean="0"/>
              <a:t>unknown</a:t>
            </a:r>
            <a:r>
              <a:rPr lang="pl-PL" sz="900" dirty="0" smtClean="0"/>
              <a:t>, </a:t>
            </a:r>
            <a:r>
              <a:rPr lang="en-US" sz="900" dirty="0" smtClean="0"/>
              <a:t>possibly </a:t>
            </a:r>
            <a:r>
              <a:rPr lang="en-US" sz="900" dirty="0"/>
              <a:t>related to </a:t>
            </a:r>
            <a:r>
              <a:rPr lang="en-US" sz="900" dirty="0" smtClean="0"/>
              <a:t>diabetes</a:t>
            </a:r>
            <a:endParaRPr lang="pl-PL" sz="900" dirty="0"/>
          </a:p>
        </p:txBody>
      </p:sp>
      <p:sp>
        <p:nvSpPr>
          <p:cNvPr id="10" name="Prostokąt 9"/>
          <p:cNvSpPr/>
          <p:nvPr/>
        </p:nvSpPr>
        <p:spPr>
          <a:xfrm>
            <a:off x="7756346" y="3283497"/>
            <a:ext cx="1145506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900" dirty="0" err="1" smtClean="0"/>
              <a:t>retinal</a:t>
            </a:r>
            <a:r>
              <a:rPr lang="pl-PL" sz="900" dirty="0" smtClean="0"/>
              <a:t> </a:t>
            </a:r>
            <a:r>
              <a:rPr lang="pl-PL" sz="900" dirty="0" err="1" smtClean="0"/>
              <a:t>detachment</a:t>
            </a:r>
            <a:r>
              <a:rPr lang="pl-PL" sz="900" dirty="0"/>
              <a:t>, </a:t>
            </a:r>
            <a:r>
              <a:rPr lang="pl-PL" sz="900" dirty="0" err="1"/>
              <a:t>pseudophakia</a:t>
            </a:r>
            <a:r>
              <a:rPr lang="pl-PL" sz="900" dirty="0"/>
              <a:t>, </a:t>
            </a:r>
            <a:r>
              <a:rPr lang="pl-PL" sz="900" dirty="0" err="1" smtClean="0"/>
              <a:t>cataract</a:t>
            </a:r>
            <a:endParaRPr lang="pl-PL" sz="900" dirty="0"/>
          </a:p>
        </p:txBody>
      </p:sp>
      <p:sp>
        <p:nvSpPr>
          <p:cNvPr id="42" name="Oval 112"/>
          <p:cNvSpPr>
            <a:spLocks noChangeArrowheads="1"/>
          </p:cNvSpPr>
          <p:nvPr/>
        </p:nvSpPr>
        <p:spPr bwMode="auto">
          <a:xfrm>
            <a:off x="7236161" y="3321250"/>
            <a:ext cx="466985" cy="495579"/>
          </a:xfrm>
          <a:prstGeom prst="ellipse">
            <a:avLst/>
          </a:prstGeom>
          <a:solidFill>
            <a:schemeClr val="bg1">
              <a:lumMod val="65000"/>
            </a:schemeClr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43" name="Line 5"/>
          <p:cNvSpPr>
            <a:spLocks noChangeShapeType="1"/>
          </p:cNvSpPr>
          <p:nvPr/>
        </p:nvSpPr>
        <p:spPr bwMode="auto">
          <a:xfrm flipH="1" flipV="1">
            <a:off x="5203299" y="2927813"/>
            <a:ext cx="226635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0" name="Line 138"/>
          <p:cNvSpPr>
            <a:spLocks noChangeShapeType="1"/>
          </p:cNvSpPr>
          <p:nvPr/>
        </p:nvSpPr>
        <p:spPr bwMode="auto">
          <a:xfrm flipH="1">
            <a:off x="5190739" y="2928569"/>
            <a:ext cx="12560" cy="36105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1" name="Line 138"/>
          <p:cNvSpPr>
            <a:spLocks noChangeShapeType="1"/>
          </p:cNvSpPr>
          <p:nvPr/>
        </p:nvSpPr>
        <p:spPr bwMode="auto">
          <a:xfrm flipH="1">
            <a:off x="7469653" y="2954648"/>
            <a:ext cx="0" cy="36105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" name="Prostokąt 10"/>
          <p:cNvSpPr/>
          <p:nvPr/>
        </p:nvSpPr>
        <p:spPr>
          <a:xfrm>
            <a:off x="3825665" y="5994200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429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45098495"/>
      </p:ext>
    </p:extLst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279358" y="4592929"/>
            <a:ext cx="8082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476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V1|V1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323528" y="332656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476_F18-067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5537336" y="4592929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691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cxnSp>
        <p:nvCxnSpPr>
          <p:cNvPr id="5" name="Łącznik prosty ze strzałką 4"/>
          <p:cNvCxnSpPr/>
          <p:nvPr/>
        </p:nvCxnSpPr>
        <p:spPr>
          <a:xfrm flipV="1">
            <a:off x="2888222" y="4283097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ole tekstowe 5"/>
          <p:cNvSpPr txBox="1"/>
          <p:nvPr/>
        </p:nvSpPr>
        <p:spPr>
          <a:xfrm>
            <a:off x="364001" y="5949280"/>
            <a:ext cx="26917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PDE6H</a:t>
            </a: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V1: c.35C&gt;G, p.(Ser12*)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5115873" y="2060848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690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val 112"/>
          <p:cNvSpPr>
            <a:spLocks noChangeArrowheads="1"/>
          </p:cNvSpPr>
          <p:nvPr/>
        </p:nvSpPr>
        <p:spPr bwMode="auto">
          <a:xfrm>
            <a:off x="5147683" y="1262998"/>
            <a:ext cx="597138" cy="597138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 flipH="1">
            <a:off x="3863094" y="1262998"/>
            <a:ext cx="597138" cy="597138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 flipV="1">
            <a:off x="4460232" y="1561567"/>
            <a:ext cx="68745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138"/>
          <p:cNvSpPr>
            <a:spLocks noChangeShapeType="1"/>
          </p:cNvSpPr>
          <p:nvPr/>
        </p:nvSpPr>
        <p:spPr bwMode="auto">
          <a:xfrm>
            <a:off x="4755371" y="1561567"/>
            <a:ext cx="0" cy="164390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 flipH="1" flipV="1">
            <a:off x="3677030" y="3212702"/>
            <a:ext cx="220071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38"/>
          <p:cNvSpPr>
            <a:spLocks noChangeShapeType="1"/>
          </p:cNvSpPr>
          <p:nvPr/>
        </p:nvSpPr>
        <p:spPr bwMode="auto">
          <a:xfrm>
            <a:off x="3677030" y="3209302"/>
            <a:ext cx="0" cy="51512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Line 138"/>
          <p:cNvSpPr>
            <a:spLocks noChangeShapeType="1"/>
          </p:cNvSpPr>
          <p:nvPr/>
        </p:nvSpPr>
        <p:spPr bwMode="auto">
          <a:xfrm>
            <a:off x="5877745" y="3209302"/>
            <a:ext cx="0" cy="5081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 flipH="1">
            <a:off x="3367844" y="3724430"/>
            <a:ext cx="597138" cy="597138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 flipH="1">
            <a:off x="5579886" y="3724430"/>
            <a:ext cx="597138" cy="597138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pole tekstowe 16"/>
          <p:cNvSpPr txBox="1"/>
          <p:nvPr/>
        </p:nvSpPr>
        <p:spPr>
          <a:xfrm>
            <a:off x="3831284" y="2064296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689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796058"/>
      </p:ext>
    </p:extLst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a 11"/>
          <p:cNvGrpSpPr/>
          <p:nvPr/>
        </p:nvGrpSpPr>
        <p:grpSpPr>
          <a:xfrm flipH="1">
            <a:off x="3731366" y="1408508"/>
            <a:ext cx="1903767" cy="2236516"/>
            <a:chOff x="4315780" y="3367838"/>
            <a:chExt cx="719398" cy="839052"/>
          </a:xfrm>
        </p:grpSpPr>
        <p:sp>
          <p:nvSpPr>
            <p:cNvPr id="4" name="Oval 112"/>
            <p:cNvSpPr>
              <a:spLocks noChangeArrowheads="1"/>
            </p:cNvSpPr>
            <p:nvPr/>
          </p:nvSpPr>
          <p:spPr bwMode="auto">
            <a:xfrm>
              <a:off x="4315780" y="3372795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12"/>
            <p:cNvSpPr>
              <a:spLocks noChangeArrowheads="1"/>
            </p:cNvSpPr>
            <p:nvPr/>
          </p:nvSpPr>
          <p:spPr bwMode="auto">
            <a:xfrm flipH="1">
              <a:off x="4806578" y="3367838"/>
              <a:ext cx="228600" cy="22860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 flipH="1" flipV="1">
              <a:off x="4544652" y="3496030"/>
              <a:ext cx="26317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Line 138"/>
            <p:cNvSpPr>
              <a:spLocks noChangeShapeType="1"/>
            </p:cNvSpPr>
            <p:nvPr/>
          </p:nvSpPr>
          <p:spPr bwMode="auto">
            <a:xfrm>
              <a:off x="4657639" y="3493190"/>
              <a:ext cx="0" cy="7137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Prostokąt 1"/>
          <p:cNvSpPr/>
          <p:nvPr/>
        </p:nvSpPr>
        <p:spPr>
          <a:xfrm>
            <a:off x="251520" y="332656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477_F18-068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4389152" y="4631534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477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val 112"/>
          <p:cNvSpPr>
            <a:spLocks noChangeArrowheads="1"/>
          </p:cNvSpPr>
          <p:nvPr/>
        </p:nvSpPr>
        <p:spPr bwMode="auto">
          <a:xfrm>
            <a:off x="4427984" y="3645024"/>
            <a:ext cx="604952" cy="609340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n>
                <a:solidFill>
                  <a:sysClr val="windowText" lastClr="000000"/>
                </a:solidFill>
              </a:ln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Prostokąt 13"/>
          <p:cNvSpPr/>
          <p:nvPr/>
        </p:nvSpPr>
        <p:spPr>
          <a:xfrm>
            <a:off x="395536" y="5877272"/>
            <a:ext cx="32175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IMPDH1</a:t>
            </a: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V1: c.809T&gt;G, p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.(Leu270Arg)</a:t>
            </a:r>
          </a:p>
        </p:txBody>
      </p:sp>
      <p:sp>
        <p:nvSpPr>
          <p:cNvPr id="13" name="Prostokąt 12"/>
          <p:cNvSpPr/>
          <p:nvPr/>
        </p:nvSpPr>
        <p:spPr>
          <a:xfrm>
            <a:off x="3703463" y="2232165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708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Prostokąt 14"/>
          <p:cNvSpPr/>
          <p:nvPr/>
        </p:nvSpPr>
        <p:spPr>
          <a:xfrm>
            <a:off x="5047963" y="2232165"/>
            <a:ext cx="5693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709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Prostokąt 15"/>
          <p:cNvSpPr/>
          <p:nvPr/>
        </p:nvSpPr>
        <p:spPr>
          <a:xfrm>
            <a:off x="2622859" y="1465638"/>
            <a:ext cx="108060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pl-PL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symptoms</a:t>
            </a:r>
            <a:endParaRPr lang="pl-PL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incomplete</a:t>
            </a:r>
            <a:r>
              <a:rPr lang="pl-PL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penetrance</a:t>
            </a:r>
            <a:endParaRPr lang="pl-PL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589322"/>
      </p:ext>
    </p:extLst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915816" y="4365104"/>
            <a:ext cx="10903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478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V1V2|V3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323528" y="260648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478_F18-069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395536" y="5439312"/>
            <a:ext cx="444865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c.1622T&gt;C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p.(Leu541Pro)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c.3113C&gt;T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p.(Ala1038Val)</a:t>
            </a: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V3: c.2588G&gt;C, p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.[Gly863Ala, 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Gly863del]</a:t>
            </a:r>
          </a:p>
        </p:txBody>
      </p:sp>
      <p:grpSp>
        <p:nvGrpSpPr>
          <p:cNvPr id="5" name="Grupa 4"/>
          <p:cNvGrpSpPr/>
          <p:nvPr/>
        </p:nvGrpSpPr>
        <p:grpSpPr>
          <a:xfrm>
            <a:off x="2907517" y="1368675"/>
            <a:ext cx="3145538" cy="3600151"/>
            <a:chOff x="2509580" y="1265018"/>
            <a:chExt cx="4062192" cy="4649285"/>
          </a:xfrm>
        </p:grpSpPr>
        <p:grpSp>
          <p:nvGrpSpPr>
            <p:cNvPr id="6" name="Grupa 5"/>
            <p:cNvGrpSpPr/>
            <p:nvPr/>
          </p:nvGrpSpPr>
          <p:grpSpPr>
            <a:xfrm flipH="1" flipV="1">
              <a:off x="3384183" y="1265018"/>
              <a:ext cx="2263378" cy="734820"/>
              <a:chOff x="3440311" y="1219495"/>
              <a:chExt cx="2263378" cy="734820"/>
            </a:xfrm>
          </p:grpSpPr>
          <p:sp>
            <p:nvSpPr>
              <p:cNvPr id="18" name="Oval 112"/>
              <p:cNvSpPr>
                <a:spLocks noChangeArrowheads="1"/>
              </p:cNvSpPr>
              <p:nvPr/>
            </p:nvSpPr>
            <p:spPr bwMode="auto">
              <a:xfrm>
                <a:off x="3440311" y="1235091"/>
                <a:ext cx="719224" cy="719224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" name="Rectangle 12"/>
              <p:cNvSpPr>
                <a:spLocks noChangeArrowheads="1"/>
              </p:cNvSpPr>
              <p:nvPr/>
            </p:nvSpPr>
            <p:spPr bwMode="auto">
              <a:xfrm flipH="1">
                <a:off x="4984465" y="1219495"/>
                <a:ext cx="719224" cy="719224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Line 5"/>
              <p:cNvSpPr>
                <a:spLocks noChangeShapeType="1"/>
              </p:cNvSpPr>
              <p:nvPr/>
            </p:nvSpPr>
            <p:spPr bwMode="auto">
              <a:xfrm flipH="1" flipV="1">
                <a:off x="4160391" y="1622814"/>
                <a:ext cx="82800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nl-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7" name="Line 138"/>
            <p:cNvSpPr>
              <a:spLocks noChangeShapeType="1"/>
            </p:cNvSpPr>
            <p:nvPr/>
          </p:nvSpPr>
          <p:spPr bwMode="auto">
            <a:xfrm>
              <a:off x="4515872" y="1613879"/>
              <a:ext cx="0" cy="19800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Line 5"/>
            <p:cNvSpPr>
              <a:spLocks noChangeShapeType="1"/>
            </p:cNvSpPr>
            <p:nvPr/>
          </p:nvSpPr>
          <p:spPr bwMode="auto">
            <a:xfrm flipH="1" flipV="1">
              <a:off x="3217063" y="3567819"/>
              <a:ext cx="265065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Line 138"/>
            <p:cNvSpPr>
              <a:spLocks noChangeShapeType="1"/>
            </p:cNvSpPr>
            <p:nvPr/>
          </p:nvSpPr>
          <p:spPr bwMode="auto">
            <a:xfrm>
              <a:off x="3217063" y="3563724"/>
              <a:ext cx="0" cy="62044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Line 138"/>
            <p:cNvSpPr>
              <a:spLocks noChangeShapeType="1"/>
            </p:cNvSpPr>
            <p:nvPr/>
          </p:nvSpPr>
          <p:spPr bwMode="auto">
            <a:xfrm>
              <a:off x="5867717" y="3563724"/>
              <a:ext cx="0" cy="6120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pole tekstowe 10"/>
            <p:cNvSpPr txBox="1"/>
            <p:nvPr/>
          </p:nvSpPr>
          <p:spPr>
            <a:xfrm>
              <a:off x="5163663" y="5079622"/>
              <a:ext cx="1408109" cy="8346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745</a:t>
              </a:r>
            </a:p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V1V2|V3</a:t>
              </a:r>
              <a:endParaRPr lang="pl-P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 flipH="1">
              <a:off x="5508104" y="4184170"/>
              <a:ext cx="719224" cy="719224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Oval 112"/>
            <p:cNvSpPr>
              <a:spLocks noChangeArrowheads="1"/>
            </p:cNvSpPr>
            <p:nvPr/>
          </p:nvSpPr>
          <p:spPr bwMode="auto">
            <a:xfrm>
              <a:off x="2844664" y="4175724"/>
              <a:ext cx="719224" cy="719224"/>
            </a:xfrm>
            <a:prstGeom prst="ellipse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4" name="Łącznik prosty ze strzałką 13"/>
            <p:cNvCxnSpPr/>
            <p:nvPr/>
          </p:nvCxnSpPr>
          <p:spPr>
            <a:xfrm flipV="1">
              <a:off x="2509580" y="4939802"/>
              <a:ext cx="335084" cy="330048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pole tekstowe 14"/>
            <p:cNvSpPr txBox="1"/>
            <p:nvPr/>
          </p:nvSpPr>
          <p:spPr>
            <a:xfrm>
              <a:off x="3312541" y="2234547"/>
              <a:ext cx="853312" cy="8346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743</a:t>
              </a:r>
            </a:p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+|V3</a:t>
              </a:r>
              <a:endParaRPr lang="pl-P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pole tekstowe 15"/>
            <p:cNvSpPr txBox="1"/>
            <p:nvPr/>
          </p:nvSpPr>
          <p:spPr>
            <a:xfrm>
              <a:off x="4663895" y="2234547"/>
              <a:ext cx="1217657" cy="8346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744</a:t>
              </a:r>
            </a:p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V1V2|+</a:t>
              </a:r>
              <a:endParaRPr lang="pl-P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pole tekstowe 16"/>
            <p:cNvSpPr txBox="1"/>
            <p:nvPr/>
          </p:nvSpPr>
          <p:spPr>
            <a:xfrm>
              <a:off x="5667352" y="4350671"/>
              <a:ext cx="312906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pl-P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10361490"/>
      </p:ext>
    </p:extLst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127856" y="160191"/>
            <a:ext cx="1412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479_F18-070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4303909" y="1478324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3824042" y="1230535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5039401" y="1230535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10" name="Line 1153"/>
          <p:cNvSpPr>
            <a:spLocks noChangeShapeType="1"/>
          </p:cNvSpPr>
          <p:nvPr/>
        </p:nvSpPr>
        <p:spPr bwMode="auto">
          <a:xfrm>
            <a:off x="6808030" y="3389647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" name="Line 1153"/>
          <p:cNvSpPr>
            <a:spLocks noChangeShapeType="1"/>
          </p:cNvSpPr>
          <p:nvPr/>
        </p:nvSpPr>
        <p:spPr bwMode="auto">
          <a:xfrm>
            <a:off x="2374256" y="3389647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2374254" y="3389647"/>
            <a:ext cx="44337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686866" y="1470578"/>
            <a:ext cx="9272" cy="192251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23" name="Oval 112"/>
          <p:cNvSpPr>
            <a:spLocks noChangeArrowheads="1"/>
          </p:cNvSpPr>
          <p:nvPr/>
        </p:nvSpPr>
        <p:spPr bwMode="auto">
          <a:xfrm>
            <a:off x="6574537" y="3850285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33" name="Tekstvak 218"/>
          <p:cNvSpPr txBox="1">
            <a:spLocks noChangeArrowheads="1"/>
          </p:cNvSpPr>
          <p:nvPr/>
        </p:nvSpPr>
        <p:spPr bwMode="auto">
          <a:xfrm>
            <a:off x="1829070" y="4618522"/>
            <a:ext cx="10903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cs typeface="Arial" charset="0"/>
              </a:rPr>
              <a:t>479</a:t>
            </a:r>
          </a:p>
          <a:p>
            <a:pPr algn="ctr" eaLnBrk="1" hangingPunct="1"/>
            <a:r>
              <a:rPr lang="pl-PL" altLang="en-US" dirty="0" smtClean="0">
                <a:cs typeface="Arial" charset="0"/>
              </a:rPr>
              <a:t>V1|V2V3</a:t>
            </a: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1702038" y="4442195"/>
            <a:ext cx="337377" cy="35265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Line 1153"/>
          <p:cNvSpPr>
            <a:spLocks noChangeShapeType="1"/>
          </p:cNvSpPr>
          <p:nvPr/>
        </p:nvSpPr>
        <p:spPr bwMode="auto">
          <a:xfrm>
            <a:off x="3860140" y="3402347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39" name="Oval 112"/>
          <p:cNvSpPr>
            <a:spLocks noChangeArrowheads="1"/>
          </p:cNvSpPr>
          <p:nvPr/>
        </p:nvSpPr>
        <p:spPr bwMode="auto">
          <a:xfrm>
            <a:off x="2140760" y="3850285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40" name="Rectangle 12"/>
          <p:cNvSpPr>
            <a:spLocks noChangeArrowheads="1"/>
          </p:cNvSpPr>
          <p:nvPr/>
        </p:nvSpPr>
        <p:spPr bwMode="auto">
          <a:xfrm flipH="1">
            <a:off x="3626647" y="3850285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26" name="Oval 112"/>
          <p:cNvSpPr>
            <a:spLocks noChangeArrowheads="1"/>
          </p:cNvSpPr>
          <p:nvPr/>
        </p:nvSpPr>
        <p:spPr bwMode="auto">
          <a:xfrm>
            <a:off x="5152313" y="3851171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35" name="Line 1153"/>
          <p:cNvSpPr>
            <a:spLocks noChangeShapeType="1"/>
          </p:cNvSpPr>
          <p:nvPr/>
        </p:nvSpPr>
        <p:spPr bwMode="auto">
          <a:xfrm>
            <a:off x="5385805" y="3393089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36" name="Tekstvak 218"/>
          <p:cNvSpPr txBox="1">
            <a:spLocks noChangeArrowheads="1"/>
          </p:cNvSpPr>
          <p:nvPr/>
        </p:nvSpPr>
        <p:spPr bwMode="auto">
          <a:xfrm>
            <a:off x="3586091" y="1940817"/>
            <a:ext cx="9428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cs typeface="Arial" charset="0"/>
              </a:rPr>
              <a:t>678</a:t>
            </a:r>
          </a:p>
          <a:p>
            <a:pPr algn="ctr" eaLnBrk="1" hangingPunct="1"/>
            <a:r>
              <a:rPr lang="pl-PL" altLang="en-US" dirty="0" smtClean="0">
                <a:cs typeface="Arial" charset="0"/>
              </a:rPr>
              <a:t>+|V2V3</a:t>
            </a:r>
            <a:endParaRPr lang="pl-PL" altLang="en-US" dirty="0">
              <a:cs typeface="Arial" charset="0"/>
            </a:endParaRPr>
          </a:p>
        </p:txBody>
      </p:sp>
      <p:sp>
        <p:nvSpPr>
          <p:cNvPr id="42" name="Tekstvak 218"/>
          <p:cNvSpPr txBox="1">
            <a:spLocks noChangeArrowheads="1"/>
          </p:cNvSpPr>
          <p:nvPr/>
        </p:nvSpPr>
        <p:spPr bwMode="auto">
          <a:xfrm>
            <a:off x="4972185" y="1940817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cs typeface="Arial" charset="0"/>
              </a:rPr>
              <a:t>679</a:t>
            </a:r>
          </a:p>
          <a:p>
            <a:pPr algn="ctr" eaLnBrk="1" hangingPunct="1"/>
            <a:r>
              <a:rPr lang="pl-PL" altLang="en-US" dirty="0" smtClean="0">
                <a:cs typeface="Arial" charset="0"/>
              </a:rPr>
              <a:t>V1|+</a:t>
            </a:r>
            <a:endParaRPr lang="pl-PL" altLang="en-US" dirty="0">
              <a:cs typeface="Arial" charset="0"/>
            </a:endParaRPr>
          </a:p>
        </p:txBody>
      </p:sp>
      <p:sp>
        <p:nvSpPr>
          <p:cNvPr id="25" name="Prostokąt 24"/>
          <p:cNvSpPr/>
          <p:nvPr/>
        </p:nvSpPr>
        <p:spPr>
          <a:xfrm>
            <a:off x="161221" y="5637855"/>
            <a:ext cx="297748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i="1" dirty="0" smtClean="0"/>
              <a:t>ABCA4</a:t>
            </a:r>
            <a:endParaRPr lang="pl-PL" i="1" dirty="0" smtClean="0"/>
          </a:p>
          <a:p>
            <a:r>
              <a:rPr lang="pl-PL" dirty="0" smtClean="0"/>
              <a:t>V1: </a:t>
            </a:r>
            <a:r>
              <a:rPr lang="fr-FR" dirty="0" smtClean="0"/>
              <a:t>c.634C&gt;T</a:t>
            </a:r>
            <a:r>
              <a:rPr lang="pl-PL" dirty="0" smtClean="0"/>
              <a:t>,  </a:t>
            </a:r>
            <a:r>
              <a:rPr lang="fr-FR" dirty="0" smtClean="0"/>
              <a:t>p</a:t>
            </a:r>
            <a:r>
              <a:rPr lang="fr-FR" dirty="0"/>
              <a:t>.(Arg212Cys</a:t>
            </a:r>
            <a:r>
              <a:rPr lang="fr-FR" dirty="0" smtClean="0"/>
              <a:t>)</a:t>
            </a:r>
            <a:endParaRPr lang="pl-PL" dirty="0" smtClean="0"/>
          </a:p>
          <a:p>
            <a:r>
              <a:rPr lang="pl-PL" dirty="0" smtClean="0"/>
              <a:t>V2: </a:t>
            </a:r>
            <a:r>
              <a:rPr lang="fr-FR" dirty="0" smtClean="0"/>
              <a:t>c.1622T&gt;C</a:t>
            </a:r>
            <a:r>
              <a:rPr lang="pl-PL" dirty="0" smtClean="0"/>
              <a:t>; </a:t>
            </a:r>
            <a:r>
              <a:rPr lang="fr-FR" dirty="0" smtClean="0"/>
              <a:t>p.(Leu541Pro</a:t>
            </a:r>
            <a:r>
              <a:rPr lang="pl-PL" dirty="0" smtClean="0"/>
              <a:t>)</a:t>
            </a:r>
          </a:p>
          <a:p>
            <a:r>
              <a:rPr lang="pl-PL" dirty="0" smtClean="0"/>
              <a:t>V3: c.</a:t>
            </a:r>
            <a:r>
              <a:rPr lang="fr-FR" dirty="0" smtClean="0"/>
              <a:t>3113C&gt;T</a:t>
            </a:r>
            <a:r>
              <a:rPr lang="pl-PL" dirty="0" smtClean="0"/>
              <a:t>,</a:t>
            </a:r>
            <a:r>
              <a:rPr lang="fr-FR" dirty="0" smtClean="0"/>
              <a:t> </a:t>
            </a:r>
            <a:r>
              <a:rPr lang="fr-FR" dirty="0"/>
              <a:t>p</a:t>
            </a:r>
            <a:r>
              <a:rPr lang="fr-FR" dirty="0" smtClean="0"/>
              <a:t>.</a:t>
            </a:r>
            <a:r>
              <a:rPr lang="pl-PL" dirty="0" smtClean="0"/>
              <a:t>(</a:t>
            </a:r>
            <a:r>
              <a:rPr lang="fr-FR" dirty="0" smtClean="0"/>
              <a:t>Ala1038Val)</a:t>
            </a:r>
            <a:endParaRPr lang="fr-FR" dirty="0"/>
          </a:p>
        </p:txBody>
      </p:sp>
      <p:sp>
        <p:nvSpPr>
          <p:cNvPr id="27" name="Tekstvak 218"/>
          <p:cNvSpPr txBox="1">
            <a:spLocks noChangeArrowheads="1"/>
          </p:cNvSpPr>
          <p:nvPr/>
        </p:nvSpPr>
        <p:spPr bwMode="auto">
          <a:xfrm>
            <a:off x="4894513" y="4618522"/>
            <a:ext cx="9428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cs typeface="Arial" charset="0"/>
              </a:rPr>
              <a:t>681</a:t>
            </a:r>
          </a:p>
          <a:p>
            <a:pPr algn="ctr" eaLnBrk="1" hangingPunct="1"/>
            <a:r>
              <a:rPr lang="pl-PL" altLang="en-US" dirty="0" smtClean="0">
                <a:cs typeface="Arial" charset="0"/>
              </a:rPr>
              <a:t>+|V2V3</a:t>
            </a:r>
            <a:endParaRPr lang="pl-PL" altLang="en-US" dirty="0">
              <a:cs typeface="Arial" charset="0"/>
            </a:endParaRPr>
          </a:p>
        </p:txBody>
      </p:sp>
      <p:sp>
        <p:nvSpPr>
          <p:cNvPr id="28" name="Tekstvak 218"/>
          <p:cNvSpPr txBox="1">
            <a:spLocks noChangeArrowheads="1"/>
          </p:cNvSpPr>
          <p:nvPr/>
        </p:nvSpPr>
        <p:spPr bwMode="auto">
          <a:xfrm>
            <a:off x="3575445" y="4618522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cs typeface="Arial" charset="0"/>
              </a:rPr>
              <a:t>680</a:t>
            </a:r>
          </a:p>
          <a:p>
            <a:pPr algn="ctr" eaLnBrk="1" hangingPunct="1"/>
            <a:r>
              <a:rPr lang="pl-PL" altLang="en-US" dirty="0" smtClean="0">
                <a:cs typeface="Arial" charset="0"/>
              </a:rPr>
              <a:t>+|+</a:t>
            </a:r>
          </a:p>
        </p:txBody>
      </p:sp>
      <p:sp>
        <p:nvSpPr>
          <p:cNvPr id="30" name="Tekstvak 218"/>
          <p:cNvSpPr txBox="1">
            <a:spLocks noChangeArrowheads="1"/>
          </p:cNvSpPr>
          <p:nvPr/>
        </p:nvSpPr>
        <p:spPr bwMode="auto">
          <a:xfrm>
            <a:off x="6523334" y="4635117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cs typeface="Arial" charset="0"/>
              </a:rPr>
              <a:t>682</a:t>
            </a:r>
          </a:p>
          <a:p>
            <a:pPr algn="ctr" eaLnBrk="1" hangingPunct="1"/>
            <a:r>
              <a:rPr lang="pl-PL" altLang="en-US" dirty="0" smtClean="0">
                <a:cs typeface="Arial" charset="0"/>
              </a:rPr>
              <a:t>+|+</a:t>
            </a:r>
            <a:endParaRPr lang="pl-PL" altLang="en-US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760580"/>
      </p:ext>
    </p:extLst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95536" y="404664"/>
            <a:ext cx="15568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480_F18-071</a:t>
            </a:r>
          </a:p>
        </p:txBody>
      </p:sp>
      <p:grpSp>
        <p:nvGrpSpPr>
          <p:cNvPr id="3" name="Grupa 2"/>
          <p:cNvGrpSpPr/>
          <p:nvPr/>
        </p:nvGrpSpPr>
        <p:grpSpPr>
          <a:xfrm>
            <a:off x="2771800" y="1412776"/>
            <a:ext cx="3410444" cy="4087691"/>
            <a:chOff x="2392927" y="1265018"/>
            <a:chExt cx="4032179" cy="4832893"/>
          </a:xfrm>
        </p:grpSpPr>
        <p:grpSp>
          <p:nvGrpSpPr>
            <p:cNvPr id="4" name="Grupa 3"/>
            <p:cNvGrpSpPr/>
            <p:nvPr/>
          </p:nvGrpSpPr>
          <p:grpSpPr>
            <a:xfrm flipH="1" flipV="1">
              <a:off x="3384183" y="1265018"/>
              <a:ext cx="2263378" cy="734820"/>
              <a:chOff x="3440311" y="1219495"/>
              <a:chExt cx="2263378" cy="734820"/>
            </a:xfrm>
          </p:grpSpPr>
          <p:sp>
            <p:nvSpPr>
              <p:cNvPr id="17" name="Oval 112"/>
              <p:cNvSpPr>
                <a:spLocks noChangeArrowheads="1"/>
              </p:cNvSpPr>
              <p:nvPr/>
            </p:nvSpPr>
            <p:spPr bwMode="auto">
              <a:xfrm>
                <a:off x="3440311" y="1235091"/>
                <a:ext cx="719224" cy="719224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alt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Rectangle 12"/>
              <p:cNvSpPr>
                <a:spLocks noChangeArrowheads="1"/>
              </p:cNvSpPr>
              <p:nvPr/>
            </p:nvSpPr>
            <p:spPr bwMode="auto">
              <a:xfrm flipH="1">
                <a:off x="4984465" y="1219495"/>
                <a:ext cx="719224" cy="719224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alt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" name="Line 5"/>
              <p:cNvSpPr>
                <a:spLocks noChangeShapeType="1"/>
              </p:cNvSpPr>
              <p:nvPr/>
            </p:nvSpPr>
            <p:spPr bwMode="auto">
              <a:xfrm flipH="1" flipV="1">
                <a:off x="4160391" y="1594543"/>
                <a:ext cx="82800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nl-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5" name="Line 138"/>
            <p:cNvSpPr>
              <a:spLocks noChangeShapeType="1"/>
            </p:cNvSpPr>
            <p:nvPr/>
          </p:nvSpPr>
          <p:spPr bwMode="auto">
            <a:xfrm>
              <a:off x="4515872" y="1613879"/>
              <a:ext cx="0" cy="19800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 flipH="1" flipV="1">
              <a:off x="3217063" y="3567819"/>
              <a:ext cx="265065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Line 138"/>
            <p:cNvSpPr>
              <a:spLocks noChangeShapeType="1"/>
            </p:cNvSpPr>
            <p:nvPr/>
          </p:nvSpPr>
          <p:spPr bwMode="auto">
            <a:xfrm>
              <a:off x="3217063" y="3563724"/>
              <a:ext cx="0" cy="62044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pole tekstowe 7"/>
            <p:cNvSpPr txBox="1"/>
            <p:nvPr/>
          </p:nvSpPr>
          <p:spPr>
            <a:xfrm>
              <a:off x="2392927" y="5085184"/>
              <a:ext cx="1622702" cy="7641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480</a:t>
              </a:r>
            </a:p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V1V2|V1V2</a:t>
              </a:r>
              <a:endParaRPr lang="pl-P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Line 138"/>
            <p:cNvSpPr>
              <a:spLocks noChangeShapeType="1"/>
            </p:cNvSpPr>
            <p:nvPr/>
          </p:nvSpPr>
          <p:spPr bwMode="auto">
            <a:xfrm>
              <a:off x="5867717" y="3563724"/>
              <a:ext cx="0" cy="6120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pole tekstowe 9"/>
            <p:cNvSpPr txBox="1"/>
            <p:nvPr/>
          </p:nvSpPr>
          <p:spPr>
            <a:xfrm>
              <a:off x="5310328" y="5085184"/>
              <a:ext cx="1114778" cy="7641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733</a:t>
              </a:r>
            </a:p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V1V2|+</a:t>
              </a:r>
              <a:endParaRPr lang="pl-P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Rectangle 12"/>
            <p:cNvSpPr>
              <a:spLocks noChangeArrowheads="1"/>
            </p:cNvSpPr>
            <p:nvPr/>
          </p:nvSpPr>
          <p:spPr bwMode="auto">
            <a:xfrm flipH="1">
              <a:off x="5508104" y="4184170"/>
              <a:ext cx="719224" cy="719224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Oval 112"/>
            <p:cNvSpPr>
              <a:spLocks noChangeArrowheads="1"/>
            </p:cNvSpPr>
            <p:nvPr/>
          </p:nvSpPr>
          <p:spPr bwMode="auto">
            <a:xfrm>
              <a:off x="2844664" y="4175724"/>
              <a:ext cx="719224" cy="719224"/>
            </a:xfrm>
            <a:prstGeom prst="ellipse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3" name="Łącznik prosty ze strzałką 12"/>
            <p:cNvCxnSpPr/>
            <p:nvPr/>
          </p:nvCxnSpPr>
          <p:spPr>
            <a:xfrm flipV="1">
              <a:off x="2509580" y="4939802"/>
              <a:ext cx="335084" cy="330048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pole tekstowe 13"/>
            <p:cNvSpPr txBox="1"/>
            <p:nvPr/>
          </p:nvSpPr>
          <p:spPr>
            <a:xfrm>
              <a:off x="2810578" y="5661248"/>
              <a:ext cx="218408" cy="436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endParaRPr lang="pl-P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pole tekstowe 14"/>
            <p:cNvSpPr txBox="1"/>
            <p:nvPr/>
          </p:nvSpPr>
          <p:spPr>
            <a:xfrm>
              <a:off x="3186405" y="2234548"/>
              <a:ext cx="1114778" cy="7641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731</a:t>
              </a:r>
            </a:p>
            <a:p>
              <a:pPr algn="ctr"/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V1V2</a:t>
              </a:r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|+</a:t>
              </a:r>
              <a:endParaRPr lang="pl-P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pole tekstowe 15"/>
            <p:cNvSpPr txBox="1"/>
            <p:nvPr/>
          </p:nvSpPr>
          <p:spPr>
            <a:xfrm>
              <a:off x="4730559" y="2234548"/>
              <a:ext cx="1114778" cy="7641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732</a:t>
              </a:r>
            </a:p>
            <a:p>
              <a:pPr algn="ctr"/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V1V2</a:t>
              </a:r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|+</a:t>
              </a:r>
              <a:endParaRPr lang="pl-P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0" name="Prostokąt 19"/>
          <p:cNvSpPr/>
          <p:nvPr/>
        </p:nvSpPr>
        <p:spPr>
          <a:xfrm>
            <a:off x="467544" y="5669653"/>
            <a:ext cx="6984776" cy="92333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  <a:endParaRPr lang="pl-PL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c.1622T&gt;C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.(Leu541Pro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c.3113C&gt;T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.(Ala1038Val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8676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4113556" y="1653080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3636951" y="1421175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844048" y="1421175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1153"/>
          <p:cNvSpPr>
            <a:spLocks noChangeShapeType="1"/>
          </p:cNvSpPr>
          <p:nvPr/>
        </p:nvSpPr>
        <p:spPr bwMode="auto">
          <a:xfrm>
            <a:off x="3561691" y="3343164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3561690" y="3342206"/>
            <a:ext cx="1836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Line 1153"/>
          <p:cNvSpPr>
            <a:spLocks noChangeShapeType="1"/>
          </p:cNvSpPr>
          <p:nvPr/>
        </p:nvSpPr>
        <p:spPr bwMode="auto">
          <a:xfrm>
            <a:off x="4496548" y="3324947"/>
            <a:ext cx="0" cy="1821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1153"/>
          <p:cNvSpPr>
            <a:spLocks noChangeShapeType="1"/>
          </p:cNvSpPr>
          <p:nvPr/>
        </p:nvSpPr>
        <p:spPr bwMode="auto">
          <a:xfrm>
            <a:off x="5414591" y="3329720"/>
            <a:ext cx="0" cy="41227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493909" y="1645831"/>
            <a:ext cx="0" cy="167994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val 112"/>
          <p:cNvSpPr>
            <a:spLocks noChangeArrowheads="1"/>
          </p:cNvSpPr>
          <p:nvPr/>
        </p:nvSpPr>
        <p:spPr bwMode="auto">
          <a:xfrm>
            <a:off x="5182685" y="3753952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 flipH="1">
            <a:off x="3329785" y="3753952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kstvak 218"/>
          <p:cNvSpPr txBox="1">
            <a:spLocks noChangeArrowheads="1"/>
          </p:cNvSpPr>
          <p:nvPr/>
        </p:nvSpPr>
        <p:spPr bwMode="auto">
          <a:xfrm>
            <a:off x="3256134" y="4474006"/>
            <a:ext cx="5693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742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sp>
        <p:nvSpPr>
          <p:cNvPr id="35" name="Tekstvak 218"/>
          <p:cNvSpPr txBox="1">
            <a:spLocks noChangeArrowheads="1"/>
          </p:cNvSpPr>
          <p:nvPr/>
        </p:nvSpPr>
        <p:spPr bwMode="auto">
          <a:xfrm>
            <a:off x="5096202" y="4493264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244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4804692" y="4328240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Łącznik prostoliniowy 2"/>
          <p:cNvCxnSpPr/>
          <p:nvPr/>
        </p:nvCxnSpPr>
        <p:spPr>
          <a:xfrm flipV="1">
            <a:off x="3535563" y="1365080"/>
            <a:ext cx="627133" cy="60163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kstvak 218"/>
          <p:cNvSpPr txBox="1">
            <a:spLocks noChangeArrowheads="1"/>
          </p:cNvSpPr>
          <p:nvPr/>
        </p:nvSpPr>
        <p:spPr bwMode="auto">
          <a:xfrm>
            <a:off x="4791258" y="2045766"/>
            <a:ext cx="5693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743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sp>
        <p:nvSpPr>
          <p:cNvPr id="6" name="Prostokąt 5"/>
          <p:cNvSpPr/>
          <p:nvPr/>
        </p:nvSpPr>
        <p:spPr>
          <a:xfrm>
            <a:off x="107664" y="222106"/>
            <a:ext cx="15568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244_F17-019</a:t>
            </a:r>
          </a:p>
        </p:txBody>
      </p:sp>
      <p:sp>
        <p:nvSpPr>
          <p:cNvPr id="20" name="pole tekstowe 19"/>
          <p:cNvSpPr txBox="1"/>
          <p:nvPr/>
        </p:nvSpPr>
        <p:spPr>
          <a:xfrm>
            <a:off x="179799" y="6025426"/>
            <a:ext cx="42141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GUCY2D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c.2798T&gt;C, p.(Val933Ala)</a:t>
            </a: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013304"/>
      </p:ext>
    </p:extLst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/>
          <p:cNvSpPr/>
          <p:nvPr/>
        </p:nvSpPr>
        <p:spPr>
          <a:xfrm>
            <a:off x="395536" y="332656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481_F18-072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Grupa 10"/>
          <p:cNvGrpSpPr/>
          <p:nvPr/>
        </p:nvGrpSpPr>
        <p:grpSpPr>
          <a:xfrm>
            <a:off x="3131840" y="1484784"/>
            <a:ext cx="2735448" cy="3537684"/>
            <a:chOff x="2844664" y="1265018"/>
            <a:chExt cx="3382664" cy="4189498"/>
          </a:xfrm>
        </p:grpSpPr>
        <p:grpSp>
          <p:nvGrpSpPr>
            <p:cNvPr id="8" name="Grupa 7"/>
            <p:cNvGrpSpPr/>
            <p:nvPr/>
          </p:nvGrpSpPr>
          <p:grpSpPr>
            <a:xfrm flipH="1" flipV="1">
              <a:off x="3384183" y="1265018"/>
              <a:ext cx="2263378" cy="734820"/>
              <a:chOff x="3440311" y="1219495"/>
              <a:chExt cx="2263378" cy="734820"/>
            </a:xfrm>
          </p:grpSpPr>
          <p:sp>
            <p:nvSpPr>
              <p:cNvPr id="4" name="Oval 112"/>
              <p:cNvSpPr>
                <a:spLocks noChangeArrowheads="1"/>
              </p:cNvSpPr>
              <p:nvPr/>
            </p:nvSpPr>
            <p:spPr bwMode="auto">
              <a:xfrm>
                <a:off x="3440311" y="1235091"/>
                <a:ext cx="719224" cy="719224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" name="Rectangle 12"/>
              <p:cNvSpPr>
                <a:spLocks noChangeArrowheads="1"/>
              </p:cNvSpPr>
              <p:nvPr/>
            </p:nvSpPr>
            <p:spPr bwMode="auto">
              <a:xfrm flipH="1">
                <a:off x="4984465" y="1219495"/>
                <a:ext cx="719224" cy="719224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" name="Line 5"/>
              <p:cNvSpPr>
                <a:spLocks noChangeShapeType="1"/>
              </p:cNvSpPr>
              <p:nvPr/>
            </p:nvSpPr>
            <p:spPr bwMode="auto">
              <a:xfrm flipH="1" flipV="1">
                <a:off x="4160391" y="1622814"/>
                <a:ext cx="82800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nl-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7" name="Line 138"/>
            <p:cNvSpPr>
              <a:spLocks noChangeShapeType="1"/>
            </p:cNvSpPr>
            <p:nvPr/>
          </p:nvSpPr>
          <p:spPr bwMode="auto">
            <a:xfrm>
              <a:off x="4515872" y="1613879"/>
              <a:ext cx="0" cy="19800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Line 5"/>
            <p:cNvSpPr>
              <a:spLocks noChangeShapeType="1"/>
            </p:cNvSpPr>
            <p:nvPr/>
          </p:nvSpPr>
          <p:spPr bwMode="auto">
            <a:xfrm flipH="1" flipV="1">
              <a:off x="3217063" y="3567819"/>
              <a:ext cx="265065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Line 138"/>
            <p:cNvSpPr>
              <a:spLocks noChangeShapeType="1"/>
            </p:cNvSpPr>
            <p:nvPr/>
          </p:nvSpPr>
          <p:spPr bwMode="auto">
            <a:xfrm>
              <a:off x="3217063" y="3563724"/>
              <a:ext cx="0" cy="62044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Line 138"/>
            <p:cNvSpPr>
              <a:spLocks noChangeShapeType="1"/>
            </p:cNvSpPr>
            <p:nvPr/>
          </p:nvSpPr>
          <p:spPr bwMode="auto">
            <a:xfrm>
              <a:off x="5867717" y="3563724"/>
              <a:ext cx="0" cy="6120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pole tekstowe 24"/>
            <p:cNvSpPr txBox="1"/>
            <p:nvPr/>
          </p:nvSpPr>
          <p:spPr>
            <a:xfrm>
              <a:off x="5583023" y="5085184"/>
              <a:ext cx="5693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481</a:t>
              </a:r>
              <a:endParaRPr lang="pl-P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Rectangle 12"/>
            <p:cNvSpPr>
              <a:spLocks noChangeArrowheads="1"/>
            </p:cNvSpPr>
            <p:nvPr/>
          </p:nvSpPr>
          <p:spPr bwMode="auto">
            <a:xfrm flipH="1">
              <a:off x="5508104" y="4184170"/>
              <a:ext cx="719224" cy="719224"/>
            </a:xfrm>
            <a:prstGeom prst="rect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Oval 112"/>
            <p:cNvSpPr>
              <a:spLocks noChangeArrowheads="1"/>
            </p:cNvSpPr>
            <p:nvPr/>
          </p:nvSpPr>
          <p:spPr bwMode="auto">
            <a:xfrm>
              <a:off x="2844664" y="4175724"/>
              <a:ext cx="719224" cy="719224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4" name="Łącznik prosty ze strzałką 13"/>
            <p:cNvCxnSpPr/>
            <p:nvPr/>
          </p:nvCxnSpPr>
          <p:spPr>
            <a:xfrm flipV="1">
              <a:off x="5017357" y="4980193"/>
              <a:ext cx="335084" cy="330048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19387326"/>
      </p:ext>
    </p:extLst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407827" y="426280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485_F18-075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4303909" y="1478324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3824042" y="1230535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5039401" y="1230535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1153"/>
          <p:cNvSpPr>
            <a:spLocks noChangeShapeType="1"/>
          </p:cNvSpPr>
          <p:nvPr/>
        </p:nvSpPr>
        <p:spPr bwMode="auto">
          <a:xfrm>
            <a:off x="3058120" y="3389647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3058120" y="3393089"/>
            <a:ext cx="3348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686866" y="1470578"/>
            <a:ext cx="0" cy="2359584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kstvak 218"/>
          <p:cNvSpPr txBox="1">
            <a:spLocks noChangeArrowheads="1"/>
          </p:cNvSpPr>
          <p:nvPr/>
        </p:nvSpPr>
        <p:spPr bwMode="auto">
          <a:xfrm>
            <a:off x="4170870" y="4580918"/>
            <a:ext cx="10903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485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V1|V2V3</a:t>
            </a: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4019287" y="4349946"/>
            <a:ext cx="337377" cy="35265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12"/>
          <p:cNvSpPr>
            <a:spLocks noChangeArrowheads="1"/>
          </p:cNvSpPr>
          <p:nvPr/>
        </p:nvSpPr>
        <p:spPr bwMode="auto">
          <a:xfrm flipH="1">
            <a:off x="2824625" y="3846304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112"/>
          <p:cNvSpPr>
            <a:spLocks noChangeArrowheads="1"/>
          </p:cNvSpPr>
          <p:nvPr/>
        </p:nvSpPr>
        <p:spPr bwMode="auto">
          <a:xfrm>
            <a:off x="6179441" y="3851171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Line 1153"/>
          <p:cNvSpPr>
            <a:spLocks noChangeShapeType="1"/>
          </p:cNvSpPr>
          <p:nvPr/>
        </p:nvSpPr>
        <p:spPr bwMode="auto">
          <a:xfrm>
            <a:off x="6412933" y="3393089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 flipH="1">
            <a:off x="4458009" y="3830162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Prostokąt 23"/>
          <p:cNvSpPr/>
          <p:nvPr/>
        </p:nvSpPr>
        <p:spPr>
          <a:xfrm>
            <a:off x="407827" y="5391291"/>
            <a:ext cx="6984776" cy="12003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  <a:endParaRPr lang="pl-PL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c.634C&gt;T,  p.(Arg212Cys</a:t>
            </a:r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c.1622T&gt;C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p.(Leu541Pro)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V3: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c.3113C&gt;T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p.(Ala1038Val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5596185" y="1355213"/>
            <a:ext cx="18897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pl-PL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endParaRPr lang="pl-PL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pole tekstowe 21"/>
          <p:cNvSpPr txBox="1"/>
          <p:nvPr/>
        </p:nvSpPr>
        <p:spPr>
          <a:xfrm>
            <a:off x="2955335" y="1348989"/>
            <a:ext cx="18897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pl-PL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endParaRPr lang="pl-PL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932554"/>
      </p:ext>
    </p:extLst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450900" y="300995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486_F18-076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kstvak 218"/>
          <p:cNvSpPr txBox="1">
            <a:spLocks noChangeArrowheads="1"/>
          </p:cNvSpPr>
          <p:nvPr/>
        </p:nvSpPr>
        <p:spPr bwMode="auto">
          <a:xfrm>
            <a:off x="3307346" y="4323801"/>
            <a:ext cx="80823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486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</a:p>
        </p:txBody>
      </p:sp>
      <p:sp>
        <p:nvSpPr>
          <p:cNvPr id="4" name="Oval 112"/>
          <p:cNvSpPr>
            <a:spLocks noChangeArrowheads="1"/>
          </p:cNvSpPr>
          <p:nvPr/>
        </p:nvSpPr>
        <p:spPr bwMode="auto">
          <a:xfrm>
            <a:off x="5479101" y="3556553"/>
            <a:ext cx="466985" cy="4955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upa 4"/>
          <p:cNvGrpSpPr/>
          <p:nvPr/>
        </p:nvGrpSpPr>
        <p:grpSpPr>
          <a:xfrm flipH="1">
            <a:off x="3123769" y="1062408"/>
            <a:ext cx="3451649" cy="3630725"/>
            <a:chOff x="3473878" y="529524"/>
            <a:chExt cx="3451649" cy="3630725"/>
          </a:xfrm>
        </p:grpSpPr>
        <p:sp>
          <p:nvSpPr>
            <p:cNvPr id="6" name="Line 5"/>
            <p:cNvSpPr>
              <a:spLocks noChangeShapeType="1"/>
            </p:cNvSpPr>
            <p:nvPr/>
          </p:nvSpPr>
          <p:spPr bwMode="auto">
            <a:xfrm flipH="1" flipV="1">
              <a:off x="3953745" y="777313"/>
              <a:ext cx="73549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ectangle 12"/>
            <p:cNvSpPr>
              <a:spLocks noChangeArrowheads="1"/>
            </p:cNvSpPr>
            <p:nvPr/>
          </p:nvSpPr>
          <p:spPr bwMode="auto">
            <a:xfrm flipH="1">
              <a:off x="3473878" y="529524"/>
              <a:ext cx="466985" cy="495579"/>
            </a:xfrm>
            <a:prstGeom prst="rect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Oval 112"/>
            <p:cNvSpPr>
              <a:spLocks noChangeArrowheads="1"/>
            </p:cNvSpPr>
            <p:nvPr/>
          </p:nvSpPr>
          <p:spPr bwMode="auto">
            <a:xfrm>
              <a:off x="4670187" y="529524"/>
              <a:ext cx="466985" cy="495579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Line 138"/>
            <p:cNvSpPr>
              <a:spLocks noChangeShapeType="1"/>
            </p:cNvSpPr>
            <p:nvPr/>
          </p:nvSpPr>
          <p:spPr bwMode="auto">
            <a:xfrm>
              <a:off x="4336702" y="769567"/>
              <a:ext cx="0" cy="2274225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kstvak 218"/>
            <p:cNvSpPr txBox="1">
              <a:spLocks noChangeArrowheads="1"/>
            </p:cNvSpPr>
            <p:nvPr/>
          </p:nvSpPr>
          <p:spPr bwMode="auto">
            <a:xfrm>
              <a:off x="4261922" y="3790917"/>
              <a:ext cx="18473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pl-PL" altLang="en-US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1" name="Łącznik prosty ze strzałką 10"/>
            <p:cNvCxnSpPr/>
            <p:nvPr/>
          </p:nvCxnSpPr>
          <p:spPr>
            <a:xfrm flipH="1" flipV="1">
              <a:off x="6686646" y="3519247"/>
              <a:ext cx="238881" cy="27167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 flipH="1">
              <a:off x="6106008" y="3023668"/>
              <a:ext cx="466985" cy="495579"/>
            </a:xfrm>
            <a:prstGeom prst="rect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3" name="Line 5"/>
          <p:cNvSpPr>
            <a:spLocks noChangeShapeType="1"/>
          </p:cNvSpPr>
          <p:nvPr/>
        </p:nvSpPr>
        <p:spPr bwMode="auto">
          <a:xfrm flipV="1">
            <a:off x="3357262" y="1302450"/>
            <a:ext cx="157767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2890277" y="1054661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Line 138"/>
          <p:cNvSpPr>
            <a:spLocks noChangeShapeType="1"/>
          </p:cNvSpPr>
          <p:nvPr/>
        </p:nvSpPr>
        <p:spPr bwMode="auto">
          <a:xfrm flipH="1">
            <a:off x="3709796" y="1302451"/>
            <a:ext cx="0" cy="227422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Łącznik prostoliniowy 11"/>
          <p:cNvCxnSpPr/>
          <p:nvPr/>
        </p:nvCxnSpPr>
        <p:spPr>
          <a:xfrm flipV="1">
            <a:off x="4146097" y="1209159"/>
            <a:ext cx="159037" cy="1905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oliniowy 51"/>
          <p:cNvCxnSpPr/>
          <p:nvPr/>
        </p:nvCxnSpPr>
        <p:spPr>
          <a:xfrm flipV="1">
            <a:off x="4218978" y="1218684"/>
            <a:ext cx="159037" cy="1905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rostokąt 17"/>
          <p:cNvSpPr/>
          <p:nvPr/>
        </p:nvSpPr>
        <p:spPr>
          <a:xfrm>
            <a:off x="450900" y="5368223"/>
            <a:ext cx="6984776" cy="12003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  <a:endParaRPr lang="pl-PL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c.1622T&gt;C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p.(Leu541Pro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c.3113C&gt;T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.(Ala1038Val)</a:t>
            </a: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V3: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c.5714+5G&gt;A,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p.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Prostokąt 18"/>
          <p:cNvSpPr/>
          <p:nvPr/>
        </p:nvSpPr>
        <p:spPr>
          <a:xfrm>
            <a:off x="2652326" y="1700542"/>
            <a:ext cx="9428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696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Prostokąt 19"/>
          <p:cNvSpPr/>
          <p:nvPr/>
        </p:nvSpPr>
        <p:spPr>
          <a:xfrm>
            <a:off x="4815237" y="1700542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697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+|V3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34790"/>
      </p:ext>
    </p:extLst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/>
          <p:cNvSpPr/>
          <p:nvPr/>
        </p:nvSpPr>
        <p:spPr>
          <a:xfrm>
            <a:off x="374501" y="438588"/>
            <a:ext cx="15568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487_F18-077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pole tekstowe 17"/>
          <p:cNvSpPr txBox="1"/>
          <p:nvPr/>
        </p:nvSpPr>
        <p:spPr>
          <a:xfrm>
            <a:off x="374501" y="5691740"/>
            <a:ext cx="33970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 smtClean="0">
                <a:latin typeface="Arial" panose="020B0604020202020204" pitchFamily="34" charset="0"/>
                <a:cs typeface="Arial" panose="020B0604020202020204" pitchFamily="34" charset="0"/>
              </a:rPr>
              <a:t>CNGA3</a:t>
            </a:r>
            <a:endParaRPr lang="pl-PL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c.847C&gt;T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.(Arg283Trp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c.1641C&gt;A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.(Phe547Leu</a:t>
            </a:r>
            <a:r>
              <a:rPr lang="fr-FR" i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fr-FR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upa 1"/>
          <p:cNvGrpSpPr/>
          <p:nvPr/>
        </p:nvGrpSpPr>
        <p:grpSpPr>
          <a:xfrm>
            <a:off x="3131840" y="1628800"/>
            <a:ext cx="2895319" cy="3242361"/>
            <a:chOff x="2238897" y="836712"/>
            <a:chExt cx="3988431" cy="4466497"/>
          </a:xfrm>
        </p:grpSpPr>
        <p:grpSp>
          <p:nvGrpSpPr>
            <p:cNvPr id="8" name="Grupa 7"/>
            <p:cNvGrpSpPr/>
            <p:nvPr/>
          </p:nvGrpSpPr>
          <p:grpSpPr>
            <a:xfrm flipH="1" flipV="1">
              <a:off x="3384183" y="836712"/>
              <a:ext cx="2263378" cy="734820"/>
              <a:chOff x="3440311" y="1219495"/>
              <a:chExt cx="2263378" cy="734820"/>
            </a:xfrm>
          </p:grpSpPr>
          <p:sp>
            <p:nvSpPr>
              <p:cNvPr id="4" name="Oval 112"/>
              <p:cNvSpPr>
                <a:spLocks noChangeArrowheads="1"/>
              </p:cNvSpPr>
              <p:nvPr/>
            </p:nvSpPr>
            <p:spPr bwMode="auto">
              <a:xfrm>
                <a:off x="3440311" y="1235091"/>
                <a:ext cx="719224" cy="719224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alt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" name="Rectangle 12"/>
              <p:cNvSpPr>
                <a:spLocks noChangeArrowheads="1"/>
              </p:cNvSpPr>
              <p:nvPr/>
            </p:nvSpPr>
            <p:spPr bwMode="auto">
              <a:xfrm flipH="1">
                <a:off x="4984465" y="1219495"/>
                <a:ext cx="719224" cy="719224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alt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" name="Line 5"/>
              <p:cNvSpPr>
                <a:spLocks noChangeShapeType="1"/>
              </p:cNvSpPr>
              <p:nvPr/>
            </p:nvSpPr>
            <p:spPr bwMode="auto">
              <a:xfrm flipH="1" flipV="1">
                <a:off x="4160391" y="1622814"/>
                <a:ext cx="82800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nl-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7" name="Line 138"/>
            <p:cNvSpPr>
              <a:spLocks noChangeShapeType="1"/>
            </p:cNvSpPr>
            <p:nvPr/>
          </p:nvSpPr>
          <p:spPr bwMode="auto">
            <a:xfrm>
              <a:off x="4515872" y="1185573"/>
              <a:ext cx="0" cy="19800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Line 5"/>
            <p:cNvSpPr>
              <a:spLocks noChangeShapeType="1"/>
            </p:cNvSpPr>
            <p:nvPr/>
          </p:nvSpPr>
          <p:spPr bwMode="auto">
            <a:xfrm flipH="1" flipV="1">
              <a:off x="3217063" y="3139513"/>
              <a:ext cx="265065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Line 138"/>
            <p:cNvSpPr>
              <a:spLocks noChangeShapeType="1"/>
            </p:cNvSpPr>
            <p:nvPr/>
          </p:nvSpPr>
          <p:spPr bwMode="auto">
            <a:xfrm>
              <a:off x="3217063" y="3135418"/>
              <a:ext cx="0" cy="62044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pole tekstowe 15"/>
            <p:cNvSpPr txBox="1"/>
            <p:nvPr/>
          </p:nvSpPr>
          <p:spPr>
            <a:xfrm>
              <a:off x="2800158" y="4656878"/>
              <a:ext cx="80823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487</a:t>
              </a:r>
            </a:p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V1|V2</a:t>
              </a:r>
              <a:endParaRPr lang="pl-P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Line 138"/>
            <p:cNvSpPr>
              <a:spLocks noChangeShapeType="1"/>
            </p:cNvSpPr>
            <p:nvPr/>
          </p:nvSpPr>
          <p:spPr bwMode="auto">
            <a:xfrm>
              <a:off x="5867717" y="3135418"/>
              <a:ext cx="0" cy="6120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pole tekstowe 24"/>
            <p:cNvSpPr txBox="1"/>
            <p:nvPr/>
          </p:nvSpPr>
          <p:spPr>
            <a:xfrm>
              <a:off x="5583023" y="4656878"/>
              <a:ext cx="56938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730</a:t>
              </a:r>
            </a:p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+|+</a:t>
              </a:r>
              <a:endParaRPr lang="pl-P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Rectangle 12"/>
            <p:cNvSpPr>
              <a:spLocks noChangeArrowheads="1"/>
            </p:cNvSpPr>
            <p:nvPr/>
          </p:nvSpPr>
          <p:spPr bwMode="auto">
            <a:xfrm flipH="1">
              <a:off x="5508104" y="3755864"/>
              <a:ext cx="719224" cy="719224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4" name="Łącznik prosty ze strzałką 13"/>
            <p:cNvCxnSpPr/>
            <p:nvPr/>
          </p:nvCxnSpPr>
          <p:spPr>
            <a:xfrm flipV="1">
              <a:off x="2238897" y="4654670"/>
              <a:ext cx="335084" cy="330048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pole tekstowe 2"/>
            <p:cNvSpPr txBox="1"/>
            <p:nvPr/>
          </p:nvSpPr>
          <p:spPr>
            <a:xfrm>
              <a:off x="3408818" y="1806241"/>
              <a:ext cx="66075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728</a:t>
              </a:r>
            </a:p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+|V2</a:t>
              </a:r>
              <a:endParaRPr lang="pl-P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pole tekstowe 23"/>
            <p:cNvSpPr txBox="1"/>
            <p:nvPr/>
          </p:nvSpPr>
          <p:spPr>
            <a:xfrm>
              <a:off x="4957570" y="1806241"/>
              <a:ext cx="66075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729</a:t>
              </a:r>
            </a:p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V1|+</a:t>
              </a:r>
              <a:endParaRPr lang="pl-P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 flipH="1">
              <a:off x="2843808" y="3755864"/>
              <a:ext cx="719224" cy="719224"/>
            </a:xfrm>
            <a:prstGeom prst="rect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69762142"/>
      </p:ext>
    </p:extLst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/>
          <p:cNvSpPr/>
          <p:nvPr/>
        </p:nvSpPr>
        <p:spPr>
          <a:xfrm>
            <a:off x="323528" y="332656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488_F18-078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" name="Grupa 19"/>
          <p:cNvGrpSpPr/>
          <p:nvPr/>
        </p:nvGrpSpPr>
        <p:grpSpPr>
          <a:xfrm>
            <a:off x="3216318" y="1916832"/>
            <a:ext cx="2591432" cy="3516591"/>
            <a:chOff x="2844664" y="1265018"/>
            <a:chExt cx="3382664" cy="4590297"/>
          </a:xfrm>
        </p:grpSpPr>
        <p:sp>
          <p:nvSpPr>
            <p:cNvPr id="21" name="Line 138"/>
            <p:cNvSpPr>
              <a:spLocks noChangeShapeType="1"/>
            </p:cNvSpPr>
            <p:nvPr/>
          </p:nvSpPr>
          <p:spPr bwMode="auto">
            <a:xfrm>
              <a:off x="4515872" y="1613879"/>
              <a:ext cx="0" cy="19800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Line 5"/>
            <p:cNvSpPr>
              <a:spLocks noChangeShapeType="1"/>
            </p:cNvSpPr>
            <p:nvPr/>
          </p:nvSpPr>
          <p:spPr bwMode="auto">
            <a:xfrm flipH="1" flipV="1">
              <a:off x="3217063" y="3567819"/>
              <a:ext cx="265065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Line 138"/>
            <p:cNvSpPr>
              <a:spLocks noChangeShapeType="1"/>
            </p:cNvSpPr>
            <p:nvPr/>
          </p:nvSpPr>
          <p:spPr bwMode="auto">
            <a:xfrm>
              <a:off x="3217063" y="3563724"/>
              <a:ext cx="0" cy="62044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Line 138"/>
            <p:cNvSpPr>
              <a:spLocks noChangeShapeType="1"/>
            </p:cNvSpPr>
            <p:nvPr/>
          </p:nvSpPr>
          <p:spPr bwMode="auto">
            <a:xfrm>
              <a:off x="5867717" y="3563724"/>
              <a:ext cx="0" cy="6120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Rectangle 12"/>
            <p:cNvSpPr>
              <a:spLocks noChangeArrowheads="1"/>
            </p:cNvSpPr>
            <p:nvPr/>
          </p:nvSpPr>
          <p:spPr bwMode="auto">
            <a:xfrm flipH="1">
              <a:off x="5508104" y="4184170"/>
              <a:ext cx="719224" cy="719224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112"/>
            <p:cNvSpPr>
              <a:spLocks noChangeArrowheads="1"/>
            </p:cNvSpPr>
            <p:nvPr/>
          </p:nvSpPr>
          <p:spPr bwMode="auto">
            <a:xfrm>
              <a:off x="2844664" y="4175724"/>
              <a:ext cx="719224" cy="719224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7" name="Łącznik prosty ze strzałką 26"/>
            <p:cNvCxnSpPr/>
            <p:nvPr/>
          </p:nvCxnSpPr>
          <p:spPr>
            <a:xfrm flipV="1">
              <a:off x="3808389" y="4831878"/>
              <a:ext cx="335084" cy="330048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Line 138"/>
            <p:cNvSpPr>
              <a:spLocks noChangeShapeType="1"/>
            </p:cNvSpPr>
            <p:nvPr/>
          </p:nvSpPr>
          <p:spPr bwMode="auto">
            <a:xfrm>
              <a:off x="4515872" y="3573016"/>
              <a:ext cx="0" cy="62044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Oval 112"/>
            <p:cNvSpPr>
              <a:spLocks noChangeArrowheads="1"/>
            </p:cNvSpPr>
            <p:nvPr/>
          </p:nvSpPr>
          <p:spPr bwMode="auto">
            <a:xfrm>
              <a:off x="4143473" y="4185016"/>
              <a:ext cx="719224" cy="719224"/>
            </a:xfrm>
            <a:prstGeom prst="ellipse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pole tekstowe 29"/>
            <p:cNvSpPr txBox="1"/>
            <p:nvPr/>
          </p:nvSpPr>
          <p:spPr>
            <a:xfrm>
              <a:off x="4092357" y="5373216"/>
              <a:ext cx="812093" cy="4820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488</a:t>
              </a:r>
            </a:p>
          </p:txBody>
        </p:sp>
        <p:grpSp>
          <p:nvGrpSpPr>
            <p:cNvPr id="31" name="Grupa 30"/>
            <p:cNvGrpSpPr/>
            <p:nvPr/>
          </p:nvGrpSpPr>
          <p:grpSpPr>
            <a:xfrm flipV="1">
              <a:off x="3380967" y="1265018"/>
              <a:ext cx="2263378" cy="734820"/>
              <a:chOff x="3440311" y="1219495"/>
              <a:chExt cx="2263378" cy="734820"/>
            </a:xfrm>
          </p:grpSpPr>
          <p:sp>
            <p:nvSpPr>
              <p:cNvPr id="32" name="Oval 112"/>
              <p:cNvSpPr>
                <a:spLocks noChangeArrowheads="1"/>
              </p:cNvSpPr>
              <p:nvPr/>
            </p:nvSpPr>
            <p:spPr bwMode="auto">
              <a:xfrm>
                <a:off x="3440311" y="1235091"/>
                <a:ext cx="719224" cy="719224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" name="Rectangle 12"/>
              <p:cNvSpPr>
                <a:spLocks noChangeArrowheads="1"/>
              </p:cNvSpPr>
              <p:nvPr/>
            </p:nvSpPr>
            <p:spPr bwMode="auto">
              <a:xfrm flipH="1">
                <a:off x="4984465" y="1219495"/>
                <a:ext cx="719224" cy="719224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" name="Line 5"/>
              <p:cNvSpPr>
                <a:spLocks noChangeShapeType="1"/>
              </p:cNvSpPr>
              <p:nvPr/>
            </p:nvSpPr>
            <p:spPr bwMode="auto">
              <a:xfrm flipH="1" flipV="1">
                <a:off x="4160391" y="1622814"/>
                <a:ext cx="82800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nl-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03216869"/>
      </p:ext>
    </p:extLst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55822" y="282134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490_F18-080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2547985" y="4882275"/>
            <a:ext cx="10903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490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V1V2|V3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209808" y="5558175"/>
            <a:ext cx="53242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c.1622T&gt;C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p.(Leu541Pro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c.3113C&gt;T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.(Ala1038Val)</a:t>
            </a: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V3: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c.4352+1G&gt;A, p.(?)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2742465" y="2714619"/>
            <a:ext cx="10903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643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V1V2|V3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4101407" y="2708920"/>
            <a:ext cx="9428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644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4479824" y="4901138"/>
            <a:ext cx="63190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no DNA</a:t>
            </a:r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H="1" flipV="1">
            <a:off x="3557380" y="2308637"/>
            <a:ext cx="73549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lIns="91353" tIns="45676" rIns="91353" bIns="45676"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 flipH="1">
            <a:off x="3077521" y="2060848"/>
            <a:ext cx="466984" cy="495578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lIns="91353" tIns="45676" rIns="91353" bIns="45676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val 112"/>
          <p:cNvSpPr>
            <a:spLocks noChangeArrowheads="1"/>
          </p:cNvSpPr>
          <p:nvPr/>
        </p:nvSpPr>
        <p:spPr bwMode="auto">
          <a:xfrm>
            <a:off x="4292878" y="2060848"/>
            <a:ext cx="466984" cy="495578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lIns="91353" tIns="45676" rIns="91353" bIns="45676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138"/>
          <p:cNvSpPr>
            <a:spLocks noChangeShapeType="1"/>
          </p:cNvSpPr>
          <p:nvPr/>
        </p:nvSpPr>
        <p:spPr bwMode="auto">
          <a:xfrm>
            <a:off x="3945727" y="2308637"/>
            <a:ext cx="0" cy="142080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lIns="91353" tIns="45676" rIns="91353" bIns="45676"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" name="Grupa 11"/>
          <p:cNvGrpSpPr/>
          <p:nvPr/>
        </p:nvGrpSpPr>
        <p:grpSpPr>
          <a:xfrm flipH="1">
            <a:off x="2846391" y="3717032"/>
            <a:ext cx="2181154" cy="885805"/>
            <a:chOff x="28075642" y="2557684"/>
            <a:chExt cx="2181154" cy="885805"/>
          </a:xfrm>
        </p:grpSpPr>
        <p:sp>
          <p:nvSpPr>
            <p:cNvPr id="13" name="Line 1153"/>
            <p:cNvSpPr>
              <a:spLocks noChangeShapeType="1"/>
            </p:cNvSpPr>
            <p:nvPr/>
          </p:nvSpPr>
          <p:spPr bwMode="auto">
            <a:xfrm>
              <a:off x="28307543" y="2557684"/>
              <a:ext cx="0" cy="41549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lIns="91353" tIns="45676" rIns="91353" bIns="45676"/>
            <a:lstStyle/>
            <a:p>
              <a:endParaRPr lang="nl-NL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Line 1154"/>
            <p:cNvSpPr>
              <a:spLocks noChangeShapeType="1"/>
            </p:cNvSpPr>
            <p:nvPr/>
          </p:nvSpPr>
          <p:spPr bwMode="auto">
            <a:xfrm>
              <a:off x="28318021" y="2570098"/>
              <a:ext cx="1691999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lIns="91353" tIns="45676" rIns="91353" bIns="45676"/>
            <a:lstStyle/>
            <a:p>
              <a:endParaRPr lang="nl-NL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Line 1153"/>
            <p:cNvSpPr>
              <a:spLocks noChangeShapeType="1"/>
            </p:cNvSpPr>
            <p:nvPr/>
          </p:nvSpPr>
          <p:spPr bwMode="auto">
            <a:xfrm>
              <a:off x="30012894" y="2560899"/>
              <a:ext cx="0" cy="41227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lIns="91353" tIns="45676" rIns="91353" bIns="45676"/>
            <a:lstStyle/>
            <a:p>
              <a:endParaRPr lang="nl-NL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Rectangle 12"/>
            <p:cNvSpPr>
              <a:spLocks noChangeArrowheads="1"/>
            </p:cNvSpPr>
            <p:nvPr/>
          </p:nvSpPr>
          <p:spPr bwMode="auto">
            <a:xfrm flipH="1">
              <a:off x="28075642" y="2963009"/>
              <a:ext cx="463810" cy="463814"/>
            </a:xfrm>
            <a:prstGeom prst="rect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353" tIns="45676" rIns="91353" bIns="45676" anchor="ctr"/>
            <a:lstStyle/>
            <a:p>
              <a:endParaRPr lang="en-US" alt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 flipH="1">
              <a:off x="29792986" y="2979675"/>
              <a:ext cx="463810" cy="463814"/>
            </a:xfrm>
            <a:prstGeom prst="rect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353" tIns="45676" rIns="91353" bIns="45676" anchor="ctr"/>
            <a:lstStyle/>
            <a:p>
              <a:endParaRPr lang="en-US" alt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18" name="Łącznik prosty ze strzałką 17"/>
          <p:cNvCxnSpPr/>
          <p:nvPr/>
        </p:nvCxnSpPr>
        <p:spPr>
          <a:xfrm flipV="1">
            <a:off x="2342066" y="4717251"/>
            <a:ext cx="335085" cy="33004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Line 1153"/>
          <p:cNvSpPr>
            <a:spLocks noChangeShapeType="1"/>
          </p:cNvSpPr>
          <p:nvPr/>
        </p:nvSpPr>
        <p:spPr bwMode="auto">
          <a:xfrm flipH="1">
            <a:off x="6964145" y="1692000"/>
            <a:ext cx="0" cy="396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lIns="91353" tIns="45676" rIns="91353" bIns="45676"/>
          <a:lstStyle/>
          <a:p>
            <a:endParaRPr lang="nl-N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Line 1154"/>
          <p:cNvSpPr>
            <a:spLocks noChangeShapeType="1"/>
          </p:cNvSpPr>
          <p:nvPr/>
        </p:nvSpPr>
        <p:spPr bwMode="auto">
          <a:xfrm flipH="1">
            <a:off x="2047834" y="1676662"/>
            <a:ext cx="491631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lIns="91353" tIns="45676" rIns="91353" bIns="45676"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Line 1153"/>
          <p:cNvSpPr>
            <a:spLocks noChangeShapeType="1"/>
          </p:cNvSpPr>
          <p:nvPr/>
        </p:nvSpPr>
        <p:spPr bwMode="auto">
          <a:xfrm flipH="1">
            <a:off x="2047836" y="1667463"/>
            <a:ext cx="0" cy="41227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lIns="91353" tIns="45676" rIns="91353" bIns="45676"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6732240" y="2055264"/>
            <a:ext cx="463810" cy="463814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lIns="91353" tIns="45676" rIns="91353" bIns="45676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1803934" y="2086239"/>
            <a:ext cx="463810" cy="463814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lIns="91353" tIns="45676" rIns="91353" bIns="45676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val 112"/>
          <p:cNvSpPr>
            <a:spLocks noChangeArrowheads="1"/>
          </p:cNvSpPr>
          <p:nvPr/>
        </p:nvSpPr>
        <p:spPr bwMode="auto">
          <a:xfrm>
            <a:off x="5493120" y="2044966"/>
            <a:ext cx="466984" cy="495578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lIns="91353" tIns="45676" rIns="91353" bIns="45676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Line 1153"/>
          <p:cNvSpPr>
            <a:spLocks noChangeShapeType="1"/>
          </p:cNvSpPr>
          <p:nvPr/>
        </p:nvSpPr>
        <p:spPr bwMode="auto">
          <a:xfrm flipH="1">
            <a:off x="5726612" y="1664244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lIns="91353" tIns="45676" rIns="91353" bIns="45676"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Line 1153"/>
          <p:cNvSpPr>
            <a:spLocks noChangeShapeType="1"/>
          </p:cNvSpPr>
          <p:nvPr/>
        </p:nvSpPr>
        <p:spPr bwMode="auto">
          <a:xfrm flipH="1">
            <a:off x="3311013" y="1665853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lIns="91353" tIns="45676" rIns="91353" bIns="45676"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Prostokąt 26"/>
          <p:cNvSpPr/>
          <p:nvPr/>
        </p:nvSpPr>
        <p:spPr>
          <a:xfrm>
            <a:off x="2464853" y="2170137"/>
            <a:ext cx="54053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STGD</a:t>
            </a:r>
            <a:endParaRPr lang="pl-PL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Line 5"/>
          <p:cNvSpPr>
            <a:spLocks noChangeShapeType="1"/>
          </p:cNvSpPr>
          <p:nvPr/>
        </p:nvSpPr>
        <p:spPr bwMode="auto">
          <a:xfrm flipH="1" flipV="1">
            <a:off x="4032000" y="396000"/>
            <a:ext cx="73549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lIns="91353" tIns="45676" rIns="91353" bIns="45676"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 flipH="1">
            <a:off x="3564333" y="125110"/>
            <a:ext cx="466984" cy="495578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lIns="91353" tIns="45676" rIns="91353" bIns="45676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Oval 112"/>
          <p:cNvSpPr>
            <a:spLocks noChangeArrowheads="1"/>
          </p:cNvSpPr>
          <p:nvPr/>
        </p:nvSpPr>
        <p:spPr bwMode="auto">
          <a:xfrm>
            <a:off x="4779690" y="125110"/>
            <a:ext cx="466984" cy="495578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lIns="91353" tIns="45676" rIns="91353" bIns="45676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Line 138"/>
          <p:cNvSpPr>
            <a:spLocks noChangeShapeType="1"/>
          </p:cNvSpPr>
          <p:nvPr/>
        </p:nvSpPr>
        <p:spPr bwMode="auto">
          <a:xfrm>
            <a:off x="4462800" y="380900"/>
            <a:ext cx="0" cy="129576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lIns="91353" tIns="45676" rIns="91353" bIns="45676"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Prostokąt 31"/>
          <p:cNvSpPr/>
          <p:nvPr/>
        </p:nvSpPr>
        <p:spPr>
          <a:xfrm>
            <a:off x="5068555" y="4215764"/>
            <a:ext cx="131611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RP</a:t>
            </a:r>
            <a:endParaRPr lang="pl-PL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Prostokąt 32"/>
          <p:cNvSpPr/>
          <p:nvPr/>
        </p:nvSpPr>
        <p:spPr>
          <a:xfrm>
            <a:off x="4873941" y="2203368"/>
            <a:ext cx="131611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RP</a:t>
            </a:r>
            <a:endParaRPr lang="pl-PL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Prostokąt 33"/>
          <p:cNvSpPr/>
          <p:nvPr/>
        </p:nvSpPr>
        <p:spPr>
          <a:xfrm>
            <a:off x="2208772" y="4230555"/>
            <a:ext cx="54053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STGD</a:t>
            </a:r>
            <a:endParaRPr lang="pl-PL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444177"/>
      </p:ext>
    </p:extLst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23528" y="363460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491_F18-081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upa 2"/>
          <p:cNvGrpSpPr/>
          <p:nvPr/>
        </p:nvGrpSpPr>
        <p:grpSpPr>
          <a:xfrm>
            <a:off x="2923522" y="1844824"/>
            <a:ext cx="2947631" cy="3398166"/>
            <a:chOff x="2509580" y="1265018"/>
            <a:chExt cx="3717748" cy="4285992"/>
          </a:xfrm>
        </p:grpSpPr>
        <p:grpSp>
          <p:nvGrpSpPr>
            <p:cNvPr id="4" name="Grupa 3"/>
            <p:cNvGrpSpPr/>
            <p:nvPr/>
          </p:nvGrpSpPr>
          <p:grpSpPr>
            <a:xfrm flipH="1" flipV="1">
              <a:off x="3384183" y="1265018"/>
              <a:ext cx="2263378" cy="734820"/>
              <a:chOff x="3440311" y="1219495"/>
              <a:chExt cx="2263378" cy="734820"/>
            </a:xfrm>
          </p:grpSpPr>
          <p:sp>
            <p:nvSpPr>
              <p:cNvPr id="13" name="Oval 112"/>
              <p:cNvSpPr>
                <a:spLocks noChangeArrowheads="1"/>
              </p:cNvSpPr>
              <p:nvPr/>
            </p:nvSpPr>
            <p:spPr bwMode="auto">
              <a:xfrm>
                <a:off x="3440311" y="1235091"/>
                <a:ext cx="719224" cy="719224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/>
            </p:nvSpPr>
            <p:spPr bwMode="auto">
              <a:xfrm flipH="1">
                <a:off x="4984465" y="1219495"/>
                <a:ext cx="719224" cy="719224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Line 5"/>
              <p:cNvSpPr>
                <a:spLocks noChangeShapeType="1"/>
              </p:cNvSpPr>
              <p:nvPr/>
            </p:nvSpPr>
            <p:spPr bwMode="auto">
              <a:xfrm flipH="1" flipV="1">
                <a:off x="4160391" y="1622814"/>
                <a:ext cx="82800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nl-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5" name="Line 138"/>
            <p:cNvSpPr>
              <a:spLocks noChangeShapeType="1"/>
            </p:cNvSpPr>
            <p:nvPr/>
          </p:nvSpPr>
          <p:spPr bwMode="auto">
            <a:xfrm>
              <a:off x="4515872" y="1613879"/>
              <a:ext cx="0" cy="19800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 flipH="1" flipV="1">
              <a:off x="3217063" y="3567819"/>
              <a:ext cx="265065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Line 138"/>
            <p:cNvSpPr>
              <a:spLocks noChangeShapeType="1"/>
            </p:cNvSpPr>
            <p:nvPr/>
          </p:nvSpPr>
          <p:spPr bwMode="auto">
            <a:xfrm>
              <a:off x="3217063" y="3563724"/>
              <a:ext cx="0" cy="62044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pole tekstowe 7"/>
            <p:cNvSpPr txBox="1"/>
            <p:nvPr/>
          </p:nvSpPr>
          <p:spPr>
            <a:xfrm>
              <a:off x="2845199" y="5085184"/>
              <a:ext cx="718150" cy="4658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491</a:t>
              </a:r>
            </a:p>
          </p:txBody>
        </p:sp>
        <p:sp>
          <p:nvSpPr>
            <p:cNvPr id="9" name="Line 138"/>
            <p:cNvSpPr>
              <a:spLocks noChangeShapeType="1"/>
            </p:cNvSpPr>
            <p:nvPr/>
          </p:nvSpPr>
          <p:spPr bwMode="auto">
            <a:xfrm>
              <a:off x="5867717" y="3563724"/>
              <a:ext cx="0" cy="6120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Rectangle 12"/>
            <p:cNvSpPr>
              <a:spLocks noChangeArrowheads="1"/>
            </p:cNvSpPr>
            <p:nvPr/>
          </p:nvSpPr>
          <p:spPr bwMode="auto">
            <a:xfrm flipH="1">
              <a:off x="5508104" y="4184170"/>
              <a:ext cx="719224" cy="719224"/>
            </a:xfrm>
            <a:prstGeom prst="rect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1" name="Łącznik prosty ze strzałką 10"/>
            <p:cNvCxnSpPr/>
            <p:nvPr/>
          </p:nvCxnSpPr>
          <p:spPr>
            <a:xfrm flipV="1">
              <a:off x="2509580" y="4967295"/>
              <a:ext cx="335084" cy="330048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 flipH="1">
              <a:off x="2844664" y="4175724"/>
              <a:ext cx="719224" cy="719224"/>
            </a:xfrm>
            <a:prstGeom prst="rect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33357647"/>
      </p:ext>
    </p:extLst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/>
          <p:cNvSpPr/>
          <p:nvPr/>
        </p:nvSpPr>
        <p:spPr>
          <a:xfrm>
            <a:off x="395536" y="404664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493_F18-083</a:t>
            </a:r>
          </a:p>
        </p:txBody>
      </p:sp>
      <p:grpSp>
        <p:nvGrpSpPr>
          <p:cNvPr id="2" name="Grupa 1"/>
          <p:cNvGrpSpPr/>
          <p:nvPr/>
        </p:nvGrpSpPr>
        <p:grpSpPr>
          <a:xfrm>
            <a:off x="3297602" y="1840178"/>
            <a:ext cx="2577615" cy="3266846"/>
            <a:chOff x="2844664" y="1265018"/>
            <a:chExt cx="3398403" cy="4307104"/>
          </a:xfrm>
        </p:grpSpPr>
        <p:grpSp>
          <p:nvGrpSpPr>
            <p:cNvPr id="8" name="Grupa 7"/>
            <p:cNvGrpSpPr/>
            <p:nvPr/>
          </p:nvGrpSpPr>
          <p:grpSpPr>
            <a:xfrm flipH="1" flipV="1">
              <a:off x="3384183" y="1265018"/>
              <a:ext cx="2263378" cy="734820"/>
              <a:chOff x="3440311" y="1219495"/>
              <a:chExt cx="2263378" cy="734820"/>
            </a:xfrm>
          </p:grpSpPr>
          <p:sp>
            <p:nvSpPr>
              <p:cNvPr id="4" name="Oval 112"/>
              <p:cNvSpPr>
                <a:spLocks noChangeArrowheads="1"/>
              </p:cNvSpPr>
              <p:nvPr/>
            </p:nvSpPr>
            <p:spPr bwMode="auto">
              <a:xfrm>
                <a:off x="3440311" y="1235091"/>
                <a:ext cx="719224" cy="719224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" name="Rectangle 12"/>
              <p:cNvSpPr>
                <a:spLocks noChangeArrowheads="1"/>
              </p:cNvSpPr>
              <p:nvPr/>
            </p:nvSpPr>
            <p:spPr bwMode="auto">
              <a:xfrm flipH="1">
                <a:off x="4984465" y="1219495"/>
                <a:ext cx="719224" cy="719224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" name="Line 5"/>
              <p:cNvSpPr>
                <a:spLocks noChangeShapeType="1"/>
              </p:cNvSpPr>
              <p:nvPr/>
            </p:nvSpPr>
            <p:spPr bwMode="auto">
              <a:xfrm flipH="1" flipV="1">
                <a:off x="4160391" y="1622814"/>
                <a:ext cx="82800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nl-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7" name="Line 138"/>
            <p:cNvSpPr>
              <a:spLocks noChangeShapeType="1"/>
            </p:cNvSpPr>
            <p:nvPr/>
          </p:nvSpPr>
          <p:spPr bwMode="auto">
            <a:xfrm>
              <a:off x="4515872" y="1613879"/>
              <a:ext cx="0" cy="19800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Line 5"/>
            <p:cNvSpPr>
              <a:spLocks noChangeShapeType="1"/>
            </p:cNvSpPr>
            <p:nvPr/>
          </p:nvSpPr>
          <p:spPr bwMode="auto">
            <a:xfrm flipH="1" flipV="1">
              <a:off x="3217063" y="3567819"/>
              <a:ext cx="265065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Line 138"/>
            <p:cNvSpPr>
              <a:spLocks noChangeShapeType="1"/>
            </p:cNvSpPr>
            <p:nvPr/>
          </p:nvSpPr>
          <p:spPr bwMode="auto">
            <a:xfrm>
              <a:off x="3217063" y="3563724"/>
              <a:ext cx="0" cy="62044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Line 138"/>
            <p:cNvSpPr>
              <a:spLocks noChangeShapeType="1"/>
            </p:cNvSpPr>
            <p:nvPr/>
          </p:nvSpPr>
          <p:spPr bwMode="auto">
            <a:xfrm>
              <a:off x="5867717" y="3563724"/>
              <a:ext cx="0" cy="6120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pole tekstowe 24"/>
            <p:cNvSpPr txBox="1"/>
            <p:nvPr/>
          </p:nvSpPr>
          <p:spPr>
            <a:xfrm>
              <a:off x="5492369" y="5085184"/>
              <a:ext cx="750698" cy="4869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493</a:t>
              </a:r>
              <a:endParaRPr lang="pl-P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4" name="Łącznik prosty ze strzałką 13"/>
            <p:cNvCxnSpPr/>
            <p:nvPr/>
          </p:nvCxnSpPr>
          <p:spPr>
            <a:xfrm flipV="1">
              <a:off x="5129032" y="4939802"/>
              <a:ext cx="335084" cy="330048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 flipH="1">
              <a:off x="2844664" y="4175724"/>
              <a:ext cx="719224" cy="719224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Oval 112"/>
            <p:cNvSpPr>
              <a:spLocks noChangeArrowheads="1"/>
            </p:cNvSpPr>
            <p:nvPr/>
          </p:nvSpPr>
          <p:spPr bwMode="auto">
            <a:xfrm flipH="1" flipV="1">
              <a:off x="5485848" y="4167043"/>
              <a:ext cx="719224" cy="719224"/>
            </a:xfrm>
            <a:prstGeom prst="ellipse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70516953"/>
      </p:ext>
    </p:extLst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/>
          <p:cNvSpPr/>
          <p:nvPr/>
        </p:nvSpPr>
        <p:spPr>
          <a:xfrm>
            <a:off x="395536" y="404664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494_F18-084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upa 1"/>
          <p:cNvGrpSpPr/>
          <p:nvPr/>
        </p:nvGrpSpPr>
        <p:grpSpPr>
          <a:xfrm>
            <a:off x="3297602" y="1840178"/>
            <a:ext cx="2577615" cy="3266846"/>
            <a:chOff x="2844664" y="1265018"/>
            <a:chExt cx="3398403" cy="4307104"/>
          </a:xfrm>
        </p:grpSpPr>
        <p:grpSp>
          <p:nvGrpSpPr>
            <p:cNvPr id="8" name="Grupa 7"/>
            <p:cNvGrpSpPr/>
            <p:nvPr/>
          </p:nvGrpSpPr>
          <p:grpSpPr>
            <a:xfrm flipH="1" flipV="1">
              <a:off x="3384183" y="1265018"/>
              <a:ext cx="2263378" cy="734820"/>
              <a:chOff x="3440311" y="1219495"/>
              <a:chExt cx="2263378" cy="734820"/>
            </a:xfrm>
          </p:grpSpPr>
          <p:sp>
            <p:nvSpPr>
              <p:cNvPr id="4" name="Oval 112"/>
              <p:cNvSpPr>
                <a:spLocks noChangeArrowheads="1"/>
              </p:cNvSpPr>
              <p:nvPr/>
            </p:nvSpPr>
            <p:spPr bwMode="auto">
              <a:xfrm>
                <a:off x="3440311" y="1235091"/>
                <a:ext cx="719224" cy="719224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" name="Rectangle 12"/>
              <p:cNvSpPr>
                <a:spLocks noChangeArrowheads="1"/>
              </p:cNvSpPr>
              <p:nvPr/>
            </p:nvSpPr>
            <p:spPr bwMode="auto">
              <a:xfrm flipH="1">
                <a:off x="4984465" y="1219495"/>
                <a:ext cx="719224" cy="719224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" name="Line 5"/>
              <p:cNvSpPr>
                <a:spLocks noChangeShapeType="1"/>
              </p:cNvSpPr>
              <p:nvPr/>
            </p:nvSpPr>
            <p:spPr bwMode="auto">
              <a:xfrm flipH="1" flipV="1">
                <a:off x="4160391" y="1622814"/>
                <a:ext cx="82800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nl-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7" name="Line 138"/>
            <p:cNvSpPr>
              <a:spLocks noChangeShapeType="1"/>
            </p:cNvSpPr>
            <p:nvPr/>
          </p:nvSpPr>
          <p:spPr bwMode="auto">
            <a:xfrm>
              <a:off x="4515872" y="1613879"/>
              <a:ext cx="0" cy="19800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Line 5"/>
            <p:cNvSpPr>
              <a:spLocks noChangeShapeType="1"/>
            </p:cNvSpPr>
            <p:nvPr/>
          </p:nvSpPr>
          <p:spPr bwMode="auto">
            <a:xfrm flipH="1" flipV="1">
              <a:off x="3217063" y="3567819"/>
              <a:ext cx="265065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Line 138"/>
            <p:cNvSpPr>
              <a:spLocks noChangeShapeType="1"/>
            </p:cNvSpPr>
            <p:nvPr/>
          </p:nvSpPr>
          <p:spPr bwMode="auto">
            <a:xfrm>
              <a:off x="3217063" y="3563724"/>
              <a:ext cx="0" cy="62044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Line 138"/>
            <p:cNvSpPr>
              <a:spLocks noChangeShapeType="1"/>
            </p:cNvSpPr>
            <p:nvPr/>
          </p:nvSpPr>
          <p:spPr bwMode="auto">
            <a:xfrm>
              <a:off x="5867717" y="3563724"/>
              <a:ext cx="0" cy="6120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pole tekstowe 24"/>
            <p:cNvSpPr txBox="1"/>
            <p:nvPr/>
          </p:nvSpPr>
          <p:spPr>
            <a:xfrm>
              <a:off x="5492369" y="5085184"/>
              <a:ext cx="750698" cy="4869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494</a:t>
              </a:r>
              <a:endParaRPr lang="pl-P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4" name="Łącznik prosty ze strzałką 13"/>
            <p:cNvCxnSpPr/>
            <p:nvPr/>
          </p:nvCxnSpPr>
          <p:spPr>
            <a:xfrm flipV="1">
              <a:off x="5129032" y="4939802"/>
              <a:ext cx="335084" cy="330048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 flipH="1">
              <a:off x="2844664" y="4175724"/>
              <a:ext cx="719224" cy="719224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Oval 112"/>
            <p:cNvSpPr>
              <a:spLocks noChangeArrowheads="1"/>
            </p:cNvSpPr>
            <p:nvPr/>
          </p:nvSpPr>
          <p:spPr bwMode="auto">
            <a:xfrm flipH="1" flipV="1">
              <a:off x="5485848" y="4167043"/>
              <a:ext cx="719224" cy="719224"/>
            </a:xfrm>
            <a:prstGeom prst="ellipse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34635357"/>
      </p:ext>
    </p:extLst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3652001" y="1236489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3175396" y="1004584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382493" y="1004584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032354" y="1229240"/>
            <a:ext cx="0" cy="167994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112"/>
          <p:cNvSpPr>
            <a:spLocks noChangeArrowheads="1"/>
          </p:cNvSpPr>
          <p:nvPr/>
        </p:nvSpPr>
        <p:spPr bwMode="auto">
          <a:xfrm>
            <a:off x="3785341" y="2909185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 flipH="1">
            <a:off x="4972605" y="2909186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3881716" y="5284845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ole tekstowe 28"/>
          <p:cNvSpPr txBox="1"/>
          <p:nvPr/>
        </p:nvSpPr>
        <p:spPr>
          <a:xfrm>
            <a:off x="172439" y="160191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497_F18-087</a:t>
            </a:r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 flipH="1" flipV="1">
            <a:off x="4233272" y="3141091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Line 138"/>
          <p:cNvSpPr>
            <a:spLocks noChangeShapeType="1"/>
          </p:cNvSpPr>
          <p:nvPr/>
        </p:nvSpPr>
        <p:spPr bwMode="auto">
          <a:xfrm>
            <a:off x="4595901" y="3141089"/>
            <a:ext cx="0" cy="167994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 flipH="1">
            <a:off x="4366612" y="4821034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4284019" y="5614893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497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Prostokąt 14"/>
          <p:cNvSpPr/>
          <p:nvPr/>
        </p:nvSpPr>
        <p:spPr>
          <a:xfrm>
            <a:off x="3122607" y="1634792"/>
            <a:ext cx="5693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498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178287" y="6077074"/>
            <a:ext cx="28146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USH2A</a:t>
            </a:r>
            <a:endParaRPr lang="pl-PL" i="1" dirty="0" smtClean="0"/>
          </a:p>
          <a:p>
            <a:r>
              <a:rPr lang="pl-PL" dirty="0" smtClean="0">
                <a:solidFill>
                  <a:srgbClr val="000000"/>
                </a:solidFill>
                <a:latin typeface="Calibri" panose="020F0502020204030204" pitchFamily="34" charset="0"/>
              </a:rPr>
              <a:t>V1: c.2610C&gt;A,</a:t>
            </a:r>
            <a:r>
              <a:rPr lang="pl-PL" dirty="0" smtClean="0"/>
              <a:t> </a:t>
            </a: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</a:rPr>
              <a:t>p.(Cys870*)</a:t>
            </a:r>
            <a:r>
              <a:rPr lang="pl-P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6473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5"/>
          <p:cNvSpPr>
            <a:spLocks noChangeShapeType="1"/>
          </p:cNvSpPr>
          <p:nvPr/>
        </p:nvSpPr>
        <p:spPr bwMode="auto">
          <a:xfrm flipH="1" flipV="1">
            <a:off x="5044539" y="4029993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2"/>
          <p:cNvSpPr>
            <a:spLocks noChangeArrowheads="1"/>
          </p:cNvSpPr>
          <p:nvPr/>
        </p:nvSpPr>
        <p:spPr bwMode="auto">
          <a:xfrm flipH="1">
            <a:off x="4567934" y="3798088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val 112"/>
          <p:cNvSpPr>
            <a:spLocks noChangeArrowheads="1"/>
          </p:cNvSpPr>
          <p:nvPr/>
        </p:nvSpPr>
        <p:spPr bwMode="auto">
          <a:xfrm>
            <a:off x="5775031" y="3798088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138"/>
          <p:cNvSpPr>
            <a:spLocks noChangeShapeType="1"/>
          </p:cNvSpPr>
          <p:nvPr/>
        </p:nvSpPr>
        <p:spPr bwMode="auto">
          <a:xfrm>
            <a:off x="5430105" y="4029993"/>
            <a:ext cx="0" cy="124597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6371669" y="2473381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Łącznik prosty ze strzałką 7"/>
          <p:cNvCxnSpPr/>
          <p:nvPr/>
        </p:nvCxnSpPr>
        <p:spPr>
          <a:xfrm flipV="1">
            <a:off x="5827401" y="5815061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ine 5"/>
          <p:cNvSpPr>
            <a:spLocks noChangeShapeType="1"/>
          </p:cNvSpPr>
          <p:nvPr/>
        </p:nvSpPr>
        <p:spPr bwMode="auto">
          <a:xfrm flipH="1" flipV="1">
            <a:off x="5629697" y="2707259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 flipH="1">
            <a:off x="5153092" y="2475354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138"/>
          <p:cNvSpPr>
            <a:spLocks noChangeShapeType="1"/>
          </p:cNvSpPr>
          <p:nvPr/>
        </p:nvSpPr>
        <p:spPr bwMode="auto">
          <a:xfrm>
            <a:off x="5998939" y="2707259"/>
            <a:ext cx="0" cy="1116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val 112"/>
          <p:cNvSpPr>
            <a:spLocks noChangeArrowheads="1"/>
          </p:cNvSpPr>
          <p:nvPr/>
        </p:nvSpPr>
        <p:spPr bwMode="auto">
          <a:xfrm>
            <a:off x="5167113" y="691503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 flipH="1" flipV="1">
            <a:off x="4425141" y="925381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 flipH="1">
            <a:off x="3948536" y="693476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Line 138"/>
          <p:cNvSpPr>
            <a:spLocks noChangeShapeType="1"/>
          </p:cNvSpPr>
          <p:nvPr/>
        </p:nvSpPr>
        <p:spPr bwMode="auto">
          <a:xfrm>
            <a:off x="4794383" y="925381"/>
            <a:ext cx="0" cy="1116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Line 1153"/>
          <p:cNvSpPr>
            <a:spLocks noChangeShapeType="1"/>
          </p:cNvSpPr>
          <p:nvPr/>
        </p:nvSpPr>
        <p:spPr bwMode="auto">
          <a:xfrm>
            <a:off x="4174111" y="2041381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1154"/>
          <p:cNvSpPr>
            <a:spLocks noChangeShapeType="1"/>
          </p:cNvSpPr>
          <p:nvPr/>
        </p:nvSpPr>
        <p:spPr bwMode="auto">
          <a:xfrm>
            <a:off x="4175018" y="2041381"/>
            <a:ext cx="1224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153"/>
          <p:cNvSpPr>
            <a:spLocks noChangeShapeType="1"/>
          </p:cNvSpPr>
          <p:nvPr/>
        </p:nvSpPr>
        <p:spPr bwMode="auto">
          <a:xfrm>
            <a:off x="5390827" y="2041381"/>
            <a:ext cx="0" cy="43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Line 5"/>
          <p:cNvSpPr>
            <a:spLocks noChangeShapeType="1"/>
          </p:cNvSpPr>
          <p:nvPr/>
        </p:nvSpPr>
        <p:spPr bwMode="auto">
          <a:xfrm flipH="1" flipV="1">
            <a:off x="3197305" y="2698358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112"/>
          <p:cNvSpPr>
            <a:spLocks noChangeArrowheads="1"/>
          </p:cNvSpPr>
          <p:nvPr/>
        </p:nvSpPr>
        <p:spPr bwMode="auto">
          <a:xfrm>
            <a:off x="3317945" y="3798087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Line 138"/>
          <p:cNvSpPr>
            <a:spLocks noChangeShapeType="1"/>
          </p:cNvSpPr>
          <p:nvPr/>
        </p:nvSpPr>
        <p:spPr bwMode="auto">
          <a:xfrm>
            <a:off x="3541853" y="2707258"/>
            <a:ext cx="0" cy="1116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Prostokąt 21"/>
          <p:cNvSpPr/>
          <p:nvPr/>
        </p:nvSpPr>
        <p:spPr>
          <a:xfrm>
            <a:off x="6146241" y="6007415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245</a:t>
            </a: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 flipH="1">
            <a:off x="3942205" y="2475354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val 112"/>
          <p:cNvSpPr>
            <a:spLocks noChangeArrowheads="1"/>
          </p:cNvSpPr>
          <p:nvPr/>
        </p:nvSpPr>
        <p:spPr bwMode="auto">
          <a:xfrm>
            <a:off x="2733494" y="2475354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Line 1154"/>
          <p:cNvSpPr>
            <a:spLocks noChangeShapeType="1"/>
          </p:cNvSpPr>
          <p:nvPr/>
        </p:nvSpPr>
        <p:spPr bwMode="auto">
          <a:xfrm>
            <a:off x="4449804" y="5000481"/>
            <a:ext cx="1944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112"/>
          <p:cNvSpPr>
            <a:spLocks noChangeArrowheads="1"/>
          </p:cNvSpPr>
          <p:nvPr/>
        </p:nvSpPr>
        <p:spPr bwMode="auto">
          <a:xfrm>
            <a:off x="6146241" y="5272043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Line 138"/>
          <p:cNvSpPr>
            <a:spLocks noChangeShapeType="1"/>
          </p:cNvSpPr>
          <p:nvPr/>
        </p:nvSpPr>
        <p:spPr bwMode="auto">
          <a:xfrm>
            <a:off x="6371669" y="5000481"/>
            <a:ext cx="0" cy="288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 flipH="1">
            <a:off x="5189898" y="5288481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Line 138"/>
          <p:cNvSpPr>
            <a:spLocks noChangeShapeType="1"/>
          </p:cNvSpPr>
          <p:nvPr/>
        </p:nvSpPr>
        <p:spPr bwMode="auto">
          <a:xfrm>
            <a:off x="4449804" y="5009862"/>
            <a:ext cx="0" cy="288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 flipH="1">
            <a:off x="4217898" y="5306016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Łącznik prostoliniowy 2"/>
          <p:cNvCxnSpPr/>
          <p:nvPr/>
        </p:nvCxnSpPr>
        <p:spPr>
          <a:xfrm flipV="1">
            <a:off x="3781756" y="529523"/>
            <a:ext cx="786178" cy="76079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Łącznik prostoliniowy 35"/>
          <p:cNvCxnSpPr/>
          <p:nvPr/>
        </p:nvCxnSpPr>
        <p:spPr>
          <a:xfrm flipV="1">
            <a:off x="4997738" y="543009"/>
            <a:ext cx="786178" cy="76079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Łącznik prostoliniowy 36"/>
          <p:cNvCxnSpPr/>
          <p:nvPr/>
        </p:nvCxnSpPr>
        <p:spPr>
          <a:xfrm flipV="1">
            <a:off x="5607626" y="3649594"/>
            <a:ext cx="786178" cy="76079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Łącznik prostoliniowy 40"/>
          <p:cNvCxnSpPr/>
          <p:nvPr/>
        </p:nvCxnSpPr>
        <p:spPr>
          <a:xfrm flipV="1">
            <a:off x="4988853" y="2317959"/>
            <a:ext cx="786178" cy="76079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Łącznik prostoliniowy 41"/>
          <p:cNvCxnSpPr/>
          <p:nvPr/>
        </p:nvCxnSpPr>
        <p:spPr>
          <a:xfrm flipV="1">
            <a:off x="6238842" y="2317958"/>
            <a:ext cx="786178" cy="76079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Łącznik prostoliniowy 42"/>
          <p:cNvCxnSpPr/>
          <p:nvPr/>
        </p:nvCxnSpPr>
        <p:spPr>
          <a:xfrm flipV="1">
            <a:off x="3769582" y="2326860"/>
            <a:ext cx="786178" cy="76079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Łącznik prostoliniowy 44"/>
          <p:cNvCxnSpPr/>
          <p:nvPr/>
        </p:nvCxnSpPr>
        <p:spPr>
          <a:xfrm flipV="1">
            <a:off x="2582470" y="2317005"/>
            <a:ext cx="786178" cy="76079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Prostokąt 37"/>
          <p:cNvSpPr/>
          <p:nvPr/>
        </p:nvSpPr>
        <p:spPr>
          <a:xfrm>
            <a:off x="208117" y="173677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245_F17-020</a:t>
            </a:r>
          </a:p>
        </p:txBody>
      </p:sp>
    </p:spTree>
    <p:extLst>
      <p:ext uri="{BB962C8B-B14F-4D97-AF65-F5344CB8AC3E}">
        <p14:creationId xmlns:p14="http://schemas.microsoft.com/office/powerpoint/2010/main" val="2940346905"/>
      </p:ext>
    </p:extLst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a 11"/>
          <p:cNvGrpSpPr/>
          <p:nvPr/>
        </p:nvGrpSpPr>
        <p:grpSpPr>
          <a:xfrm flipH="1">
            <a:off x="3644280" y="1565263"/>
            <a:ext cx="1903767" cy="2236516"/>
            <a:chOff x="4315780" y="3367838"/>
            <a:chExt cx="719398" cy="839052"/>
          </a:xfrm>
        </p:grpSpPr>
        <p:sp>
          <p:nvSpPr>
            <p:cNvPr id="4" name="Oval 112"/>
            <p:cNvSpPr>
              <a:spLocks noChangeArrowheads="1"/>
            </p:cNvSpPr>
            <p:nvPr/>
          </p:nvSpPr>
          <p:spPr bwMode="auto">
            <a:xfrm>
              <a:off x="4315780" y="3372795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12"/>
            <p:cNvSpPr>
              <a:spLocks noChangeArrowheads="1"/>
            </p:cNvSpPr>
            <p:nvPr/>
          </p:nvSpPr>
          <p:spPr bwMode="auto">
            <a:xfrm flipH="1">
              <a:off x="4806578" y="3367838"/>
              <a:ext cx="228600" cy="22860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 flipH="1" flipV="1">
              <a:off x="4544652" y="3496030"/>
              <a:ext cx="26317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Line 138"/>
            <p:cNvSpPr>
              <a:spLocks noChangeShapeType="1"/>
            </p:cNvSpPr>
            <p:nvPr/>
          </p:nvSpPr>
          <p:spPr bwMode="auto">
            <a:xfrm>
              <a:off x="4657639" y="3493190"/>
              <a:ext cx="0" cy="7137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Prostokąt 1"/>
          <p:cNvSpPr/>
          <p:nvPr/>
        </p:nvSpPr>
        <p:spPr>
          <a:xfrm>
            <a:off x="251520" y="332656"/>
            <a:ext cx="14029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/>
              <a:t>581_F18-088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4347752" y="4788289"/>
            <a:ext cx="5693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581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val 112"/>
          <p:cNvSpPr>
            <a:spLocks noChangeArrowheads="1"/>
          </p:cNvSpPr>
          <p:nvPr/>
        </p:nvSpPr>
        <p:spPr bwMode="auto">
          <a:xfrm>
            <a:off x="4340898" y="3801779"/>
            <a:ext cx="604952" cy="609340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n>
                <a:solidFill>
                  <a:sysClr val="windowText" lastClr="000000"/>
                </a:solidFill>
              </a:ln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073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5"/>
          <p:cNvSpPr>
            <a:spLocks noChangeShapeType="1"/>
          </p:cNvSpPr>
          <p:nvPr/>
        </p:nvSpPr>
        <p:spPr bwMode="auto">
          <a:xfrm flipH="1" flipV="1">
            <a:off x="3535877" y="1417721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2"/>
          <p:cNvSpPr>
            <a:spLocks noChangeArrowheads="1"/>
          </p:cNvSpPr>
          <p:nvPr/>
        </p:nvSpPr>
        <p:spPr bwMode="auto">
          <a:xfrm flipH="1">
            <a:off x="3059272" y="1185816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val 112"/>
          <p:cNvSpPr>
            <a:spLocks noChangeArrowheads="1"/>
          </p:cNvSpPr>
          <p:nvPr/>
        </p:nvSpPr>
        <p:spPr bwMode="auto">
          <a:xfrm>
            <a:off x="4266369" y="1185816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1153"/>
          <p:cNvSpPr>
            <a:spLocks noChangeShapeType="1"/>
          </p:cNvSpPr>
          <p:nvPr/>
        </p:nvSpPr>
        <p:spPr bwMode="auto">
          <a:xfrm>
            <a:off x="1933333" y="2571912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154"/>
          <p:cNvSpPr>
            <a:spLocks noChangeShapeType="1"/>
          </p:cNvSpPr>
          <p:nvPr/>
        </p:nvSpPr>
        <p:spPr bwMode="auto">
          <a:xfrm>
            <a:off x="1933333" y="2562470"/>
            <a:ext cx="4272875" cy="197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153"/>
          <p:cNvSpPr>
            <a:spLocks noChangeShapeType="1"/>
          </p:cNvSpPr>
          <p:nvPr/>
        </p:nvSpPr>
        <p:spPr bwMode="auto">
          <a:xfrm>
            <a:off x="6196994" y="2573114"/>
            <a:ext cx="0" cy="41227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138"/>
          <p:cNvSpPr>
            <a:spLocks noChangeShapeType="1"/>
          </p:cNvSpPr>
          <p:nvPr/>
        </p:nvSpPr>
        <p:spPr bwMode="auto">
          <a:xfrm flipH="1">
            <a:off x="3913666" y="1410470"/>
            <a:ext cx="0" cy="115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Łącznik prosty ze strzałką 11"/>
          <p:cNvCxnSpPr/>
          <p:nvPr/>
        </p:nvCxnSpPr>
        <p:spPr>
          <a:xfrm flipV="1">
            <a:off x="6114257" y="5573071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>
            <a:spLocks noChangeArrowheads="1"/>
          </p:cNvSpPr>
          <p:nvPr/>
        </p:nvSpPr>
        <p:spPr bwMode="auto">
          <a:xfrm flipH="1">
            <a:off x="2937437" y="2951783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kstvak 218"/>
          <p:cNvSpPr txBox="1">
            <a:spLocks noChangeArrowheads="1"/>
          </p:cNvSpPr>
          <p:nvPr/>
        </p:nvSpPr>
        <p:spPr bwMode="auto">
          <a:xfrm>
            <a:off x="911283" y="5728373"/>
            <a:ext cx="77136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pl-PL" sz="1000" dirty="0" err="1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endParaRPr lang="pl-PL" alt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 flipH="1">
            <a:off x="1701425" y="2985389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 flipH="1">
            <a:off x="5965088" y="2985389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5"/>
          <p:cNvSpPr>
            <a:spLocks noChangeShapeType="1"/>
          </p:cNvSpPr>
          <p:nvPr/>
        </p:nvSpPr>
        <p:spPr bwMode="auto">
          <a:xfrm flipH="1" flipV="1">
            <a:off x="6449340" y="3217294"/>
            <a:ext cx="605113" cy="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Line 1153"/>
          <p:cNvSpPr>
            <a:spLocks noChangeShapeType="1"/>
          </p:cNvSpPr>
          <p:nvPr/>
        </p:nvSpPr>
        <p:spPr bwMode="auto">
          <a:xfrm>
            <a:off x="5617229" y="4664514"/>
            <a:ext cx="0" cy="42836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Line 1154"/>
          <p:cNvSpPr>
            <a:spLocks noChangeShapeType="1"/>
          </p:cNvSpPr>
          <p:nvPr/>
        </p:nvSpPr>
        <p:spPr bwMode="auto">
          <a:xfrm flipV="1">
            <a:off x="5612587" y="4650679"/>
            <a:ext cx="2249778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Line 1153"/>
          <p:cNvSpPr>
            <a:spLocks noChangeShapeType="1"/>
          </p:cNvSpPr>
          <p:nvPr/>
        </p:nvSpPr>
        <p:spPr bwMode="auto">
          <a:xfrm>
            <a:off x="7871074" y="4650679"/>
            <a:ext cx="0" cy="41227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Line 138"/>
          <p:cNvSpPr>
            <a:spLocks noChangeShapeType="1"/>
          </p:cNvSpPr>
          <p:nvPr/>
        </p:nvSpPr>
        <p:spPr bwMode="auto">
          <a:xfrm>
            <a:off x="6720522" y="3217294"/>
            <a:ext cx="0" cy="184566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val 112"/>
          <p:cNvSpPr>
            <a:spLocks noChangeArrowheads="1"/>
          </p:cNvSpPr>
          <p:nvPr/>
        </p:nvSpPr>
        <p:spPr bwMode="auto">
          <a:xfrm>
            <a:off x="5380681" y="5061042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kstvak 218"/>
          <p:cNvSpPr txBox="1">
            <a:spLocks noChangeArrowheads="1"/>
          </p:cNvSpPr>
          <p:nvPr/>
        </p:nvSpPr>
        <p:spPr bwMode="auto">
          <a:xfrm>
            <a:off x="6385029" y="5733842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224</a:t>
            </a:r>
          </a:p>
          <a:p>
            <a:pPr algn="ctr" eaLnBrk="1" hangingPunct="1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28" name="Line 1153"/>
          <p:cNvSpPr>
            <a:spLocks noChangeShapeType="1"/>
          </p:cNvSpPr>
          <p:nvPr/>
        </p:nvSpPr>
        <p:spPr bwMode="auto">
          <a:xfrm>
            <a:off x="3174304" y="2571121"/>
            <a:ext cx="0" cy="360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Line 5"/>
          <p:cNvSpPr>
            <a:spLocks noChangeShapeType="1"/>
          </p:cNvSpPr>
          <p:nvPr/>
        </p:nvSpPr>
        <p:spPr bwMode="auto">
          <a:xfrm flipH="1" flipV="1">
            <a:off x="979143" y="3183688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Oval 112"/>
          <p:cNvSpPr>
            <a:spLocks noChangeArrowheads="1"/>
          </p:cNvSpPr>
          <p:nvPr/>
        </p:nvSpPr>
        <p:spPr bwMode="auto">
          <a:xfrm>
            <a:off x="515332" y="2951783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Line 138"/>
          <p:cNvSpPr>
            <a:spLocks noChangeShapeType="1"/>
          </p:cNvSpPr>
          <p:nvPr/>
        </p:nvSpPr>
        <p:spPr bwMode="auto">
          <a:xfrm flipH="1">
            <a:off x="1313074" y="3184058"/>
            <a:ext cx="3421" cy="187134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12"/>
          <p:cNvSpPr>
            <a:spLocks noChangeArrowheads="1"/>
          </p:cNvSpPr>
          <p:nvPr/>
        </p:nvSpPr>
        <p:spPr bwMode="auto">
          <a:xfrm flipH="1">
            <a:off x="1084589" y="5061043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Oval 112"/>
          <p:cNvSpPr>
            <a:spLocks noChangeArrowheads="1"/>
          </p:cNvSpPr>
          <p:nvPr/>
        </p:nvSpPr>
        <p:spPr bwMode="auto">
          <a:xfrm>
            <a:off x="6488616" y="5061042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Oval 112"/>
          <p:cNvSpPr>
            <a:spLocks noChangeArrowheads="1"/>
          </p:cNvSpPr>
          <p:nvPr/>
        </p:nvSpPr>
        <p:spPr bwMode="auto">
          <a:xfrm>
            <a:off x="7639168" y="5055404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Łącznik prostoliniowy 47"/>
          <p:cNvCxnSpPr/>
          <p:nvPr/>
        </p:nvCxnSpPr>
        <p:spPr>
          <a:xfrm flipV="1">
            <a:off x="2970608" y="1088571"/>
            <a:ext cx="633295" cy="6550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Line 1153"/>
          <p:cNvSpPr>
            <a:spLocks noChangeShapeType="1"/>
          </p:cNvSpPr>
          <p:nvPr/>
        </p:nvSpPr>
        <p:spPr bwMode="auto">
          <a:xfrm>
            <a:off x="4730180" y="2562470"/>
            <a:ext cx="0" cy="360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Oval 112"/>
          <p:cNvSpPr>
            <a:spLocks noChangeArrowheads="1"/>
          </p:cNvSpPr>
          <p:nvPr/>
        </p:nvSpPr>
        <p:spPr bwMode="auto">
          <a:xfrm>
            <a:off x="4481384" y="2946846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4" name="Łącznik prostoliniowy 47"/>
          <p:cNvCxnSpPr/>
          <p:nvPr/>
        </p:nvCxnSpPr>
        <p:spPr>
          <a:xfrm flipV="1">
            <a:off x="1606427" y="2890758"/>
            <a:ext cx="658383" cy="65408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Łącznik prostoliniowy 47"/>
          <p:cNvCxnSpPr/>
          <p:nvPr/>
        </p:nvCxnSpPr>
        <p:spPr>
          <a:xfrm flipV="1">
            <a:off x="2822344" y="2851709"/>
            <a:ext cx="658383" cy="65408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Łącznik prostoliniowy 47"/>
          <p:cNvCxnSpPr/>
          <p:nvPr/>
        </p:nvCxnSpPr>
        <p:spPr>
          <a:xfrm flipV="1">
            <a:off x="4396769" y="2839767"/>
            <a:ext cx="658383" cy="65408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112"/>
          <p:cNvSpPr>
            <a:spLocks noChangeArrowheads="1"/>
          </p:cNvSpPr>
          <p:nvPr/>
        </p:nvSpPr>
        <p:spPr bwMode="auto">
          <a:xfrm>
            <a:off x="7044972" y="2985389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kstvak 218"/>
          <p:cNvSpPr txBox="1">
            <a:spLocks noChangeArrowheads="1"/>
          </p:cNvSpPr>
          <p:nvPr/>
        </p:nvSpPr>
        <p:spPr bwMode="auto">
          <a:xfrm>
            <a:off x="5828946" y="3686393"/>
            <a:ext cx="73609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sz="1000" dirty="0" err="1">
                <a:latin typeface="Arial" panose="020B0604020202020204" pitchFamily="34" charset="0"/>
                <a:cs typeface="Arial" panose="020B0604020202020204" pitchFamily="34" charset="0"/>
              </a:rPr>
              <a:t>deceased</a:t>
            </a:r>
            <a:endParaRPr lang="pl-PL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50 y.</a:t>
            </a:r>
            <a:endParaRPr lang="pl-PL" alt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0" name="Łącznik prostoliniowy 47"/>
          <p:cNvCxnSpPr/>
          <p:nvPr/>
        </p:nvCxnSpPr>
        <p:spPr>
          <a:xfrm flipV="1">
            <a:off x="5867801" y="2890758"/>
            <a:ext cx="658383" cy="65408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prostoliniowy 47"/>
          <p:cNvCxnSpPr/>
          <p:nvPr/>
        </p:nvCxnSpPr>
        <p:spPr>
          <a:xfrm flipV="1">
            <a:off x="4181626" y="1091597"/>
            <a:ext cx="633295" cy="6550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kstvak 218"/>
          <p:cNvSpPr txBox="1">
            <a:spLocks noChangeArrowheads="1"/>
          </p:cNvSpPr>
          <p:nvPr/>
        </p:nvSpPr>
        <p:spPr bwMode="auto">
          <a:xfrm>
            <a:off x="7529420" y="5738095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602</a:t>
            </a:r>
          </a:p>
          <a:p>
            <a:pPr algn="ctr" eaLnBrk="1" hangingPunct="1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56" name="Tekstvak 218"/>
          <p:cNvSpPr txBox="1">
            <a:spLocks noChangeArrowheads="1"/>
          </p:cNvSpPr>
          <p:nvPr/>
        </p:nvSpPr>
        <p:spPr bwMode="auto">
          <a:xfrm>
            <a:off x="5327892" y="5747228"/>
            <a:ext cx="5693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601</a:t>
            </a:r>
          </a:p>
          <a:p>
            <a:pPr algn="ctr" eaLnBrk="1" hangingPunct="1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sp>
        <p:nvSpPr>
          <p:cNvPr id="57" name="pole tekstowe 56"/>
          <p:cNvSpPr txBox="1"/>
          <p:nvPr/>
        </p:nvSpPr>
        <p:spPr>
          <a:xfrm>
            <a:off x="127856" y="142774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224_F17-002</a:t>
            </a:r>
          </a:p>
        </p:txBody>
      </p:sp>
      <p:sp>
        <p:nvSpPr>
          <p:cNvPr id="58" name="Prostokąt 57"/>
          <p:cNvSpPr/>
          <p:nvPr/>
        </p:nvSpPr>
        <p:spPr>
          <a:xfrm>
            <a:off x="97451" y="6089996"/>
            <a:ext cx="36599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PRPF31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V1:c.1040del, p.(Leu347Argfs*16)</a:t>
            </a:r>
          </a:p>
        </p:txBody>
      </p:sp>
      <p:sp>
        <p:nvSpPr>
          <p:cNvPr id="59" name="Tekstvak 218"/>
          <p:cNvSpPr txBox="1">
            <a:spLocks noChangeArrowheads="1"/>
          </p:cNvSpPr>
          <p:nvPr/>
        </p:nvSpPr>
        <p:spPr bwMode="auto">
          <a:xfrm>
            <a:off x="6986686" y="3563264"/>
            <a:ext cx="5693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600</a:t>
            </a:r>
          </a:p>
          <a:p>
            <a:pPr algn="ctr" eaLnBrk="1" hangingPunct="1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</p:spTree>
    <p:extLst>
      <p:ext uri="{BB962C8B-B14F-4D97-AF65-F5344CB8AC3E}">
        <p14:creationId xmlns:p14="http://schemas.microsoft.com/office/powerpoint/2010/main" val="1630968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112"/>
          <p:cNvSpPr>
            <a:spLocks noChangeArrowheads="1"/>
          </p:cNvSpPr>
          <p:nvPr/>
        </p:nvSpPr>
        <p:spPr bwMode="auto">
          <a:xfrm>
            <a:off x="4996443" y="1071197"/>
            <a:ext cx="463814" cy="463814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4160391" y="1312039"/>
            <a:ext cx="82800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Line 138"/>
          <p:cNvSpPr>
            <a:spLocks noChangeShapeType="1"/>
          </p:cNvSpPr>
          <p:nvPr/>
        </p:nvSpPr>
        <p:spPr bwMode="auto">
          <a:xfrm flipH="1">
            <a:off x="4572000" y="1303104"/>
            <a:ext cx="0" cy="194984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H="1" flipV="1">
            <a:off x="2530221" y="3252949"/>
            <a:ext cx="394764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38"/>
          <p:cNvSpPr>
            <a:spLocks noChangeShapeType="1"/>
          </p:cNvSpPr>
          <p:nvPr/>
        </p:nvSpPr>
        <p:spPr bwMode="auto">
          <a:xfrm>
            <a:off x="2530223" y="3252949"/>
            <a:ext cx="0" cy="62044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38"/>
          <p:cNvSpPr>
            <a:spLocks noChangeShapeType="1"/>
          </p:cNvSpPr>
          <p:nvPr/>
        </p:nvSpPr>
        <p:spPr bwMode="auto">
          <a:xfrm>
            <a:off x="5217008" y="3252949"/>
            <a:ext cx="0" cy="576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2232742" y="4653136"/>
            <a:ext cx="5693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449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3554409" y="4653136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450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+|V2</a:t>
            </a:r>
          </a:p>
        </p:txBody>
      </p:sp>
      <p:sp>
        <p:nvSpPr>
          <p:cNvPr id="11" name="pole tekstowe 10"/>
          <p:cNvSpPr txBox="1"/>
          <p:nvPr/>
        </p:nvSpPr>
        <p:spPr>
          <a:xfrm>
            <a:off x="4923362" y="4653136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451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12" name="Prostokąt 11"/>
          <p:cNvSpPr/>
          <p:nvPr/>
        </p:nvSpPr>
        <p:spPr>
          <a:xfrm>
            <a:off x="136175" y="188640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247_F17-022</a:t>
            </a:r>
          </a:p>
        </p:txBody>
      </p:sp>
      <p:sp>
        <p:nvSpPr>
          <p:cNvPr id="13" name="Line 138"/>
          <p:cNvSpPr>
            <a:spLocks noChangeShapeType="1"/>
          </p:cNvSpPr>
          <p:nvPr/>
        </p:nvSpPr>
        <p:spPr bwMode="auto">
          <a:xfrm>
            <a:off x="6477866" y="3252949"/>
            <a:ext cx="0" cy="61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Line 138"/>
          <p:cNvSpPr>
            <a:spLocks noChangeShapeType="1"/>
          </p:cNvSpPr>
          <p:nvPr/>
        </p:nvSpPr>
        <p:spPr bwMode="auto">
          <a:xfrm>
            <a:off x="3879312" y="3262241"/>
            <a:ext cx="0" cy="576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pole tekstowe 14"/>
          <p:cNvSpPr txBox="1"/>
          <p:nvPr/>
        </p:nvSpPr>
        <p:spPr>
          <a:xfrm>
            <a:off x="6073748" y="4653136"/>
            <a:ext cx="8082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247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</a:p>
        </p:txBody>
      </p:sp>
      <p:sp>
        <p:nvSpPr>
          <p:cNvPr id="16" name="Prostokąt 15"/>
          <p:cNvSpPr/>
          <p:nvPr/>
        </p:nvSpPr>
        <p:spPr>
          <a:xfrm>
            <a:off x="231436" y="577786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c.194G&gt;A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p.(Gly65Glu)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c.5882G&gt;A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p.(Gly1961Glu)</a:t>
            </a:r>
          </a:p>
        </p:txBody>
      </p:sp>
      <p:sp>
        <p:nvSpPr>
          <p:cNvPr id="17" name="pole tekstowe 16"/>
          <p:cNvSpPr txBox="1"/>
          <p:nvPr/>
        </p:nvSpPr>
        <p:spPr>
          <a:xfrm>
            <a:off x="4934703" y="1748517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453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18" name="pole tekstowe 17"/>
          <p:cNvSpPr txBox="1"/>
          <p:nvPr/>
        </p:nvSpPr>
        <p:spPr>
          <a:xfrm>
            <a:off x="3602667" y="1748517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452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+|V2</a:t>
            </a: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 flipH="1">
            <a:off x="3701141" y="1080132"/>
            <a:ext cx="463810" cy="463814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lIns="91353" tIns="45676" rIns="91353" bIns="45676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 flipH="1">
            <a:off x="2285531" y="3873395"/>
            <a:ext cx="463810" cy="463814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lIns="91353" tIns="45676" rIns="91353" bIns="45676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12"/>
          <p:cNvSpPr>
            <a:spLocks noChangeArrowheads="1"/>
          </p:cNvSpPr>
          <p:nvPr/>
        </p:nvSpPr>
        <p:spPr bwMode="auto">
          <a:xfrm flipH="1">
            <a:off x="3647407" y="3828949"/>
            <a:ext cx="463810" cy="463814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lIns="91353" tIns="45676" rIns="91353" bIns="45676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 flipH="1">
            <a:off x="4998594" y="3828949"/>
            <a:ext cx="463810" cy="463814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lIns="91353" tIns="45676" rIns="91353" bIns="45676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val 112"/>
          <p:cNvSpPr>
            <a:spLocks noChangeArrowheads="1"/>
          </p:cNvSpPr>
          <p:nvPr/>
        </p:nvSpPr>
        <p:spPr bwMode="auto">
          <a:xfrm>
            <a:off x="6245959" y="3828949"/>
            <a:ext cx="463814" cy="463814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Łącznik prosty ze strzałką 23"/>
          <p:cNvCxnSpPr/>
          <p:nvPr/>
        </p:nvCxnSpPr>
        <p:spPr>
          <a:xfrm flipV="1">
            <a:off x="5817041" y="4306924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70174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5"/>
          <p:cNvSpPr>
            <a:spLocks noChangeShapeType="1"/>
          </p:cNvSpPr>
          <p:nvPr/>
        </p:nvSpPr>
        <p:spPr bwMode="auto">
          <a:xfrm flipH="1" flipV="1">
            <a:off x="3964267" y="1577369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12"/>
          <p:cNvSpPr>
            <a:spLocks noChangeArrowheads="1"/>
          </p:cNvSpPr>
          <p:nvPr/>
        </p:nvSpPr>
        <p:spPr bwMode="auto">
          <a:xfrm flipH="1">
            <a:off x="3487662" y="1345464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val 112"/>
          <p:cNvSpPr>
            <a:spLocks noChangeArrowheads="1"/>
          </p:cNvSpPr>
          <p:nvPr/>
        </p:nvSpPr>
        <p:spPr bwMode="auto">
          <a:xfrm>
            <a:off x="4694759" y="1345464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Line 1153"/>
          <p:cNvSpPr>
            <a:spLocks noChangeShapeType="1"/>
          </p:cNvSpPr>
          <p:nvPr/>
        </p:nvSpPr>
        <p:spPr bwMode="auto">
          <a:xfrm>
            <a:off x="3508524" y="3236978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1154"/>
          <p:cNvSpPr>
            <a:spLocks noChangeShapeType="1"/>
          </p:cNvSpPr>
          <p:nvPr/>
        </p:nvSpPr>
        <p:spPr bwMode="auto">
          <a:xfrm>
            <a:off x="3508524" y="3266731"/>
            <a:ext cx="1549913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153"/>
          <p:cNvSpPr>
            <a:spLocks noChangeShapeType="1"/>
          </p:cNvSpPr>
          <p:nvPr/>
        </p:nvSpPr>
        <p:spPr bwMode="auto">
          <a:xfrm>
            <a:off x="5058437" y="3267453"/>
            <a:ext cx="1108" cy="36835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38"/>
          <p:cNvSpPr>
            <a:spLocks noChangeShapeType="1"/>
          </p:cNvSpPr>
          <p:nvPr/>
        </p:nvSpPr>
        <p:spPr bwMode="auto">
          <a:xfrm>
            <a:off x="4344620" y="1570120"/>
            <a:ext cx="0" cy="167994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kstvak 218"/>
          <p:cNvSpPr txBox="1">
            <a:spLocks noChangeArrowheads="1"/>
          </p:cNvSpPr>
          <p:nvPr/>
        </p:nvSpPr>
        <p:spPr bwMode="auto">
          <a:xfrm>
            <a:off x="4648103" y="4386071"/>
            <a:ext cx="8206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248</a:t>
            </a:r>
          </a:p>
          <a:p>
            <a:pPr algn="ctr" eaLnBrk="1" hangingPunct="1"/>
            <a:r>
              <a:rPr lang="pl-PL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</a:p>
        </p:txBody>
      </p:sp>
      <p:cxnSp>
        <p:nvCxnSpPr>
          <p:cNvPr id="10" name="Łącznik prosty ze strzałką 9"/>
          <p:cNvCxnSpPr/>
          <p:nvPr/>
        </p:nvCxnSpPr>
        <p:spPr>
          <a:xfrm flipV="1">
            <a:off x="4416491" y="4221047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2"/>
          <p:cNvSpPr>
            <a:spLocks noChangeArrowheads="1"/>
          </p:cNvSpPr>
          <p:nvPr/>
        </p:nvSpPr>
        <p:spPr bwMode="auto">
          <a:xfrm flipH="1">
            <a:off x="4839628" y="3652476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Prostokąt 11"/>
          <p:cNvSpPr/>
          <p:nvPr/>
        </p:nvSpPr>
        <p:spPr>
          <a:xfrm>
            <a:off x="316824" y="233107"/>
            <a:ext cx="15568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248_F17-023</a:t>
            </a: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val 112"/>
          <p:cNvSpPr>
            <a:spLocks noChangeArrowheads="1"/>
          </p:cNvSpPr>
          <p:nvPr/>
        </p:nvSpPr>
        <p:spPr bwMode="auto">
          <a:xfrm>
            <a:off x="3255756" y="3635810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Prostokąt 13"/>
          <p:cNvSpPr/>
          <p:nvPr/>
        </p:nvSpPr>
        <p:spPr>
          <a:xfrm>
            <a:off x="316824" y="5715716"/>
            <a:ext cx="607972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MAK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c.1625_1628delATCA, p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.(Asn542Serfs*22)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c.359-2A&gt;G,  p.(?)</a:t>
            </a:r>
          </a:p>
        </p:txBody>
      </p:sp>
      <p:sp>
        <p:nvSpPr>
          <p:cNvPr id="15" name="Tekstvak 218"/>
          <p:cNvSpPr txBox="1">
            <a:spLocks noChangeArrowheads="1"/>
          </p:cNvSpPr>
          <p:nvPr/>
        </p:nvSpPr>
        <p:spPr bwMode="auto">
          <a:xfrm>
            <a:off x="4766894" y="5070602"/>
            <a:ext cx="5950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sz="1000" dirty="0" err="1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endParaRPr lang="pl-PL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pl-PL" alt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lost</a:t>
            </a:r>
            <a:endParaRPr lang="pl-PL" alt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5114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>
            <a:off x="395536" y="428198"/>
            <a:ext cx="1620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251_F17-024 </a:t>
            </a:r>
          </a:p>
        </p:txBody>
      </p:sp>
      <p:sp>
        <p:nvSpPr>
          <p:cNvPr id="10" name="Prostokąt 9"/>
          <p:cNvSpPr/>
          <p:nvPr/>
        </p:nvSpPr>
        <p:spPr>
          <a:xfrm>
            <a:off x="319062" y="5269422"/>
            <a:ext cx="56619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CNGB3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 c.819_826del, p.(Arg274Valfs*13)</a:t>
            </a:r>
          </a:p>
          <a:p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PROM1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c.1697dup, p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.(Asn566Lysfs*2)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upa 1"/>
          <p:cNvGrpSpPr/>
          <p:nvPr/>
        </p:nvGrpSpPr>
        <p:grpSpPr>
          <a:xfrm>
            <a:off x="3993061" y="1793966"/>
            <a:ext cx="1596549" cy="3032075"/>
            <a:chOff x="3326233" y="797530"/>
            <a:chExt cx="2263378" cy="4298478"/>
          </a:xfrm>
        </p:grpSpPr>
        <p:sp>
          <p:nvSpPr>
            <p:cNvPr id="9" name="Tekstvak 218"/>
            <p:cNvSpPr txBox="1">
              <a:spLocks noChangeArrowheads="1"/>
            </p:cNvSpPr>
            <p:nvPr/>
          </p:nvSpPr>
          <p:spPr bwMode="auto">
            <a:xfrm>
              <a:off x="4074336" y="4172678"/>
              <a:ext cx="660758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pl-PL" altLang="en-US" dirty="0">
                  <a:latin typeface="Arial" panose="020B0604020202020204" pitchFamily="34" charset="0"/>
                  <a:cs typeface="Arial" panose="020B0604020202020204" pitchFamily="34" charset="0"/>
                </a:rPr>
                <a:t>251</a:t>
              </a:r>
            </a:p>
            <a:p>
              <a:pPr algn="ctr" eaLnBrk="1" hangingPunct="1"/>
              <a:r>
                <a:rPr lang="pl-PL" altLang="en-US" dirty="0">
                  <a:latin typeface="Arial" panose="020B0604020202020204" pitchFamily="34" charset="0"/>
                  <a:cs typeface="Arial" panose="020B0604020202020204" pitchFamily="34" charset="0"/>
                </a:rPr>
                <a:t>V1|+</a:t>
              </a:r>
            </a:p>
            <a:p>
              <a:pPr algn="ctr" eaLnBrk="1" hangingPunct="1"/>
              <a:r>
                <a:rPr lang="pl-PL" altLang="en-US" dirty="0">
                  <a:latin typeface="Arial" panose="020B0604020202020204" pitchFamily="34" charset="0"/>
                  <a:cs typeface="Arial" panose="020B0604020202020204" pitchFamily="34" charset="0"/>
                </a:rPr>
                <a:t>V2|+</a:t>
              </a:r>
            </a:p>
          </p:txBody>
        </p:sp>
        <p:grpSp>
          <p:nvGrpSpPr>
            <p:cNvPr id="11" name="Grupa 1">
              <a:extLst>
                <a:ext uri="{FF2B5EF4-FFF2-40B4-BE49-F238E27FC236}">
                  <a16:creationId xmlns="" xmlns:a16="http://schemas.microsoft.com/office/drawing/2014/main" id="{BB1C1921-23E1-4728-A038-1AD797D50CA1}"/>
                </a:ext>
              </a:extLst>
            </p:cNvPr>
            <p:cNvGrpSpPr/>
            <p:nvPr/>
          </p:nvGrpSpPr>
          <p:grpSpPr>
            <a:xfrm flipH="1">
              <a:off x="3326233" y="797530"/>
              <a:ext cx="2263378" cy="734820"/>
              <a:chOff x="3378010" y="815142"/>
              <a:chExt cx="2263378" cy="734820"/>
            </a:xfrm>
          </p:grpSpPr>
          <p:sp>
            <p:nvSpPr>
              <p:cNvPr id="12" name="Oval 112">
                <a:extLst>
                  <a:ext uri="{FF2B5EF4-FFF2-40B4-BE49-F238E27FC236}">
                    <a16:creationId xmlns="" xmlns:a16="http://schemas.microsoft.com/office/drawing/2014/main" id="{DA9563A0-0E23-4E46-94C6-24AD24C2C3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78010" y="830738"/>
                <a:ext cx="719224" cy="719224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="" xmlns:a16="http://schemas.microsoft.com/office/drawing/2014/main" id="{4BD924CB-57D2-4867-8297-6DFDF50E11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4922164" y="815142"/>
                <a:ext cx="719224" cy="719224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Line 5">
                <a:extLst>
                  <a:ext uri="{FF2B5EF4-FFF2-40B4-BE49-F238E27FC236}">
                    <a16:creationId xmlns="" xmlns:a16="http://schemas.microsoft.com/office/drawing/2014/main" id="{25890946-01DC-45FA-98C7-E3D4FB86E2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098090" y="1218461"/>
                <a:ext cx="82800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nl-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5" name="Line 138">
              <a:extLst>
                <a:ext uri="{FF2B5EF4-FFF2-40B4-BE49-F238E27FC236}">
                  <a16:creationId xmlns="" xmlns:a16="http://schemas.microsoft.com/office/drawing/2014/main" id="{3C5FB422-6CB6-42EC-BED4-5D978FB01B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57922" y="1200849"/>
              <a:ext cx="0" cy="221281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Rectangle 12">
              <a:extLst>
                <a:ext uri="{FF2B5EF4-FFF2-40B4-BE49-F238E27FC236}">
                  <a16:creationId xmlns="" xmlns:a16="http://schemas.microsoft.com/office/drawing/2014/main" id="{8EB72F8C-6AE7-46FD-B48C-3D2EA36CA9F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4074336" y="3400886"/>
              <a:ext cx="719224" cy="719224"/>
            </a:xfrm>
            <a:prstGeom prst="rect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17" name="Łącznik prosty ze strzałką 16"/>
          <p:cNvCxnSpPr/>
          <p:nvPr/>
        </p:nvCxnSpPr>
        <p:spPr>
          <a:xfrm flipV="1">
            <a:off x="3993061" y="4335366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23538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>
            <a:off x="251520" y="260648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252_F17-025</a:t>
            </a:r>
          </a:p>
        </p:txBody>
      </p:sp>
      <p:sp>
        <p:nvSpPr>
          <p:cNvPr id="10" name="Prostokąt 9"/>
          <p:cNvSpPr/>
          <p:nvPr/>
        </p:nvSpPr>
        <p:spPr>
          <a:xfrm>
            <a:off x="154092" y="5877272"/>
            <a:ext cx="97464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c.1622T&gt;C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p.(Leu541Pro) 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c.3113C&gt;T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.(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Ala1038Val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13" name="Grupa 12"/>
          <p:cNvGrpSpPr/>
          <p:nvPr/>
        </p:nvGrpSpPr>
        <p:grpSpPr>
          <a:xfrm>
            <a:off x="3752891" y="1645920"/>
            <a:ext cx="1633806" cy="3199011"/>
            <a:chOff x="3378010" y="815142"/>
            <a:chExt cx="2400573" cy="4700349"/>
          </a:xfrm>
        </p:grpSpPr>
        <p:grpSp>
          <p:nvGrpSpPr>
            <p:cNvPr id="2" name="Grupa 1"/>
            <p:cNvGrpSpPr/>
            <p:nvPr/>
          </p:nvGrpSpPr>
          <p:grpSpPr>
            <a:xfrm flipH="1">
              <a:off x="3378010" y="815142"/>
              <a:ext cx="2263378" cy="734820"/>
              <a:chOff x="3378010" y="815142"/>
              <a:chExt cx="2263378" cy="734820"/>
            </a:xfrm>
          </p:grpSpPr>
          <p:sp>
            <p:nvSpPr>
              <p:cNvPr id="3" name="Oval 112"/>
              <p:cNvSpPr>
                <a:spLocks noChangeArrowheads="1"/>
              </p:cNvSpPr>
              <p:nvPr/>
            </p:nvSpPr>
            <p:spPr bwMode="auto">
              <a:xfrm>
                <a:off x="3378010" y="830738"/>
                <a:ext cx="719224" cy="719224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" name="Rectangle 12"/>
              <p:cNvSpPr>
                <a:spLocks noChangeArrowheads="1"/>
              </p:cNvSpPr>
              <p:nvPr/>
            </p:nvSpPr>
            <p:spPr bwMode="auto">
              <a:xfrm flipH="1">
                <a:off x="4922164" y="815142"/>
                <a:ext cx="719224" cy="719224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" name="Line 5"/>
              <p:cNvSpPr>
                <a:spLocks noChangeShapeType="1"/>
              </p:cNvSpPr>
              <p:nvPr/>
            </p:nvSpPr>
            <p:spPr bwMode="auto">
              <a:xfrm flipH="1" flipV="1">
                <a:off x="4098090" y="1218461"/>
                <a:ext cx="82800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nl-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" name="Line 138"/>
            <p:cNvSpPr>
              <a:spLocks noChangeShapeType="1"/>
            </p:cNvSpPr>
            <p:nvPr/>
          </p:nvSpPr>
          <p:spPr bwMode="auto">
            <a:xfrm>
              <a:off x="4453571" y="1209526"/>
              <a:ext cx="0" cy="2605063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ectangle 12"/>
            <p:cNvSpPr>
              <a:spLocks noChangeArrowheads="1"/>
            </p:cNvSpPr>
            <p:nvPr/>
          </p:nvSpPr>
          <p:spPr bwMode="auto">
            <a:xfrm flipH="1">
              <a:off x="4069985" y="3801815"/>
              <a:ext cx="719224" cy="719224"/>
            </a:xfrm>
            <a:prstGeom prst="rect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Tekstvak 218"/>
            <p:cNvSpPr txBox="1">
              <a:spLocks noChangeArrowheads="1"/>
            </p:cNvSpPr>
            <p:nvPr/>
          </p:nvSpPr>
          <p:spPr bwMode="auto">
            <a:xfrm>
              <a:off x="3884416" y="4869160"/>
              <a:ext cx="109036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pl-P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pl-PL" altLang="en-US" dirty="0">
                  <a:latin typeface="Arial" panose="020B0604020202020204" pitchFamily="34" charset="0"/>
                  <a:cs typeface="Arial" panose="020B0604020202020204" pitchFamily="34" charset="0"/>
                </a:rPr>
                <a:t>252</a:t>
              </a:r>
            </a:p>
            <a:p>
              <a:pPr algn="ctr"/>
              <a:r>
                <a:rPr lang="pl-PL" altLang="en-US" dirty="0">
                  <a:latin typeface="Arial" panose="020B0604020202020204" pitchFamily="34" charset="0"/>
                  <a:cs typeface="Arial" panose="020B0604020202020204" pitchFamily="34" charset="0"/>
                </a:rPr>
                <a:t>V1|V1V2</a:t>
              </a:r>
            </a:p>
          </p:txBody>
        </p:sp>
        <p:sp>
          <p:nvSpPr>
            <p:cNvPr id="11" name="Tekstvak 218"/>
            <p:cNvSpPr txBox="1">
              <a:spLocks noChangeArrowheads="1"/>
            </p:cNvSpPr>
            <p:nvPr/>
          </p:nvSpPr>
          <p:spPr bwMode="auto">
            <a:xfrm>
              <a:off x="4835696" y="1844824"/>
              <a:ext cx="942887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pl-P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pl-PL" altLang="en-US" dirty="0">
                  <a:latin typeface="Arial" panose="020B0604020202020204" pitchFamily="34" charset="0"/>
                  <a:cs typeface="Arial" panose="020B0604020202020204" pitchFamily="34" charset="0"/>
                </a:rPr>
                <a:t>252.2</a:t>
              </a:r>
            </a:p>
            <a:p>
              <a:pPr algn="ctr" eaLnBrk="1" hangingPunct="1"/>
              <a:r>
                <a:rPr lang="pl-PL" altLang="en-US" dirty="0">
                  <a:latin typeface="Arial" panose="020B0604020202020204" pitchFamily="34" charset="0"/>
                  <a:cs typeface="Arial" panose="020B0604020202020204" pitchFamily="34" charset="0"/>
                </a:rPr>
                <a:t>+|V1V2</a:t>
              </a:r>
            </a:p>
          </p:txBody>
        </p:sp>
        <p:sp>
          <p:nvSpPr>
            <p:cNvPr id="12" name="Prostokąt 11"/>
            <p:cNvSpPr/>
            <p:nvPr/>
          </p:nvSpPr>
          <p:spPr>
            <a:xfrm>
              <a:off x="3378010" y="1832178"/>
              <a:ext cx="761747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l-PL" altLang="en-US" dirty="0">
                  <a:latin typeface="Arial" panose="020B0604020202020204" pitchFamily="34" charset="0"/>
                  <a:cs typeface="Arial" panose="020B0604020202020204" pitchFamily="34" charset="0"/>
                </a:rPr>
                <a:t>252.1</a:t>
              </a:r>
              <a:endParaRPr lang="pl-P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pl-PL" altLang="en-US" dirty="0">
                  <a:latin typeface="Arial" panose="020B0604020202020204" pitchFamily="34" charset="0"/>
                  <a:cs typeface="Arial" panose="020B0604020202020204" pitchFamily="34" charset="0"/>
                </a:rPr>
                <a:t>V1|+</a:t>
              </a:r>
            </a:p>
          </p:txBody>
        </p:sp>
      </p:grpSp>
      <p:cxnSp>
        <p:nvCxnSpPr>
          <p:cNvPr id="14" name="Łącznik prosty ze strzałką 13"/>
          <p:cNvCxnSpPr/>
          <p:nvPr/>
        </p:nvCxnSpPr>
        <p:spPr>
          <a:xfrm flipV="1">
            <a:off x="3662555" y="4294940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82408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95536" y="428198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>
                <a:latin typeface="Arial" panose="020B0604020202020204" pitchFamily="34" charset="0"/>
                <a:cs typeface="Arial" panose="020B0604020202020204" pitchFamily="34" charset="0"/>
              </a:rPr>
              <a:t>253_F17-026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154092" y="5877272"/>
            <a:ext cx="97464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c.1622T&gt;C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p.(Leu541Pro) 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c.3113C&gt;T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.(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Ala1038Val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V3: c.2041C&gt;T, p.(Arg681*)</a:t>
            </a:r>
          </a:p>
        </p:txBody>
      </p:sp>
      <p:sp>
        <p:nvSpPr>
          <p:cNvPr id="4" name="Tekstvak 218"/>
          <p:cNvSpPr txBox="1">
            <a:spLocks noChangeArrowheads="1"/>
          </p:cNvSpPr>
          <p:nvPr/>
        </p:nvSpPr>
        <p:spPr bwMode="auto">
          <a:xfrm>
            <a:off x="3807534" y="4149080"/>
            <a:ext cx="10903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253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V1V2|V3</a:t>
            </a:r>
          </a:p>
        </p:txBody>
      </p:sp>
      <p:sp>
        <p:nvSpPr>
          <p:cNvPr id="5" name="Tekstvak 218"/>
          <p:cNvSpPr txBox="1">
            <a:spLocks noChangeArrowheads="1"/>
          </p:cNvSpPr>
          <p:nvPr/>
        </p:nvSpPr>
        <p:spPr bwMode="auto">
          <a:xfrm>
            <a:off x="3266179" y="1772816"/>
            <a:ext cx="9428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645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</a:p>
        </p:txBody>
      </p:sp>
      <p:sp>
        <p:nvSpPr>
          <p:cNvPr id="6" name="Tekstvak 218"/>
          <p:cNvSpPr txBox="1">
            <a:spLocks noChangeArrowheads="1"/>
          </p:cNvSpPr>
          <p:nvPr/>
        </p:nvSpPr>
        <p:spPr bwMode="auto">
          <a:xfrm>
            <a:off x="4503829" y="1772816"/>
            <a:ext cx="66075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646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+|V3</a:t>
            </a:r>
          </a:p>
        </p:txBody>
      </p:sp>
      <p:grpSp>
        <p:nvGrpSpPr>
          <p:cNvPr id="7" name="Grupa 6"/>
          <p:cNvGrpSpPr/>
          <p:nvPr/>
        </p:nvGrpSpPr>
        <p:grpSpPr>
          <a:xfrm flipH="1">
            <a:off x="3553881" y="1124743"/>
            <a:ext cx="1522175" cy="2520280"/>
            <a:chOff x="4315780" y="3367838"/>
            <a:chExt cx="719398" cy="1235193"/>
          </a:xfrm>
        </p:grpSpPr>
        <p:sp>
          <p:nvSpPr>
            <p:cNvPr id="8" name="Oval 112"/>
            <p:cNvSpPr>
              <a:spLocks noChangeArrowheads="1"/>
            </p:cNvSpPr>
            <p:nvPr/>
          </p:nvSpPr>
          <p:spPr bwMode="auto">
            <a:xfrm>
              <a:off x="4315780" y="3372795"/>
              <a:ext cx="228600" cy="228600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 flipH="1">
              <a:off x="4806578" y="3367838"/>
              <a:ext cx="228600" cy="22860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Line 5"/>
            <p:cNvSpPr>
              <a:spLocks noChangeShapeType="1"/>
            </p:cNvSpPr>
            <p:nvPr/>
          </p:nvSpPr>
          <p:spPr bwMode="auto">
            <a:xfrm flipH="1" flipV="1">
              <a:off x="4544652" y="3496030"/>
              <a:ext cx="26317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Line 138"/>
            <p:cNvSpPr>
              <a:spLocks noChangeShapeType="1"/>
            </p:cNvSpPr>
            <p:nvPr/>
          </p:nvSpPr>
          <p:spPr bwMode="auto">
            <a:xfrm>
              <a:off x="4656098" y="3495401"/>
              <a:ext cx="0" cy="110763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120811" y="3522791"/>
            <a:ext cx="463810" cy="463814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lIns="91353" tIns="45676" rIns="91353" bIns="45676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Łącznik prosty ze strzałką 12"/>
          <p:cNvCxnSpPr/>
          <p:nvPr/>
        </p:nvCxnSpPr>
        <p:spPr>
          <a:xfrm flipV="1">
            <a:off x="3516396" y="4142197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86423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27856" y="160191"/>
            <a:ext cx="1556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254_F17-027</a:t>
            </a:r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 flipH="1" flipV="1">
            <a:off x="3953745" y="1682188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2"/>
          <p:cNvSpPr>
            <a:spLocks noChangeArrowheads="1"/>
          </p:cNvSpPr>
          <p:nvPr/>
        </p:nvSpPr>
        <p:spPr bwMode="auto">
          <a:xfrm flipH="1">
            <a:off x="3473878" y="1434399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val 112"/>
          <p:cNvSpPr>
            <a:spLocks noChangeArrowheads="1"/>
          </p:cNvSpPr>
          <p:nvPr/>
        </p:nvSpPr>
        <p:spPr bwMode="auto">
          <a:xfrm>
            <a:off x="4689237" y="1434399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1153"/>
          <p:cNvSpPr>
            <a:spLocks noChangeShapeType="1"/>
          </p:cNvSpPr>
          <p:nvPr/>
        </p:nvSpPr>
        <p:spPr bwMode="auto">
          <a:xfrm>
            <a:off x="3315342" y="3504711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154"/>
          <p:cNvSpPr>
            <a:spLocks noChangeShapeType="1"/>
          </p:cNvSpPr>
          <p:nvPr/>
        </p:nvSpPr>
        <p:spPr bwMode="auto">
          <a:xfrm>
            <a:off x="3303179" y="3506592"/>
            <a:ext cx="216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38"/>
          <p:cNvSpPr>
            <a:spLocks noChangeShapeType="1"/>
          </p:cNvSpPr>
          <p:nvPr/>
        </p:nvSpPr>
        <p:spPr bwMode="auto">
          <a:xfrm>
            <a:off x="4336702" y="1674442"/>
            <a:ext cx="0" cy="183026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Łącznik prosty ze strzałką 8"/>
          <p:cNvCxnSpPr/>
          <p:nvPr/>
        </p:nvCxnSpPr>
        <p:spPr>
          <a:xfrm flipV="1">
            <a:off x="2771775" y="4525625"/>
            <a:ext cx="245115" cy="27166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12"/>
          <p:cNvSpPr>
            <a:spLocks noChangeArrowheads="1"/>
          </p:cNvSpPr>
          <p:nvPr/>
        </p:nvSpPr>
        <p:spPr bwMode="auto">
          <a:xfrm flipH="1">
            <a:off x="5229686" y="3931989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1153"/>
          <p:cNvSpPr>
            <a:spLocks noChangeShapeType="1"/>
          </p:cNvSpPr>
          <p:nvPr/>
        </p:nvSpPr>
        <p:spPr bwMode="auto">
          <a:xfrm>
            <a:off x="5463821" y="3497067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 flipH="1">
            <a:off x="3069686" y="3941024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kstvak 218"/>
          <p:cNvSpPr txBox="1">
            <a:spLocks noChangeArrowheads="1"/>
          </p:cNvSpPr>
          <p:nvPr/>
        </p:nvSpPr>
        <p:spPr bwMode="auto">
          <a:xfrm>
            <a:off x="2899060" y="4661458"/>
            <a:ext cx="80823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254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V1|V1</a:t>
            </a:r>
          </a:p>
        </p:txBody>
      </p:sp>
      <p:sp>
        <p:nvSpPr>
          <p:cNvPr id="14" name="Prostokąt 13"/>
          <p:cNvSpPr/>
          <p:nvPr/>
        </p:nvSpPr>
        <p:spPr>
          <a:xfrm>
            <a:off x="3426067" y="2158484"/>
            <a:ext cx="5693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641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4595742" y="2158484"/>
            <a:ext cx="66075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642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16" name="Prostokąt 15"/>
          <p:cNvSpPr/>
          <p:nvPr/>
        </p:nvSpPr>
        <p:spPr>
          <a:xfrm>
            <a:off x="148834" y="6101834"/>
            <a:ext cx="31320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CNGA3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c.847C&gt;T, p.(Arg283Trp)</a:t>
            </a:r>
          </a:p>
        </p:txBody>
      </p:sp>
      <p:sp>
        <p:nvSpPr>
          <p:cNvPr id="17" name="pole tekstowe 16"/>
          <p:cNvSpPr txBox="1"/>
          <p:nvPr/>
        </p:nvSpPr>
        <p:spPr>
          <a:xfrm>
            <a:off x="6453051" y="6148923"/>
            <a:ext cx="26909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319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5"/>
          <p:cNvSpPr>
            <a:spLocks noChangeShapeType="1"/>
          </p:cNvSpPr>
          <p:nvPr/>
        </p:nvSpPr>
        <p:spPr bwMode="auto">
          <a:xfrm flipH="1" flipV="1">
            <a:off x="4244034" y="1320613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12"/>
          <p:cNvSpPr>
            <a:spLocks noChangeArrowheads="1"/>
          </p:cNvSpPr>
          <p:nvPr/>
        </p:nvSpPr>
        <p:spPr bwMode="auto">
          <a:xfrm flipH="1">
            <a:off x="3767429" y="1088708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val 112"/>
          <p:cNvSpPr>
            <a:spLocks noChangeArrowheads="1"/>
          </p:cNvSpPr>
          <p:nvPr/>
        </p:nvSpPr>
        <p:spPr bwMode="auto">
          <a:xfrm>
            <a:off x="4974526" y="1088708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Line 138"/>
          <p:cNvSpPr>
            <a:spLocks noChangeShapeType="1"/>
          </p:cNvSpPr>
          <p:nvPr/>
        </p:nvSpPr>
        <p:spPr bwMode="auto">
          <a:xfrm>
            <a:off x="4624387" y="1313364"/>
            <a:ext cx="982" cy="175105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Łącznik prosty ze strzałką 5"/>
          <p:cNvCxnSpPr/>
          <p:nvPr/>
        </p:nvCxnSpPr>
        <p:spPr>
          <a:xfrm flipV="1">
            <a:off x="2013652" y="4164061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12"/>
          <p:cNvSpPr>
            <a:spLocks noChangeArrowheads="1"/>
          </p:cNvSpPr>
          <p:nvPr/>
        </p:nvSpPr>
        <p:spPr bwMode="auto">
          <a:xfrm flipH="1">
            <a:off x="5106429" y="3666276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248596" y="248871"/>
            <a:ext cx="1620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255_F17-028 </a:t>
            </a:r>
          </a:p>
        </p:txBody>
      </p:sp>
      <p:sp>
        <p:nvSpPr>
          <p:cNvPr id="9" name="Oval 112"/>
          <p:cNvSpPr>
            <a:spLocks noChangeArrowheads="1"/>
          </p:cNvSpPr>
          <p:nvPr/>
        </p:nvSpPr>
        <p:spPr bwMode="auto">
          <a:xfrm>
            <a:off x="2392016" y="3666278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val 112"/>
          <p:cNvSpPr>
            <a:spLocks noChangeArrowheads="1"/>
          </p:cNvSpPr>
          <p:nvPr/>
        </p:nvSpPr>
        <p:spPr bwMode="auto">
          <a:xfrm>
            <a:off x="3780223" y="3666277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 flipH="1">
            <a:off x="6367287" y="3666275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pole tekstowe 11"/>
          <p:cNvSpPr txBox="1"/>
          <p:nvPr/>
        </p:nvSpPr>
        <p:spPr>
          <a:xfrm>
            <a:off x="2219803" y="4374544"/>
            <a:ext cx="8082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255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</a:p>
        </p:txBody>
      </p:sp>
      <p:sp>
        <p:nvSpPr>
          <p:cNvPr id="13" name="pole tekstowe 12"/>
          <p:cNvSpPr txBox="1"/>
          <p:nvPr/>
        </p:nvSpPr>
        <p:spPr>
          <a:xfrm>
            <a:off x="3670260" y="4374544"/>
            <a:ext cx="6607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765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+|V2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5053639" y="4374544"/>
            <a:ext cx="569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766</a:t>
            </a:r>
          </a:p>
        </p:txBody>
      </p:sp>
      <p:sp>
        <p:nvSpPr>
          <p:cNvPr id="15" name="pole tekstowe 14"/>
          <p:cNvSpPr txBox="1"/>
          <p:nvPr/>
        </p:nvSpPr>
        <p:spPr>
          <a:xfrm>
            <a:off x="6268811" y="4374544"/>
            <a:ext cx="6607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767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16" name="pole tekstowe 15"/>
          <p:cNvSpPr txBox="1"/>
          <p:nvPr/>
        </p:nvSpPr>
        <p:spPr>
          <a:xfrm>
            <a:off x="3652513" y="1701378"/>
            <a:ext cx="6607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763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17" name="pole tekstowe 16"/>
          <p:cNvSpPr txBox="1"/>
          <p:nvPr/>
        </p:nvSpPr>
        <p:spPr>
          <a:xfrm>
            <a:off x="4869640" y="1724796"/>
            <a:ext cx="6607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764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+|V2</a:t>
            </a:r>
          </a:p>
        </p:txBody>
      </p:sp>
      <p:sp>
        <p:nvSpPr>
          <p:cNvPr id="18" name="Prostokąt 17"/>
          <p:cNvSpPr/>
          <p:nvPr/>
        </p:nvSpPr>
        <p:spPr>
          <a:xfrm>
            <a:off x="337920" y="5693962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c.5684_5685del,  p.(Leu1895Argfs*16)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c.5882G&gt;A p.(Gly1961Glu) </a:t>
            </a:r>
          </a:p>
        </p:txBody>
      </p:sp>
      <p:sp>
        <p:nvSpPr>
          <p:cNvPr id="19" name="Line 5"/>
          <p:cNvSpPr>
            <a:spLocks noChangeShapeType="1"/>
          </p:cNvSpPr>
          <p:nvPr/>
        </p:nvSpPr>
        <p:spPr bwMode="auto">
          <a:xfrm flipH="1" flipV="1">
            <a:off x="2651548" y="3055125"/>
            <a:ext cx="394764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Line 138"/>
          <p:cNvSpPr>
            <a:spLocks noChangeShapeType="1"/>
          </p:cNvSpPr>
          <p:nvPr/>
        </p:nvSpPr>
        <p:spPr bwMode="auto">
          <a:xfrm>
            <a:off x="2651550" y="3055125"/>
            <a:ext cx="0" cy="62044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Line 138"/>
          <p:cNvSpPr>
            <a:spLocks noChangeShapeType="1"/>
          </p:cNvSpPr>
          <p:nvPr/>
        </p:nvSpPr>
        <p:spPr bwMode="auto">
          <a:xfrm>
            <a:off x="5338335" y="3055125"/>
            <a:ext cx="0" cy="576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Line 138"/>
          <p:cNvSpPr>
            <a:spLocks noChangeShapeType="1"/>
          </p:cNvSpPr>
          <p:nvPr/>
        </p:nvSpPr>
        <p:spPr bwMode="auto">
          <a:xfrm>
            <a:off x="6599193" y="3055125"/>
            <a:ext cx="0" cy="61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Line 138"/>
          <p:cNvSpPr>
            <a:spLocks noChangeShapeType="1"/>
          </p:cNvSpPr>
          <p:nvPr/>
        </p:nvSpPr>
        <p:spPr bwMode="auto">
          <a:xfrm>
            <a:off x="4000639" y="3064417"/>
            <a:ext cx="0" cy="576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104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>
            <a:off x="271072" y="236022"/>
            <a:ext cx="1620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256_F17-029 </a:t>
            </a: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 flipH="1" flipV="1">
            <a:off x="1749332" y="2310130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val 112"/>
          <p:cNvSpPr>
            <a:spLocks noChangeArrowheads="1"/>
          </p:cNvSpPr>
          <p:nvPr/>
        </p:nvSpPr>
        <p:spPr bwMode="auto">
          <a:xfrm>
            <a:off x="1293447" y="2098356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Line 1153"/>
          <p:cNvSpPr>
            <a:spLocks noChangeShapeType="1"/>
          </p:cNvSpPr>
          <p:nvPr/>
        </p:nvSpPr>
        <p:spPr bwMode="auto">
          <a:xfrm>
            <a:off x="1463702" y="3659826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Line 1154"/>
          <p:cNvSpPr>
            <a:spLocks noChangeShapeType="1"/>
          </p:cNvSpPr>
          <p:nvPr/>
        </p:nvSpPr>
        <p:spPr bwMode="auto">
          <a:xfrm flipV="1">
            <a:off x="1463701" y="3657008"/>
            <a:ext cx="1351593" cy="281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Line 1153"/>
          <p:cNvSpPr>
            <a:spLocks noChangeShapeType="1"/>
          </p:cNvSpPr>
          <p:nvPr/>
        </p:nvSpPr>
        <p:spPr bwMode="auto">
          <a:xfrm flipH="1">
            <a:off x="2114578" y="3563941"/>
            <a:ext cx="17746" cy="477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1153"/>
          <p:cNvSpPr>
            <a:spLocks noChangeShapeType="1"/>
          </p:cNvSpPr>
          <p:nvPr/>
        </p:nvSpPr>
        <p:spPr bwMode="auto">
          <a:xfrm>
            <a:off x="2836097" y="3657008"/>
            <a:ext cx="0" cy="41227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2129685" y="2302881"/>
            <a:ext cx="0" cy="133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val 112"/>
          <p:cNvSpPr>
            <a:spLocks noChangeArrowheads="1"/>
          </p:cNvSpPr>
          <p:nvPr/>
        </p:nvSpPr>
        <p:spPr bwMode="auto">
          <a:xfrm>
            <a:off x="1237520" y="4073305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112"/>
          <p:cNvSpPr>
            <a:spLocks noChangeArrowheads="1"/>
          </p:cNvSpPr>
          <p:nvPr/>
        </p:nvSpPr>
        <p:spPr bwMode="auto">
          <a:xfrm>
            <a:off x="2604191" y="4101560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kstvak 218"/>
          <p:cNvSpPr txBox="1">
            <a:spLocks noChangeArrowheads="1"/>
          </p:cNvSpPr>
          <p:nvPr/>
        </p:nvSpPr>
        <p:spPr bwMode="auto">
          <a:xfrm>
            <a:off x="1133323" y="4809926"/>
            <a:ext cx="66075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256</a:t>
            </a:r>
            <a:endParaRPr lang="pl-PL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cxnSp>
        <p:nvCxnSpPr>
          <p:cNvPr id="22" name="Łącznik prosty ze strzałką 21"/>
          <p:cNvCxnSpPr/>
          <p:nvPr/>
        </p:nvCxnSpPr>
        <p:spPr>
          <a:xfrm flipV="1">
            <a:off x="836263" y="4568102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kstvak 218"/>
          <p:cNvSpPr txBox="1">
            <a:spLocks noChangeArrowheads="1"/>
          </p:cNvSpPr>
          <p:nvPr/>
        </p:nvSpPr>
        <p:spPr bwMode="auto">
          <a:xfrm>
            <a:off x="2530601" y="4803675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770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sp>
        <p:nvSpPr>
          <p:cNvPr id="24" name="Tekstvak 218"/>
          <p:cNvSpPr txBox="1">
            <a:spLocks noChangeArrowheads="1"/>
          </p:cNvSpPr>
          <p:nvPr/>
        </p:nvSpPr>
        <p:spPr bwMode="auto">
          <a:xfrm>
            <a:off x="1219939" y="2649686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768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sp>
        <p:nvSpPr>
          <p:cNvPr id="26" name="Line 5"/>
          <p:cNvSpPr>
            <a:spLocks noChangeShapeType="1"/>
          </p:cNvSpPr>
          <p:nvPr/>
        </p:nvSpPr>
        <p:spPr bwMode="auto">
          <a:xfrm flipH="1" flipV="1">
            <a:off x="4616162" y="463938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 flipH="1">
            <a:off x="4139557" y="232033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Oval 112"/>
          <p:cNvSpPr>
            <a:spLocks noChangeArrowheads="1"/>
          </p:cNvSpPr>
          <p:nvPr/>
        </p:nvSpPr>
        <p:spPr bwMode="auto">
          <a:xfrm>
            <a:off x="5346654" y="232033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Line 1153"/>
          <p:cNvSpPr>
            <a:spLocks noChangeShapeType="1"/>
          </p:cNvSpPr>
          <p:nvPr/>
        </p:nvSpPr>
        <p:spPr bwMode="auto">
          <a:xfrm>
            <a:off x="2716407" y="1642244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Line 1154"/>
          <p:cNvSpPr>
            <a:spLocks noChangeShapeType="1"/>
          </p:cNvSpPr>
          <p:nvPr/>
        </p:nvSpPr>
        <p:spPr bwMode="auto">
          <a:xfrm>
            <a:off x="2699792" y="1642244"/>
            <a:ext cx="4392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Line 1153"/>
          <p:cNvSpPr>
            <a:spLocks noChangeShapeType="1"/>
          </p:cNvSpPr>
          <p:nvPr/>
        </p:nvSpPr>
        <p:spPr bwMode="auto">
          <a:xfrm>
            <a:off x="7101884" y="1642244"/>
            <a:ext cx="0" cy="41227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Line 138"/>
          <p:cNvSpPr>
            <a:spLocks noChangeShapeType="1"/>
          </p:cNvSpPr>
          <p:nvPr/>
        </p:nvSpPr>
        <p:spPr bwMode="auto">
          <a:xfrm>
            <a:off x="5000142" y="463938"/>
            <a:ext cx="0" cy="1620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Oval 112"/>
          <p:cNvSpPr>
            <a:spLocks noChangeArrowheads="1"/>
          </p:cNvSpPr>
          <p:nvPr/>
        </p:nvSpPr>
        <p:spPr bwMode="auto">
          <a:xfrm>
            <a:off x="6865032" y="2073352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kstvak 218"/>
          <p:cNvSpPr txBox="1">
            <a:spLocks noChangeArrowheads="1"/>
          </p:cNvSpPr>
          <p:nvPr/>
        </p:nvSpPr>
        <p:spPr bwMode="auto">
          <a:xfrm>
            <a:off x="6790011" y="2649686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798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sp>
        <p:nvSpPr>
          <p:cNvPr id="39" name="Tekstvak 218"/>
          <p:cNvSpPr txBox="1">
            <a:spLocks noChangeArrowheads="1"/>
          </p:cNvSpPr>
          <p:nvPr/>
        </p:nvSpPr>
        <p:spPr bwMode="auto">
          <a:xfrm>
            <a:off x="5248180" y="692696"/>
            <a:ext cx="66075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769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41" name="Rectangle 12"/>
          <p:cNvSpPr>
            <a:spLocks noChangeArrowheads="1"/>
          </p:cNvSpPr>
          <p:nvPr/>
        </p:nvSpPr>
        <p:spPr bwMode="auto">
          <a:xfrm flipH="1">
            <a:off x="2479824" y="2070975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kstvak 218"/>
          <p:cNvSpPr txBox="1">
            <a:spLocks noChangeArrowheads="1"/>
          </p:cNvSpPr>
          <p:nvPr/>
        </p:nvSpPr>
        <p:spPr bwMode="auto">
          <a:xfrm>
            <a:off x="2381351" y="2642436"/>
            <a:ext cx="66075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562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44" name="Rectangle 12"/>
          <p:cNvSpPr>
            <a:spLocks noChangeArrowheads="1"/>
          </p:cNvSpPr>
          <p:nvPr/>
        </p:nvSpPr>
        <p:spPr bwMode="auto">
          <a:xfrm flipH="1">
            <a:off x="4767248" y="2057519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Line 5"/>
          <p:cNvSpPr>
            <a:spLocks noChangeShapeType="1"/>
          </p:cNvSpPr>
          <p:nvPr/>
        </p:nvSpPr>
        <p:spPr bwMode="auto">
          <a:xfrm flipH="1" flipV="1">
            <a:off x="4049299" y="2295728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Oval 112"/>
          <p:cNvSpPr>
            <a:spLocks noChangeArrowheads="1"/>
          </p:cNvSpPr>
          <p:nvPr/>
        </p:nvSpPr>
        <p:spPr bwMode="auto">
          <a:xfrm>
            <a:off x="3593414" y="2083954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Line 138"/>
          <p:cNvSpPr>
            <a:spLocks noChangeShapeType="1"/>
          </p:cNvSpPr>
          <p:nvPr/>
        </p:nvSpPr>
        <p:spPr bwMode="auto">
          <a:xfrm>
            <a:off x="4429652" y="2288479"/>
            <a:ext cx="0" cy="133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Line 5"/>
          <p:cNvSpPr>
            <a:spLocks noChangeShapeType="1"/>
          </p:cNvSpPr>
          <p:nvPr/>
        </p:nvSpPr>
        <p:spPr bwMode="auto">
          <a:xfrm flipH="1" flipV="1">
            <a:off x="7328843" y="2295728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Rectangle 12"/>
          <p:cNvSpPr>
            <a:spLocks noChangeArrowheads="1"/>
          </p:cNvSpPr>
          <p:nvPr/>
        </p:nvSpPr>
        <p:spPr bwMode="auto">
          <a:xfrm flipH="1">
            <a:off x="8059335" y="2057519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Line 138"/>
          <p:cNvSpPr>
            <a:spLocks noChangeShapeType="1"/>
          </p:cNvSpPr>
          <p:nvPr/>
        </p:nvSpPr>
        <p:spPr bwMode="auto">
          <a:xfrm flipH="1">
            <a:off x="7721073" y="2288479"/>
            <a:ext cx="1" cy="1764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Line 1153"/>
          <p:cNvSpPr>
            <a:spLocks noChangeShapeType="1"/>
          </p:cNvSpPr>
          <p:nvPr/>
        </p:nvSpPr>
        <p:spPr bwMode="auto">
          <a:xfrm>
            <a:off x="3753856" y="3630854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Line 1154"/>
          <p:cNvSpPr>
            <a:spLocks noChangeShapeType="1"/>
          </p:cNvSpPr>
          <p:nvPr/>
        </p:nvSpPr>
        <p:spPr bwMode="auto">
          <a:xfrm flipV="1">
            <a:off x="3753855" y="3628036"/>
            <a:ext cx="1351593" cy="281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Line 1153"/>
          <p:cNvSpPr>
            <a:spLocks noChangeShapeType="1"/>
          </p:cNvSpPr>
          <p:nvPr/>
        </p:nvSpPr>
        <p:spPr bwMode="auto">
          <a:xfrm>
            <a:off x="5126251" y="3628036"/>
            <a:ext cx="0" cy="41227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Oval 112"/>
          <p:cNvSpPr>
            <a:spLocks noChangeArrowheads="1"/>
          </p:cNvSpPr>
          <p:nvPr/>
        </p:nvSpPr>
        <p:spPr bwMode="auto">
          <a:xfrm>
            <a:off x="3527674" y="4044333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Oval 112"/>
          <p:cNvSpPr>
            <a:spLocks noChangeArrowheads="1"/>
          </p:cNvSpPr>
          <p:nvPr/>
        </p:nvSpPr>
        <p:spPr bwMode="auto">
          <a:xfrm>
            <a:off x="7489168" y="4031735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kstvak 218"/>
          <p:cNvSpPr txBox="1">
            <a:spLocks noChangeArrowheads="1"/>
          </p:cNvSpPr>
          <p:nvPr/>
        </p:nvSpPr>
        <p:spPr bwMode="auto">
          <a:xfrm>
            <a:off x="4678964" y="2642436"/>
            <a:ext cx="66075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561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59" name="Tekstvak 218"/>
          <p:cNvSpPr txBox="1">
            <a:spLocks noChangeArrowheads="1"/>
          </p:cNvSpPr>
          <p:nvPr/>
        </p:nvSpPr>
        <p:spPr bwMode="auto">
          <a:xfrm>
            <a:off x="7436380" y="4801105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799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 flipH="1">
            <a:off x="4894346" y="4046352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Tekstvak 218"/>
          <p:cNvSpPr txBox="1">
            <a:spLocks noChangeArrowheads="1"/>
          </p:cNvSpPr>
          <p:nvPr/>
        </p:nvSpPr>
        <p:spPr bwMode="auto">
          <a:xfrm>
            <a:off x="3540625" y="2642436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761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sp>
        <p:nvSpPr>
          <p:cNvPr id="62" name="Tekstvak 218"/>
          <p:cNvSpPr txBox="1">
            <a:spLocks noChangeArrowheads="1"/>
          </p:cNvSpPr>
          <p:nvPr/>
        </p:nvSpPr>
        <p:spPr bwMode="auto">
          <a:xfrm>
            <a:off x="3429200" y="4803675"/>
            <a:ext cx="66075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489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63" name="Tekstvak 218"/>
          <p:cNvSpPr txBox="1">
            <a:spLocks noChangeArrowheads="1"/>
          </p:cNvSpPr>
          <p:nvPr/>
        </p:nvSpPr>
        <p:spPr bwMode="auto">
          <a:xfrm>
            <a:off x="4841557" y="4803675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762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sp>
        <p:nvSpPr>
          <p:cNvPr id="5" name="Prostokąt 4"/>
          <p:cNvSpPr/>
          <p:nvPr/>
        </p:nvSpPr>
        <p:spPr>
          <a:xfrm>
            <a:off x="144424" y="6093296"/>
            <a:ext cx="33202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GUCY2D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c.2512C&gt;T, p.(Arg838Cys)</a:t>
            </a:r>
          </a:p>
        </p:txBody>
      </p:sp>
    </p:spTree>
    <p:extLst>
      <p:ext uri="{BB962C8B-B14F-4D97-AF65-F5344CB8AC3E}">
        <p14:creationId xmlns:p14="http://schemas.microsoft.com/office/powerpoint/2010/main" val="8830357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127856" y="160191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257_F17-030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5072839" y="1804115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4592972" y="1556326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5808331" y="1556326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5455796" y="1796369"/>
            <a:ext cx="0" cy="227422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val 112"/>
          <p:cNvSpPr>
            <a:spLocks noChangeArrowheads="1"/>
          </p:cNvSpPr>
          <p:nvPr/>
        </p:nvSpPr>
        <p:spPr bwMode="auto">
          <a:xfrm>
            <a:off x="5226025" y="4053915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Line 1153"/>
          <p:cNvSpPr>
            <a:spLocks noChangeShapeType="1"/>
          </p:cNvSpPr>
          <p:nvPr/>
        </p:nvSpPr>
        <p:spPr bwMode="auto">
          <a:xfrm flipH="1">
            <a:off x="3480138" y="1804116"/>
            <a:ext cx="3712" cy="2249800"/>
          </a:xfrm>
          <a:prstGeom prst="line">
            <a:avLst/>
          </a:prstGeom>
          <a:noFill/>
          <a:ln w="15875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kstvak 218"/>
          <p:cNvSpPr txBox="1">
            <a:spLocks noChangeArrowheads="1"/>
          </p:cNvSpPr>
          <p:nvPr/>
        </p:nvSpPr>
        <p:spPr bwMode="auto">
          <a:xfrm>
            <a:off x="5174824" y="4833369"/>
            <a:ext cx="5693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257</a:t>
            </a:r>
          </a:p>
        </p:txBody>
      </p:sp>
      <p:sp>
        <p:nvSpPr>
          <p:cNvPr id="31" name="Oval 112"/>
          <p:cNvSpPr>
            <a:spLocks noChangeArrowheads="1"/>
          </p:cNvSpPr>
          <p:nvPr/>
        </p:nvSpPr>
        <p:spPr bwMode="auto">
          <a:xfrm>
            <a:off x="2193131" y="1556326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Line 5"/>
          <p:cNvSpPr>
            <a:spLocks noChangeShapeType="1"/>
          </p:cNvSpPr>
          <p:nvPr/>
        </p:nvSpPr>
        <p:spPr bwMode="auto">
          <a:xfrm flipH="1" flipV="1">
            <a:off x="2660116" y="1796369"/>
            <a:ext cx="1932855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 rot="2827851" flipH="1">
            <a:off x="3246644" y="4053916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Łącznik prosty ze strzałką 13"/>
          <p:cNvCxnSpPr/>
          <p:nvPr/>
        </p:nvCxnSpPr>
        <p:spPr>
          <a:xfrm flipV="1">
            <a:off x="4737755" y="4549494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36412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a 1"/>
          <p:cNvGrpSpPr/>
          <p:nvPr/>
        </p:nvGrpSpPr>
        <p:grpSpPr>
          <a:xfrm>
            <a:off x="3690901" y="2055222"/>
            <a:ext cx="1497640" cy="2452131"/>
            <a:chOff x="4315780" y="3367838"/>
            <a:chExt cx="719398" cy="1177892"/>
          </a:xfrm>
        </p:grpSpPr>
        <p:sp>
          <p:nvSpPr>
            <p:cNvPr id="3" name="Oval 112"/>
            <p:cNvSpPr>
              <a:spLocks noChangeArrowheads="1"/>
            </p:cNvSpPr>
            <p:nvPr/>
          </p:nvSpPr>
          <p:spPr bwMode="auto">
            <a:xfrm>
              <a:off x="4315780" y="3372795"/>
              <a:ext cx="228600" cy="228600"/>
            </a:xfrm>
            <a:prstGeom prst="ellipse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Rectangle 12"/>
            <p:cNvSpPr>
              <a:spLocks noChangeArrowheads="1"/>
            </p:cNvSpPr>
            <p:nvPr/>
          </p:nvSpPr>
          <p:spPr bwMode="auto">
            <a:xfrm flipH="1">
              <a:off x="4806578" y="3367838"/>
              <a:ext cx="228600" cy="22860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Line 5"/>
            <p:cNvSpPr>
              <a:spLocks noChangeShapeType="1"/>
            </p:cNvSpPr>
            <p:nvPr/>
          </p:nvSpPr>
          <p:spPr bwMode="auto">
            <a:xfrm flipH="1" flipV="1">
              <a:off x="4544652" y="3496030"/>
              <a:ext cx="26317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Line 138"/>
            <p:cNvSpPr>
              <a:spLocks noChangeShapeType="1"/>
            </p:cNvSpPr>
            <p:nvPr/>
          </p:nvSpPr>
          <p:spPr bwMode="auto">
            <a:xfrm>
              <a:off x="4657639" y="3493190"/>
              <a:ext cx="0" cy="8280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ectangle 12"/>
            <p:cNvSpPr>
              <a:spLocks noChangeArrowheads="1"/>
            </p:cNvSpPr>
            <p:nvPr/>
          </p:nvSpPr>
          <p:spPr bwMode="auto">
            <a:xfrm flipH="1">
              <a:off x="4535719" y="4317130"/>
              <a:ext cx="228600" cy="228600"/>
            </a:xfrm>
            <a:prstGeom prst="rect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" name="Prostokąt 7"/>
          <p:cNvSpPr/>
          <p:nvPr/>
        </p:nvSpPr>
        <p:spPr>
          <a:xfrm>
            <a:off x="395536" y="428198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258_F17-031</a:t>
            </a:r>
          </a:p>
        </p:txBody>
      </p:sp>
      <p:sp>
        <p:nvSpPr>
          <p:cNvPr id="9" name="Tekstvak 218"/>
          <p:cNvSpPr txBox="1">
            <a:spLocks noChangeArrowheads="1"/>
          </p:cNvSpPr>
          <p:nvPr/>
        </p:nvSpPr>
        <p:spPr bwMode="auto">
          <a:xfrm>
            <a:off x="4101360" y="4717828"/>
            <a:ext cx="5693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258</a:t>
            </a:r>
          </a:p>
        </p:txBody>
      </p:sp>
      <p:cxnSp>
        <p:nvCxnSpPr>
          <p:cNvPr id="10" name="Łącznik prosty ze strzałką 9"/>
          <p:cNvCxnSpPr/>
          <p:nvPr/>
        </p:nvCxnSpPr>
        <p:spPr>
          <a:xfrm flipV="1">
            <a:off x="3523359" y="4673414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1378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4026470" y="1131987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3549865" y="900082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756962" y="900082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1153"/>
          <p:cNvSpPr>
            <a:spLocks noChangeShapeType="1"/>
          </p:cNvSpPr>
          <p:nvPr/>
        </p:nvSpPr>
        <p:spPr bwMode="auto">
          <a:xfrm>
            <a:off x="2756635" y="2822071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2735773" y="2822071"/>
            <a:ext cx="324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Line 1153"/>
          <p:cNvSpPr>
            <a:spLocks noChangeShapeType="1"/>
          </p:cNvSpPr>
          <p:nvPr/>
        </p:nvSpPr>
        <p:spPr bwMode="auto">
          <a:xfrm>
            <a:off x="5966559" y="2830743"/>
            <a:ext cx="0" cy="41227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406823" y="1124738"/>
            <a:ext cx="0" cy="167994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112"/>
          <p:cNvSpPr>
            <a:spLocks noChangeArrowheads="1"/>
          </p:cNvSpPr>
          <p:nvPr/>
        </p:nvSpPr>
        <p:spPr bwMode="auto">
          <a:xfrm>
            <a:off x="2530453" y="3235550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val 112"/>
          <p:cNvSpPr>
            <a:spLocks noChangeArrowheads="1"/>
          </p:cNvSpPr>
          <p:nvPr/>
        </p:nvSpPr>
        <p:spPr bwMode="auto">
          <a:xfrm>
            <a:off x="5734654" y="3243019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kstvak 218"/>
          <p:cNvSpPr txBox="1">
            <a:spLocks noChangeArrowheads="1"/>
          </p:cNvSpPr>
          <p:nvPr/>
        </p:nvSpPr>
        <p:spPr bwMode="auto">
          <a:xfrm>
            <a:off x="5472674" y="3902382"/>
            <a:ext cx="98777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225</a:t>
            </a:r>
          </a:p>
          <a:p>
            <a:pPr algn="ctr" eaLnBrk="1" hangingPunct="1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V1|V2V3</a:t>
            </a: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5399570" y="3706830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ole tekstowe 28"/>
          <p:cNvSpPr txBox="1"/>
          <p:nvPr/>
        </p:nvSpPr>
        <p:spPr>
          <a:xfrm>
            <a:off x="134791" y="144560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225_F17-003</a:t>
            </a:r>
          </a:p>
        </p:txBody>
      </p:sp>
      <p:sp>
        <p:nvSpPr>
          <p:cNvPr id="19" name="pole tekstowe 18"/>
          <p:cNvSpPr txBox="1"/>
          <p:nvPr/>
        </p:nvSpPr>
        <p:spPr>
          <a:xfrm>
            <a:off x="4517422" y="1579922"/>
            <a:ext cx="9428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437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+|V2V3</a:t>
            </a:r>
          </a:p>
        </p:txBody>
      </p:sp>
      <p:sp>
        <p:nvSpPr>
          <p:cNvPr id="6" name="Prostokąt 5"/>
          <p:cNvSpPr/>
          <p:nvPr/>
        </p:nvSpPr>
        <p:spPr>
          <a:xfrm>
            <a:off x="197245" y="5493477"/>
            <a:ext cx="79627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  <a:endParaRPr lang="pl-PL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c.634C&gt;T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p.(Arg212Cys)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c.1622T&gt;C, p</a:t>
            </a:r>
            <a:r>
              <a:rPr lang="fr-FR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pl-PL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Leu541Pro</a:t>
            </a:r>
            <a:r>
              <a:rPr lang="pl-PL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l-PL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V3: </a:t>
            </a:r>
            <a:r>
              <a:rPr lang="fr-F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c.3113C&gt;T</a:t>
            </a: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fr-FR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pl-PL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Ala1038Val</a:t>
            </a:r>
            <a:r>
              <a:rPr lang="pl-PL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l-PL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pole tekstowe 23"/>
          <p:cNvSpPr txBox="1"/>
          <p:nvPr/>
        </p:nvSpPr>
        <p:spPr>
          <a:xfrm>
            <a:off x="3451391" y="1579922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436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28" name="Tekstvak 218"/>
          <p:cNvSpPr txBox="1">
            <a:spLocks noChangeArrowheads="1"/>
          </p:cNvSpPr>
          <p:nvPr/>
        </p:nvSpPr>
        <p:spPr bwMode="auto">
          <a:xfrm>
            <a:off x="2268473" y="3902381"/>
            <a:ext cx="98777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430</a:t>
            </a:r>
          </a:p>
          <a:p>
            <a:pPr algn="ctr" eaLnBrk="1" hangingPunct="1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V1|V2V3</a:t>
            </a:r>
          </a:p>
        </p:txBody>
      </p:sp>
    </p:spTree>
    <p:extLst>
      <p:ext uri="{BB962C8B-B14F-4D97-AF65-F5344CB8AC3E}">
        <p14:creationId xmlns:p14="http://schemas.microsoft.com/office/powerpoint/2010/main" val="17516443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4157099" y="1732878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3680494" y="1500973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887591" y="1500973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1153"/>
          <p:cNvSpPr>
            <a:spLocks noChangeShapeType="1"/>
          </p:cNvSpPr>
          <p:nvPr/>
        </p:nvSpPr>
        <p:spPr bwMode="auto">
          <a:xfrm>
            <a:off x="3554921" y="3406085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3554921" y="3404745"/>
            <a:ext cx="2028387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Line 1153"/>
          <p:cNvSpPr>
            <a:spLocks noChangeShapeType="1"/>
          </p:cNvSpPr>
          <p:nvPr/>
        </p:nvSpPr>
        <p:spPr bwMode="auto">
          <a:xfrm flipH="1">
            <a:off x="4522345" y="3404745"/>
            <a:ext cx="17746" cy="477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1153"/>
          <p:cNvSpPr>
            <a:spLocks noChangeShapeType="1"/>
          </p:cNvSpPr>
          <p:nvPr/>
        </p:nvSpPr>
        <p:spPr bwMode="auto">
          <a:xfrm>
            <a:off x="5583308" y="3409518"/>
            <a:ext cx="0" cy="41227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537452" y="1725629"/>
            <a:ext cx="0" cy="167994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112"/>
          <p:cNvSpPr>
            <a:spLocks noChangeArrowheads="1"/>
          </p:cNvSpPr>
          <p:nvPr/>
        </p:nvSpPr>
        <p:spPr bwMode="auto">
          <a:xfrm>
            <a:off x="3328739" y="3819564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val 112"/>
          <p:cNvSpPr>
            <a:spLocks noChangeArrowheads="1"/>
          </p:cNvSpPr>
          <p:nvPr/>
        </p:nvSpPr>
        <p:spPr bwMode="auto">
          <a:xfrm>
            <a:off x="5351402" y="3854070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kstvak 218"/>
          <p:cNvSpPr txBox="1">
            <a:spLocks noChangeArrowheads="1"/>
          </p:cNvSpPr>
          <p:nvPr/>
        </p:nvSpPr>
        <p:spPr bwMode="auto">
          <a:xfrm>
            <a:off x="3186069" y="4556185"/>
            <a:ext cx="73770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260</a:t>
            </a:r>
            <a:endParaRPr lang="pl-PL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pl-PL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2972956" y="4391161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rostokąt 5"/>
          <p:cNvSpPr/>
          <p:nvPr/>
        </p:nvSpPr>
        <p:spPr>
          <a:xfrm>
            <a:off x="279171" y="389374"/>
            <a:ext cx="16850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260 _F17-032 </a:t>
            </a:r>
          </a:p>
        </p:txBody>
      </p:sp>
      <p:sp>
        <p:nvSpPr>
          <p:cNvPr id="16" name="Tekstvak 218"/>
          <p:cNvSpPr txBox="1">
            <a:spLocks noChangeArrowheads="1"/>
          </p:cNvSpPr>
          <p:nvPr/>
        </p:nvSpPr>
        <p:spPr bwMode="auto">
          <a:xfrm>
            <a:off x="5214456" y="4556185"/>
            <a:ext cx="73770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259</a:t>
            </a:r>
          </a:p>
          <a:p>
            <a:pPr algn="ctr" eaLnBrk="1" hangingPunct="1"/>
            <a:r>
              <a:rPr lang="pl-PL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</a:p>
        </p:txBody>
      </p:sp>
      <p:sp>
        <p:nvSpPr>
          <p:cNvPr id="3" name="Prostokąt 2"/>
          <p:cNvSpPr/>
          <p:nvPr/>
        </p:nvSpPr>
        <p:spPr>
          <a:xfrm>
            <a:off x="416867" y="567631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PDE6H</a:t>
            </a:r>
            <a:endParaRPr lang="pl-PL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c.-42+1G&gt;A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p.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c.35C&gt;G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Ser12*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kstvak 218"/>
          <p:cNvSpPr txBox="1">
            <a:spLocks noChangeArrowheads="1"/>
          </p:cNvSpPr>
          <p:nvPr/>
        </p:nvSpPr>
        <p:spPr bwMode="auto">
          <a:xfrm>
            <a:off x="3608469" y="2270649"/>
            <a:ext cx="60785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636</a:t>
            </a:r>
            <a:endParaRPr lang="pl-PL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pl-PL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21" name="Tekstvak 218"/>
          <p:cNvSpPr txBox="1">
            <a:spLocks noChangeArrowheads="1"/>
          </p:cNvSpPr>
          <p:nvPr/>
        </p:nvSpPr>
        <p:spPr bwMode="auto">
          <a:xfrm>
            <a:off x="4733813" y="2262565"/>
            <a:ext cx="77136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pl-PL" sz="1000" dirty="0" err="1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endParaRPr lang="pl-PL" alt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1275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a 2"/>
          <p:cNvGrpSpPr/>
          <p:nvPr/>
        </p:nvGrpSpPr>
        <p:grpSpPr>
          <a:xfrm>
            <a:off x="3765047" y="2055222"/>
            <a:ext cx="1659285" cy="2716798"/>
            <a:chOff x="4315780" y="3367838"/>
            <a:chExt cx="719398" cy="1177892"/>
          </a:xfrm>
        </p:grpSpPr>
        <p:sp>
          <p:nvSpPr>
            <p:cNvPr id="4" name="Oval 112"/>
            <p:cNvSpPr>
              <a:spLocks noChangeArrowheads="1"/>
            </p:cNvSpPr>
            <p:nvPr/>
          </p:nvSpPr>
          <p:spPr bwMode="auto">
            <a:xfrm>
              <a:off x="4315780" y="3372795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12"/>
            <p:cNvSpPr>
              <a:spLocks noChangeArrowheads="1"/>
            </p:cNvSpPr>
            <p:nvPr/>
          </p:nvSpPr>
          <p:spPr bwMode="auto">
            <a:xfrm flipH="1">
              <a:off x="4806578" y="3367838"/>
              <a:ext cx="228600" cy="22860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 flipH="1" flipV="1">
              <a:off x="4544652" y="3496030"/>
              <a:ext cx="26317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Line 138"/>
            <p:cNvSpPr>
              <a:spLocks noChangeShapeType="1"/>
            </p:cNvSpPr>
            <p:nvPr/>
          </p:nvSpPr>
          <p:spPr bwMode="auto">
            <a:xfrm>
              <a:off x="4657639" y="3493190"/>
              <a:ext cx="0" cy="8280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ctangle 12"/>
            <p:cNvSpPr>
              <a:spLocks noChangeArrowheads="1"/>
            </p:cNvSpPr>
            <p:nvPr/>
          </p:nvSpPr>
          <p:spPr bwMode="auto">
            <a:xfrm flipH="1">
              <a:off x="4535719" y="4317130"/>
              <a:ext cx="228600" cy="228600"/>
            </a:xfrm>
            <a:prstGeom prst="rect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" name="Prostokąt 8"/>
          <p:cNvSpPr/>
          <p:nvPr/>
        </p:nvSpPr>
        <p:spPr>
          <a:xfrm>
            <a:off x="395536" y="428198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261_F17-033</a:t>
            </a:r>
          </a:p>
        </p:txBody>
      </p:sp>
      <p:sp>
        <p:nvSpPr>
          <p:cNvPr id="10" name="Tekstvak 218"/>
          <p:cNvSpPr txBox="1">
            <a:spLocks noChangeArrowheads="1"/>
          </p:cNvSpPr>
          <p:nvPr/>
        </p:nvSpPr>
        <p:spPr bwMode="auto">
          <a:xfrm>
            <a:off x="4213088" y="5034746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261</a:t>
            </a: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pl-PL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Łącznik prosty ze strzałką 10"/>
          <p:cNvCxnSpPr/>
          <p:nvPr/>
        </p:nvCxnSpPr>
        <p:spPr>
          <a:xfrm flipV="1">
            <a:off x="3765047" y="4889364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rostokąt 12"/>
          <p:cNvSpPr/>
          <p:nvPr/>
        </p:nvSpPr>
        <p:spPr>
          <a:xfrm>
            <a:off x="395536" y="590323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MERTK</a:t>
            </a:r>
            <a:endParaRPr lang="pl-PL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c.345C&gt;G, p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.(Cys115Trp)</a:t>
            </a:r>
          </a:p>
        </p:txBody>
      </p:sp>
    </p:spTree>
    <p:extLst>
      <p:ext uri="{BB962C8B-B14F-4D97-AF65-F5344CB8AC3E}">
        <p14:creationId xmlns:p14="http://schemas.microsoft.com/office/powerpoint/2010/main" val="19893797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67342" y="274351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262_F17-034</a:t>
            </a:r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 flipH="1" flipV="1">
            <a:off x="3953745" y="1682188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2"/>
          <p:cNvSpPr>
            <a:spLocks noChangeArrowheads="1"/>
          </p:cNvSpPr>
          <p:nvPr/>
        </p:nvSpPr>
        <p:spPr bwMode="auto">
          <a:xfrm flipH="1">
            <a:off x="3473878" y="1434399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val 112"/>
          <p:cNvSpPr>
            <a:spLocks noChangeArrowheads="1"/>
          </p:cNvSpPr>
          <p:nvPr/>
        </p:nvSpPr>
        <p:spPr bwMode="auto">
          <a:xfrm>
            <a:off x="4689237" y="1434399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1153"/>
          <p:cNvSpPr>
            <a:spLocks noChangeShapeType="1"/>
          </p:cNvSpPr>
          <p:nvPr/>
        </p:nvSpPr>
        <p:spPr bwMode="auto">
          <a:xfrm>
            <a:off x="3315342" y="3504711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154"/>
          <p:cNvSpPr>
            <a:spLocks noChangeShapeType="1"/>
          </p:cNvSpPr>
          <p:nvPr/>
        </p:nvSpPr>
        <p:spPr bwMode="auto">
          <a:xfrm>
            <a:off x="3303179" y="3506592"/>
            <a:ext cx="216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38"/>
          <p:cNvSpPr>
            <a:spLocks noChangeShapeType="1"/>
          </p:cNvSpPr>
          <p:nvPr/>
        </p:nvSpPr>
        <p:spPr bwMode="auto">
          <a:xfrm>
            <a:off x="4336702" y="1674442"/>
            <a:ext cx="0" cy="183026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Łącznik prosty ze strzałką 8"/>
          <p:cNvCxnSpPr/>
          <p:nvPr/>
        </p:nvCxnSpPr>
        <p:spPr>
          <a:xfrm flipV="1">
            <a:off x="5008843" y="4525624"/>
            <a:ext cx="168689" cy="27166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Line 1153"/>
          <p:cNvSpPr>
            <a:spLocks noChangeShapeType="1"/>
          </p:cNvSpPr>
          <p:nvPr/>
        </p:nvSpPr>
        <p:spPr bwMode="auto">
          <a:xfrm>
            <a:off x="5463821" y="3497067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 flipH="1">
            <a:off x="5230328" y="3941024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kstvak 218"/>
          <p:cNvSpPr txBox="1">
            <a:spLocks noChangeArrowheads="1"/>
          </p:cNvSpPr>
          <p:nvPr/>
        </p:nvSpPr>
        <p:spPr bwMode="auto">
          <a:xfrm>
            <a:off x="5179127" y="4803276"/>
            <a:ext cx="5693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262</a:t>
            </a:r>
          </a:p>
        </p:txBody>
      </p:sp>
      <p:sp>
        <p:nvSpPr>
          <p:cNvPr id="13" name="Oval 112"/>
          <p:cNvSpPr>
            <a:spLocks noChangeArrowheads="1"/>
          </p:cNvSpPr>
          <p:nvPr/>
        </p:nvSpPr>
        <p:spPr bwMode="auto">
          <a:xfrm>
            <a:off x="3081849" y="3941024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6834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ole tekstowe 16"/>
          <p:cNvSpPr txBox="1"/>
          <p:nvPr/>
        </p:nvSpPr>
        <p:spPr>
          <a:xfrm>
            <a:off x="257124" y="286465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263_F17-035</a:t>
            </a:r>
          </a:p>
        </p:txBody>
      </p:sp>
      <p:sp>
        <p:nvSpPr>
          <p:cNvPr id="18" name="Line 5"/>
          <p:cNvSpPr>
            <a:spLocks noChangeShapeType="1"/>
          </p:cNvSpPr>
          <p:nvPr/>
        </p:nvSpPr>
        <p:spPr bwMode="auto">
          <a:xfrm flipH="1" flipV="1">
            <a:off x="3953745" y="1682188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 flipH="1">
            <a:off x="3473878" y="1434399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112"/>
          <p:cNvSpPr>
            <a:spLocks noChangeArrowheads="1"/>
          </p:cNvSpPr>
          <p:nvPr/>
        </p:nvSpPr>
        <p:spPr bwMode="auto">
          <a:xfrm>
            <a:off x="4689237" y="1434399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Line 1153"/>
          <p:cNvSpPr>
            <a:spLocks noChangeShapeType="1"/>
          </p:cNvSpPr>
          <p:nvPr/>
        </p:nvSpPr>
        <p:spPr bwMode="auto">
          <a:xfrm>
            <a:off x="3315342" y="3504711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Line 1154"/>
          <p:cNvSpPr>
            <a:spLocks noChangeShapeType="1"/>
          </p:cNvSpPr>
          <p:nvPr/>
        </p:nvSpPr>
        <p:spPr bwMode="auto">
          <a:xfrm>
            <a:off x="3303179" y="3506592"/>
            <a:ext cx="216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Line 138"/>
          <p:cNvSpPr>
            <a:spLocks noChangeShapeType="1"/>
          </p:cNvSpPr>
          <p:nvPr/>
        </p:nvSpPr>
        <p:spPr bwMode="auto">
          <a:xfrm>
            <a:off x="4336702" y="1674442"/>
            <a:ext cx="0" cy="183026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Łącznik prosty ze strzałką 23"/>
          <p:cNvCxnSpPr/>
          <p:nvPr/>
        </p:nvCxnSpPr>
        <p:spPr>
          <a:xfrm flipV="1">
            <a:off x="5008843" y="4525624"/>
            <a:ext cx="168689" cy="27166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Line 1153"/>
          <p:cNvSpPr>
            <a:spLocks noChangeShapeType="1"/>
          </p:cNvSpPr>
          <p:nvPr/>
        </p:nvSpPr>
        <p:spPr bwMode="auto">
          <a:xfrm>
            <a:off x="5463821" y="3497067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kstvak 218"/>
          <p:cNvSpPr txBox="1">
            <a:spLocks noChangeArrowheads="1"/>
          </p:cNvSpPr>
          <p:nvPr/>
        </p:nvSpPr>
        <p:spPr bwMode="auto">
          <a:xfrm>
            <a:off x="5133443" y="4803276"/>
            <a:ext cx="66075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263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 flipH="1">
            <a:off x="3081849" y="3941023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Oval 112"/>
          <p:cNvSpPr>
            <a:spLocks noChangeArrowheads="1"/>
          </p:cNvSpPr>
          <p:nvPr/>
        </p:nvSpPr>
        <p:spPr bwMode="auto">
          <a:xfrm>
            <a:off x="5229686" y="3941022"/>
            <a:ext cx="466985" cy="495579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pole tekstowe 28"/>
          <p:cNvSpPr txBox="1"/>
          <p:nvPr/>
        </p:nvSpPr>
        <p:spPr>
          <a:xfrm>
            <a:off x="257124" y="5995634"/>
            <a:ext cx="34869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PRPF8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c.5792C&gt;T, p.(Thr1931Met) </a:t>
            </a:r>
          </a:p>
        </p:txBody>
      </p:sp>
      <p:sp>
        <p:nvSpPr>
          <p:cNvPr id="30" name="pole tekstowe 29"/>
          <p:cNvSpPr txBox="1"/>
          <p:nvPr/>
        </p:nvSpPr>
        <p:spPr>
          <a:xfrm>
            <a:off x="3303179" y="2163964"/>
            <a:ext cx="77136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pl-PL" sz="1000" dirty="0" err="1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endParaRPr lang="pl-PL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pole tekstowe 30"/>
          <p:cNvSpPr txBox="1"/>
          <p:nvPr/>
        </p:nvSpPr>
        <p:spPr>
          <a:xfrm>
            <a:off x="4537046" y="2163963"/>
            <a:ext cx="77136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pl-PL" sz="1000" dirty="0" err="1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endParaRPr lang="pl-PL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4917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rostokąt 15"/>
          <p:cNvSpPr/>
          <p:nvPr/>
        </p:nvSpPr>
        <p:spPr>
          <a:xfrm>
            <a:off x="240631" y="188640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264_F17-036</a:t>
            </a:r>
          </a:p>
        </p:txBody>
      </p:sp>
      <p:sp>
        <p:nvSpPr>
          <p:cNvPr id="17" name="Line 5"/>
          <p:cNvSpPr>
            <a:spLocks noChangeShapeType="1"/>
          </p:cNvSpPr>
          <p:nvPr/>
        </p:nvSpPr>
        <p:spPr bwMode="auto">
          <a:xfrm flipH="1" flipV="1">
            <a:off x="4187771" y="1516549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 flipH="1">
            <a:off x="3707904" y="1268760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val 112"/>
          <p:cNvSpPr>
            <a:spLocks noChangeArrowheads="1"/>
          </p:cNvSpPr>
          <p:nvPr/>
        </p:nvSpPr>
        <p:spPr bwMode="auto">
          <a:xfrm>
            <a:off x="4923263" y="1268760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Line 1153"/>
          <p:cNvSpPr>
            <a:spLocks noChangeShapeType="1"/>
          </p:cNvSpPr>
          <p:nvPr/>
        </p:nvSpPr>
        <p:spPr bwMode="auto">
          <a:xfrm>
            <a:off x="3577943" y="3339072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Line 1154"/>
          <p:cNvSpPr>
            <a:spLocks noChangeShapeType="1"/>
          </p:cNvSpPr>
          <p:nvPr/>
        </p:nvSpPr>
        <p:spPr bwMode="auto">
          <a:xfrm flipV="1">
            <a:off x="3565780" y="3339072"/>
            <a:ext cx="1927151" cy="188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Line 138"/>
          <p:cNvSpPr>
            <a:spLocks noChangeShapeType="1"/>
          </p:cNvSpPr>
          <p:nvPr/>
        </p:nvSpPr>
        <p:spPr bwMode="auto">
          <a:xfrm flipH="1">
            <a:off x="4555516" y="1508803"/>
            <a:ext cx="0" cy="182262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kstvak 218"/>
          <p:cNvSpPr txBox="1">
            <a:spLocks noChangeArrowheads="1"/>
          </p:cNvSpPr>
          <p:nvPr/>
        </p:nvSpPr>
        <p:spPr bwMode="auto">
          <a:xfrm>
            <a:off x="3032761" y="4462057"/>
            <a:ext cx="109036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264</a:t>
            </a:r>
          </a:p>
          <a:p>
            <a:pPr algn="ctr" eaLnBrk="1" hangingPunct="1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V1V2|V3</a:t>
            </a:r>
          </a:p>
        </p:txBody>
      </p:sp>
      <p:sp>
        <p:nvSpPr>
          <p:cNvPr id="24" name="Tekstvak 218"/>
          <p:cNvSpPr txBox="1">
            <a:spLocks noChangeArrowheads="1"/>
          </p:cNvSpPr>
          <p:nvPr/>
        </p:nvSpPr>
        <p:spPr bwMode="auto">
          <a:xfrm>
            <a:off x="5229877" y="4466398"/>
            <a:ext cx="5693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537</a:t>
            </a:r>
          </a:p>
          <a:p>
            <a:pPr algn="ctr" eaLnBrk="1" hangingPunct="1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 flipH="1">
            <a:off x="5258795" y="3776846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Line 1153"/>
          <p:cNvSpPr>
            <a:spLocks noChangeShapeType="1"/>
          </p:cNvSpPr>
          <p:nvPr/>
        </p:nvSpPr>
        <p:spPr bwMode="auto">
          <a:xfrm>
            <a:off x="5492931" y="3341558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Prostokąt 26"/>
          <p:cNvSpPr/>
          <p:nvPr/>
        </p:nvSpPr>
        <p:spPr>
          <a:xfrm>
            <a:off x="3600523" y="1935988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535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+|V3</a:t>
            </a:r>
          </a:p>
        </p:txBody>
      </p:sp>
      <p:sp>
        <p:nvSpPr>
          <p:cNvPr id="28" name="Prostokąt 27"/>
          <p:cNvSpPr/>
          <p:nvPr/>
        </p:nvSpPr>
        <p:spPr>
          <a:xfrm>
            <a:off x="4685310" y="1935988"/>
            <a:ext cx="9428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536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 flipH="1">
            <a:off x="3344450" y="3766716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Prostokąt 29"/>
          <p:cNvSpPr/>
          <p:nvPr/>
        </p:nvSpPr>
        <p:spPr>
          <a:xfrm>
            <a:off x="240631" y="5466952"/>
            <a:ext cx="661640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l-PL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fr-F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c.1622T&gt;C, p.</a:t>
            </a: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Leu541Pro</a:t>
            </a: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c.3113C&gt;T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.(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Ala1038Val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l-PL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V3: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c.634C&gt;T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p.(Arg212Cys)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pl-PL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Łącznik prosty ze strzałką 30"/>
          <p:cNvCxnSpPr/>
          <p:nvPr/>
        </p:nvCxnSpPr>
        <p:spPr>
          <a:xfrm flipV="1">
            <a:off x="2865219" y="4390942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59615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112"/>
          <p:cNvSpPr>
            <a:spLocks noChangeArrowheads="1"/>
          </p:cNvSpPr>
          <p:nvPr/>
        </p:nvSpPr>
        <p:spPr bwMode="auto">
          <a:xfrm>
            <a:off x="3779912" y="1337794"/>
            <a:ext cx="519388" cy="519388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4895023" y="1326532"/>
            <a:ext cx="519388" cy="519388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H="1" flipV="1">
            <a:off x="4299918" y="1617789"/>
            <a:ext cx="59794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38"/>
          <p:cNvSpPr>
            <a:spLocks noChangeShapeType="1"/>
          </p:cNvSpPr>
          <p:nvPr/>
        </p:nvSpPr>
        <p:spPr bwMode="auto">
          <a:xfrm>
            <a:off x="4591618" y="1617790"/>
            <a:ext cx="1" cy="164239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 flipH="1">
            <a:off x="2798530" y="3689253"/>
            <a:ext cx="519388" cy="519388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395536" y="428198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265_F17-037</a:t>
            </a:r>
          </a:p>
        </p:txBody>
      </p:sp>
      <p:sp>
        <p:nvSpPr>
          <p:cNvPr id="9" name="Tekstvak 218"/>
          <p:cNvSpPr txBox="1">
            <a:spLocks noChangeArrowheads="1"/>
          </p:cNvSpPr>
          <p:nvPr/>
        </p:nvSpPr>
        <p:spPr bwMode="auto">
          <a:xfrm>
            <a:off x="2709410" y="4402416"/>
            <a:ext cx="69762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265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1971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10" name="Prostokąt 9"/>
          <p:cNvSpPr/>
          <p:nvPr/>
        </p:nvSpPr>
        <p:spPr>
          <a:xfrm>
            <a:off x="221829" y="5877272"/>
            <a:ext cx="32346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CRB1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c.776G&gt;T,  p.(Trp259Leu)</a:t>
            </a:r>
          </a:p>
        </p:txBody>
      </p:sp>
      <p:sp>
        <p:nvSpPr>
          <p:cNvPr id="27" name="Line 1153"/>
          <p:cNvSpPr>
            <a:spLocks noChangeShapeType="1"/>
          </p:cNvSpPr>
          <p:nvPr/>
        </p:nvSpPr>
        <p:spPr bwMode="auto">
          <a:xfrm>
            <a:off x="3061385" y="3260179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Line 1154"/>
          <p:cNvSpPr>
            <a:spLocks noChangeShapeType="1"/>
          </p:cNvSpPr>
          <p:nvPr/>
        </p:nvSpPr>
        <p:spPr bwMode="auto">
          <a:xfrm flipV="1">
            <a:off x="3058224" y="3252535"/>
            <a:ext cx="308024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Line 1153"/>
          <p:cNvSpPr>
            <a:spLocks noChangeShapeType="1"/>
          </p:cNvSpPr>
          <p:nvPr/>
        </p:nvSpPr>
        <p:spPr bwMode="auto">
          <a:xfrm>
            <a:off x="6138466" y="3262061"/>
            <a:ext cx="0" cy="39216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 flipH="1">
            <a:off x="5878772" y="3654226"/>
            <a:ext cx="519388" cy="519388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Łącznik prosty ze strzałką 16"/>
          <p:cNvCxnSpPr/>
          <p:nvPr/>
        </p:nvCxnSpPr>
        <p:spPr>
          <a:xfrm flipV="1">
            <a:off x="2298034" y="4321274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764982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194379" y="97073"/>
            <a:ext cx="14606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266_F17-038 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5083305" y="2948723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1153"/>
          <p:cNvSpPr>
            <a:spLocks noChangeShapeType="1"/>
          </p:cNvSpPr>
          <p:nvPr/>
        </p:nvSpPr>
        <p:spPr bwMode="auto">
          <a:xfrm>
            <a:off x="4448817" y="4215216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 flipH="1">
            <a:off x="5451049" y="2956427"/>
            <a:ext cx="3915" cy="170274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3937635" y="5204252"/>
            <a:ext cx="232305" cy="27167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Line 1153"/>
          <p:cNvSpPr>
            <a:spLocks noChangeShapeType="1"/>
          </p:cNvSpPr>
          <p:nvPr/>
        </p:nvSpPr>
        <p:spPr bwMode="auto">
          <a:xfrm>
            <a:off x="6597296" y="4207572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 flipH="1">
            <a:off x="4203161" y="4651529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val 112"/>
          <p:cNvSpPr>
            <a:spLocks noChangeArrowheads="1"/>
          </p:cNvSpPr>
          <p:nvPr/>
        </p:nvSpPr>
        <p:spPr bwMode="auto">
          <a:xfrm>
            <a:off x="5212680" y="4651528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pl-PL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 flipH="1">
            <a:off x="6363803" y="4659173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upa 1"/>
          <p:cNvGrpSpPr/>
          <p:nvPr/>
        </p:nvGrpSpPr>
        <p:grpSpPr>
          <a:xfrm>
            <a:off x="2733702" y="762784"/>
            <a:ext cx="1669462" cy="495579"/>
            <a:chOff x="3524368" y="542931"/>
            <a:chExt cx="1669462" cy="495579"/>
          </a:xfrm>
        </p:grpSpPr>
        <p:sp>
          <p:nvSpPr>
            <p:cNvPr id="21" name="Line 5"/>
            <p:cNvSpPr>
              <a:spLocks noChangeShapeType="1"/>
            </p:cNvSpPr>
            <p:nvPr/>
          </p:nvSpPr>
          <p:spPr bwMode="auto">
            <a:xfrm flipH="1" flipV="1">
              <a:off x="3991353" y="790720"/>
              <a:ext cx="73549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Oval 112"/>
            <p:cNvSpPr>
              <a:spLocks noChangeArrowheads="1"/>
            </p:cNvSpPr>
            <p:nvPr/>
          </p:nvSpPr>
          <p:spPr bwMode="auto">
            <a:xfrm>
              <a:off x="4726845" y="542931"/>
              <a:ext cx="466985" cy="495579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 flipH="1">
              <a:off x="3524368" y="542931"/>
              <a:ext cx="466985" cy="495579"/>
            </a:xfrm>
            <a:prstGeom prst="rect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6" name="Line 138"/>
          <p:cNvSpPr>
            <a:spLocks noChangeShapeType="1"/>
          </p:cNvSpPr>
          <p:nvPr/>
        </p:nvSpPr>
        <p:spPr bwMode="auto">
          <a:xfrm flipH="1">
            <a:off x="3583520" y="1010574"/>
            <a:ext cx="0" cy="170742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pole tekstowe 30"/>
          <p:cNvSpPr txBox="1"/>
          <p:nvPr/>
        </p:nvSpPr>
        <p:spPr>
          <a:xfrm>
            <a:off x="4049188" y="5347905"/>
            <a:ext cx="7377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266</a:t>
            </a:r>
          </a:p>
          <a:p>
            <a:pPr algn="ctr"/>
            <a:r>
              <a:rPr lang="pl-PL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Oval 112"/>
          <p:cNvSpPr>
            <a:spLocks noChangeArrowheads="1"/>
          </p:cNvSpPr>
          <p:nvPr/>
        </p:nvSpPr>
        <p:spPr bwMode="auto">
          <a:xfrm>
            <a:off x="5818796" y="2710354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Line 5"/>
          <p:cNvSpPr>
            <a:spLocks noChangeShapeType="1"/>
          </p:cNvSpPr>
          <p:nvPr/>
        </p:nvSpPr>
        <p:spPr bwMode="auto">
          <a:xfrm flipH="1" flipV="1">
            <a:off x="4436652" y="4215216"/>
            <a:ext cx="216064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pole tekstowe 39"/>
          <p:cNvSpPr txBox="1"/>
          <p:nvPr/>
        </p:nvSpPr>
        <p:spPr>
          <a:xfrm>
            <a:off x="1760422" y="740427"/>
            <a:ext cx="86665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probable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STGD; </a:t>
            </a:r>
          </a:p>
          <a:p>
            <a:pPr algn="ctr"/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onset 35 y.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whole gene not tested</a:t>
            </a:r>
            <a:endParaRPr lang="pl-PL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171120" y="5839067"/>
            <a:ext cx="5854542" cy="1034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US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</a:p>
          <a:p>
            <a:pPr lvl="0">
              <a:spcBef>
                <a:spcPct val="20000"/>
              </a:spcBef>
            </a:pP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V1: c.2894A&gt;G, p.(Asn965Ser)</a:t>
            </a:r>
          </a:p>
          <a:p>
            <a:pPr lvl="0">
              <a:spcBef>
                <a:spcPct val="20000"/>
              </a:spcBef>
            </a:pP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pl-PL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c.6319_6325del, </a:t>
            </a: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p.(Arg2107Cysfs*6)</a:t>
            </a: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 flipH="1">
            <a:off x="3350071" y="2700933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Line 1153"/>
          <p:cNvSpPr>
            <a:spLocks noChangeShapeType="1"/>
          </p:cNvSpPr>
          <p:nvPr/>
        </p:nvSpPr>
        <p:spPr bwMode="auto">
          <a:xfrm flipH="1">
            <a:off x="4829716" y="2274042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Line 1154"/>
          <p:cNvSpPr>
            <a:spLocks noChangeShapeType="1"/>
          </p:cNvSpPr>
          <p:nvPr/>
        </p:nvSpPr>
        <p:spPr bwMode="auto">
          <a:xfrm flipH="1" flipV="1">
            <a:off x="2310745" y="2274042"/>
            <a:ext cx="2531134" cy="188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Line 1153"/>
          <p:cNvSpPr>
            <a:spLocks noChangeShapeType="1"/>
          </p:cNvSpPr>
          <p:nvPr/>
        </p:nvSpPr>
        <p:spPr bwMode="auto">
          <a:xfrm flipH="1">
            <a:off x="2310745" y="2266398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4608387" y="2710355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2077253" y="2717999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pole tekstowe 41"/>
          <p:cNvSpPr txBox="1"/>
          <p:nvPr/>
        </p:nvSpPr>
        <p:spPr>
          <a:xfrm flipH="1">
            <a:off x="4525787" y="3358621"/>
            <a:ext cx="6078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628</a:t>
            </a:r>
          </a:p>
          <a:p>
            <a:pPr algn="ctr"/>
            <a:r>
              <a:rPr lang="pl-PL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+|V2</a:t>
            </a: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pole tekstowe 45"/>
          <p:cNvSpPr txBox="1"/>
          <p:nvPr/>
        </p:nvSpPr>
        <p:spPr>
          <a:xfrm>
            <a:off x="2668272" y="1386758"/>
            <a:ext cx="6078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299</a:t>
            </a:r>
          </a:p>
          <a:p>
            <a:pPr algn="ctr"/>
            <a:r>
              <a:rPr lang="pl-PL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+|V2</a:t>
            </a: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pole tekstowe 48"/>
          <p:cNvSpPr txBox="1"/>
          <p:nvPr/>
        </p:nvSpPr>
        <p:spPr>
          <a:xfrm>
            <a:off x="5082199" y="5341010"/>
            <a:ext cx="7377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630</a:t>
            </a:r>
          </a:p>
          <a:p>
            <a:pPr algn="ctr"/>
            <a:r>
              <a:rPr lang="pl-PL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pole tekstowe 49"/>
          <p:cNvSpPr txBox="1"/>
          <p:nvPr/>
        </p:nvSpPr>
        <p:spPr>
          <a:xfrm>
            <a:off x="6342688" y="5343864"/>
            <a:ext cx="5261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631</a:t>
            </a:r>
          </a:p>
          <a:p>
            <a:pPr algn="ctr"/>
            <a:r>
              <a:rPr lang="pl-PL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pole tekstowe 50"/>
          <p:cNvSpPr txBox="1"/>
          <p:nvPr/>
        </p:nvSpPr>
        <p:spPr>
          <a:xfrm flipH="1">
            <a:off x="5748358" y="3358621"/>
            <a:ext cx="6078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629</a:t>
            </a:r>
          </a:p>
          <a:p>
            <a:pPr algn="ctr"/>
            <a:r>
              <a:rPr lang="pl-PL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968295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112"/>
          <p:cNvSpPr>
            <a:spLocks noChangeArrowheads="1"/>
          </p:cNvSpPr>
          <p:nvPr/>
        </p:nvSpPr>
        <p:spPr bwMode="auto">
          <a:xfrm>
            <a:off x="3419872" y="1196752"/>
            <a:ext cx="719224" cy="719224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4964026" y="1181156"/>
            <a:ext cx="719224" cy="719224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H="1" flipV="1">
            <a:off x="4139952" y="1584475"/>
            <a:ext cx="82800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Line 138"/>
          <p:cNvSpPr>
            <a:spLocks noChangeShapeType="1"/>
          </p:cNvSpPr>
          <p:nvPr/>
        </p:nvSpPr>
        <p:spPr bwMode="auto">
          <a:xfrm>
            <a:off x="4495433" y="1575540"/>
            <a:ext cx="0" cy="260506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2" name="Prostokąt 1"/>
          <p:cNvSpPr/>
          <p:nvPr/>
        </p:nvSpPr>
        <p:spPr>
          <a:xfrm>
            <a:off x="323528" y="260648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267_F17-039</a:t>
            </a:r>
          </a:p>
        </p:txBody>
      </p:sp>
      <p:sp>
        <p:nvSpPr>
          <p:cNvPr id="10" name="Oval 112"/>
          <p:cNvSpPr>
            <a:spLocks noChangeArrowheads="1"/>
          </p:cNvSpPr>
          <p:nvPr/>
        </p:nvSpPr>
        <p:spPr bwMode="auto">
          <a:xfrm>
            <a:off x="4139952" y="3531675"/>
            <a:ext cx="719224" cy="719224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solidFill>
                <a:sysClr val="windowText" lastClr="000000"/>
              </a:solidFill>
              <a:cs typeface="Arial" charset="0"/>
            </a:endParaRPr>
          </a:p>
        </p:txBody>
      </p:sp>
      <p:sp>
        <p:nvSpPr>
          <p:cNvPr id="14" name="pole tekstowe 13"/>
          <p:cNvSpPr txBox="1"/>
          <p:nvPr/>
        </p:nvSpPr>
        <p:spPr>
          <a:xfrm>
            <a:off x="4071781" y="4553559"/>
            <a:ext cx="7873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/>
              <a:t>267</a:t>
            </a:r>
          </a:p>
          <a:p>
            <a:pPr algn="ctr"/>
            <a:r>
              <a:rPr lang="pl-PL" dirty="0"/>
              <a:t>V1|V2</a:t>
            </a:r>
          </a:p>
        </p:txBody>
      </p:sp>
      <p:sp>
        <p:nvSpPr>
          <p:cNvPr id="8" name="Prostokąt 7"/>
          <p:cNvSpPr/>
          <p:nvPr/>
        </p:nvSpPr>
        <p:spPr>
          <a:xfrm>
            <a:off x="395536" y="558924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i="1" dirty="0"/>
              <a:t>CRB1</a:t>
            </a:r>
            <a:endParaRPr lang="pl-PL" i="1" dirty="0"/>
          </a:p>
          <a:p>
            <a:r>
              <a:rPr lang="pl-PL" dirty="0"/>
              <a:t>V1: </a:t>
            </a:r>
            <a:r>
              <a:rPr lang="en-US" dirty="0"/>
              <a:t>c.2042G&gt;A</a:t>
            </a:r>
            <a:r>
              <a:rPr lang="pl-PL" dirty="0"/>
              <a:t>, </a:t>
            </a:r>
            <a:r>
              <a:rPr lang="en-US" dirty="0"/>
              <a:t>p.(Cys681Tyr)	</a:t>
            </a:r>
            <a:endParaRPr lang="pl-PL" dirty="0"/>
          </a:p>
          <a:p>
            <a:r>
              <a:rPr lang="pl-PL" dirty="0"/>
              <a:t>V2: </a:t>
            </a:r>
            <a:r>
              <a:rPr lang="en-US" dirty="0"/>
              <a:t>c.2843G&gt;A</a:t>
            </a:r>
            <a:r>
              <a:rPr lang="pl-PL" dirty="0"/>
              <a:t>, </a:t>
            </a:r>
            <a:r>
              <a:rPr lang="en-US" dirty="0"/>
              <a:t>p.(Cys948Tyr)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3473820" y="2163523"/>
            <a:ext cx="6543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/>
              <a:t>554</a:t>
            </a:r>
          </a:p>
          <a:p>
            <a:pPr algn="ctr"/>
            <a:r>
              <a:rPr lang="pl-PL" dirty="0"/>
              <a:t>V1|+</a:t>
            </a:r>
          </a:p>
        </p:txBody>
      </p:sp>
      <p:sp>
        <p:nvSpPr>
          <p:cNvPr id="13" name="pole tekstowe 12"/>
          <p:cNvSpPr txBox="1"/>
          <p:nvPr/>
        </p:nvSpPr>
        <p:spPr>
          <a:xfrm>
            <a:off x="4962380" y="2163523"/>
            <a:ext cx="6543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/>
              <a:t>553</a:t>
            </a:r>
          </a:p>
          <a:p>
            <a:pPr algn="ctr"/>
            <a:r>
              <a:rPr lang="pl-PL" dirty="0"/>
              <a:t>+|V2</a:t>
            </a:r>
          </a:p>
        </p:txBody>
      </p:sp>
      <p:cxnSp>
        <p:nvCxnSpPr>
          <p:cNvPr id="15" name="Łącznik prosty ze strzałką 14"/>
          <p:cNvCxnSpPr/>
          <p:nvPr/>
        </p:nvCxnSpPr>
        <p:spPr>
          <a:xfrm flipV="1">
            <a:off x="3611942" y="4250899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380339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23528" y="260648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268_F17-040</a:t>
            </a:r>
          </a:p>
        </p:txBody>
      </p:sp>
      <p:sp>
        <p:nvSpPr>
          <p:cNvPr id="4" name="Oval 112"/>
          <p:cNvSpPr>
            <a:spLocks noChangeArrowheads="1"/>
          </p:cNvSpPr>
          <p:nvPr/>
        </p:nvSpPr>
        <p:spPr bwMode="auto">
          <a:xfrm>
            <a:off x="3635896" y="2865980"/>
            <a:ext cx="601518" cy="60151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4927339" y="2852936"/>
            <a:ext cx="601518" cy="601518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H="1" flipV="1">
            <a:off x="4238130" y="3190249"/>
            <a:ext cx="69249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38"/>
          <p:cNvSpPr>
            <a:spLocks noChangeShapeType="1"/>
          </p:cNvSpPr>
          <p:nvPr/>
        </p:nvSpPr>
        <p:spPr bwMode="auto">
          <a:xfrm>
            <a:off x="4532694" y="3208706"/>
            <a:ext cx="0" cy="149128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val 112"/>
          <p:cNvSpPr>
            <a:spLocks noChangeArrowheads="1"/>
          </p:cNvSpPr>
          <p:nvPr/>
        </p:nvSpPr>
        <p:spPr bwMode="auto">
          <a:xfrm>
            <a:off x="4234567" y="4700056"/>
            <a:ext cx="601518" cy="601518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pole tekstowe 13"/>
          <p:cNvSpPr txBox="1"/>
          <p:nvPr/>
        </p:nvSpPr>
        <p:spPr>
          <a:xfrm>
            <a:off x="4264833" y="5579948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268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val 112"/>
          <p:cNvSpPr>
            <a:spLocks noChangeArrowheads="1"/>
          </p:cNvSpPr>
          <p:nvPr/>
        </p:nvSpPr>
        <p:spPr bwMode="auto">
          <a:xfrm>
            <a:off x="3059832" y="836712"/>
            <a:ext cx="601518" cy="60151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 flipH="1">
            <a:off x="4351275" y="823668"/>
            <a:ext cx="601518" cy="601518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5"/>
          <p:cNvSpPr>
            <a:spLocks noChangeShapeType="1"/>
          </p:cNvSpPr>
          <p:nvPr/>
        </p:nvSpPr>
        <p:spPr bwMode="auto">
          <a:xfrm flipH="1" flipV="1">
            <a:off x="3662066" y="1160981"/>
            <a:ext cx="69249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3946642" y="1153509"/>
            <a:ext cx="0" cy="17124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pole tekstowe 12"/>
          <p:cNvSpPr txBox="1"/>
          <p:nvPr/>
        </p:nvSpPr>
        <p:spPr>
          <a:xfrm>
            <a:off x="3067663" y="1478084"/>
            <a:ext cx="5966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high</a:t>
            </a:r>
          </a:p>
          <a:p>
            <a:pPr algn="ctr"/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myopia</a:t>
            </a:r>
          </a:p>
        </p:txBody>
      </p:sp>
      <p:sp>
        <p:nvSpPr>
          <p:cNvPr id="19" name="pole tekstowe 18"/>
          <p:cNvSpPr txBox="1"/>
          <p:nvPr/>
        </p:nvSpPr>
        <p:spPr>
          <a:xfrm>
            <a:off x="3642698" y="3467498"/>
            <a:ext cx="5966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high</a:t>
            </a:r>
          </a:p>
          <a:p>
            <a:pPr algn="ctr"/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myopia</a:t>
            </a:r>
          </a:p>
        </p:txBody>
      </p:sp>
      <p:cxnSp>
        <p:nvCxnSpPr>
          <p:cNvPr id="20" name="Łącznik prosty ze strzałką 19"/>
          <p:cNvCxnSpPr/>
          <p:nvPr/>
        </p:nvCxnSpPr>
        <p:spPr>
          <a:xfrm flipV="1">
            <a:off x="3779100" y="5301574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548686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315490" y="236592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269_F17-041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3953745" y="1302743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689237" y="1054954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1153"/>
          <p:cNvSpPr>
            <a:spLocks noChangeShapeType="1"/>
          </p:cNvSpPr>
          <p:nvPr/>
        </p:nvSpPr>
        <p:spPr bwMode="auto">
          <a:xfrm>
            <a:off x="3290462" y="3125266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3278299" y="3127147"/>
            <a:ext cx="216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336702" y="1294997"/>
            <a:ext cx="0" cy="183026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2698414" y="4114302"/>
            <a:ext cx="232305" cy="27167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Line 1153"/>
          <p:cNvSpPr>
            <a:spLocks noChangeShapeType="1"/>
          </p:cNvSpPr>
          <p:nvPr/>
        </p:nvSpPr>
        <p:spPr bwMode="auto">
          <a:xfrm>
            <a:off x="5438941" y="3117622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 flipH="1">
            <a:off x="3486760" y="1054954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 flipH="1">
            <a:off x="3044806" y="3561579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2874180" y="4385972"/>
            <a:ext cx="8082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269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V1|V1</a:t>
            </a: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 flipH="1">
            <a:off x="5204806" y="3561578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315490" y="5975077"/>
            <a:ext cx="30893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C21orf2</a:t>
            </a:r>
          </a:p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c.218G&gt;C; p.(Arg73Pro)</a:t>
            </a:r>
          </a:p>
        </p:txBody>
      </p:sp>
      <p:sp>
        <p:nvSpPr>
          <p:cNvPr id="16" name="pole tekstowe 15"/>
          <p:cNvSpPr txBox="1"/>
          <p:nvPr/>
        </p:nvSpPr>
        <p:spPr>
          <a:xfrm>
            <a:off x="5107918" y="4385972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845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22" name="pole tekstowe 21"/>
          <p:cNvSpPr txBox="1"/>
          <p:nvPr/>
        </p:nvSpPr>
        <p:spPr>
          <a:xfrm>
            <a:off x="4592349" y="1748466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844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23" name="pole tekstowe 22"/>
          <p:cNvSpPr txBox="1"/>
          <p:nvPr/>
        </p:nvSpPr>
        <p:spPr>
          <a:xfrm>
            <a:off x="3389872" y="1748466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843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</p:spTree>
    <p:extLst>
      <p:ext uri="{BB962C8B-B14F-4D97-AF65-F5344CB8AC3E}">
        <p14:creationId xmlns:p14="http://schemas.microsoft.com/office/powerpoint/2010/main" val="1839846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Line 1153"/>
          <p:cNvSpPr>
            <a:spLocks noChangeShapeType="1"/>
          </p:cNvSpPr>
          <p:nvPr/>
        </p:nvSpPr>
        <p:spPr bwMode="auto">
          <a:xfrm>
            <a:off x="3040570" y="3553554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3040570" y="3544882"/>
            <a:ext cx="3109374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Line 1153"/>
          <p:cNvSpPr>
            <a:spLocks noChangeShapeType="1"/>
          </p:cNvSpPr>
          <p:nvPr/>
        </p:nvSpPr>
        <p:spPr bwMode="auto">
          <a:xfrm>
            <a:off x="6140730" y="3553554"/>
            <a:ext cx="0" cy="41227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580994" y="1847548"/>
            <a:ext cx="0" cy="2088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112"/>
          <p:cNvSpPr>
            <a:spLocks noChangeArrowheads="1"/>
          </p:cNvSpPr>
          <p:nvPr/>
        </p:nvSpPr>
        <p:spPr bwMode="auto">
          <a:xfrm>
            <a:off x="4349088" y="3958361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val 112"/>
          <p:cNvSpPr>
            <a:spLocks noChangeArrowheads="1"/>
          </p:cNvSpPr>
          <p:nvPr/>
        </p:nvSpPr>
        <p:spPr bwMode="auto">
          <a:xfrm>
            <a:off x="5908825" y="3965830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kstvak 218"/>
          <p:cNvSpPr txBox="1">
            <a:spLocks noChangeArrowheads="1"/>
          </p:cNvSpPr>
          <p:nvPr/>
        </p:nvSpPr>
        <p:spPr bwMode="auto">
          <a:xfrm>
            <a:off x="5865250" y="4684822"/>
            <a:ext cx="5693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226</a:t>
            </a: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5573741" y="4429641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12"/>
          <p:cNvSpPr>
            <a:spLocks noChangeArrowheads="1"/>
          </p:cNvSpPr>
          <p:nvPr/>
        </p:nvSpPr>
        <p:spPr bwMode="auto">
          <a:xfrm flipH="1">
            <a:off x="2829526" y="3958360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kstvak 218"/>
          <p:cNvSpPr txBox="1">
            <a:spLocks noChangeArrowheads="1"/>
          </p:cNvSpPr>
          <p:nvPr/>
        </p:nvSpPr>
        <p:spPr bwMode="auto">
          <a:xfrm>
            <a:off x="4296299" y="4684822"/>
            <a:ext cx="5693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840</a:t>
            </a:r>
          </a:p>
        </p:txBody>
      </p:sp>
      <p:sp>
        <p:nvSpPr>
          <p:cNvPr id="2" name="Prostokąt 1"/>
          <p:cNvSpPr/>
          <p:nvPr/>
        </p:nvSpPr>
        <p:spPr>
          <a:xfrm>
            <a:off x="102858" y="143748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226_F17-004</a:t>
            </a:r>
          </a:p>
        </p:txBody>
      </p:sp>
      <p:grpSp>
        <p:nvGrpSpPr>
          <p:cNvPr id="6" name="Grupa 5"/>
          <p:cNvGrpSpPr/>
          <p:nvPr/>
        </p:nvGrpSpPr>
        <p:grpSpPr>
          <a:xfrm flipH="1">
            <a:off x="3658307" y="1622893"/>
            <a:ext cx="1793205" cy="1030961"/>
            <a:chOff x="3480356" y="647533"/>
            <a:chExt cx="1793205" cy="1030961"/>
          </a:xfrm>
        </p:grpSpPr>
        <p:sp>
          <p:nvSpPr>
            <p:cNvPr id="4" name="Line 5"/>
            <p:cNvSpPr>
              <a:spLocks noChangeShapeType="1"/>
            </p:cNvSpPr>
            <p:nvPr/>
          </p:nvSpPr>
          <p:spPr bwMode="auto">
            <a:xfrm flipH="1" flipV="1">
              <a:off x="4026470" y="879438"/>
              <a:ext cx="7304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12"/>
            <p:cNvSpPr>
              <a:spLocks noChangeArrowheads="1"/>
            </p:cNvSpPr>
            <p:nvPr/>
          </p:nvSpPr>
          <p:spPr bwMode="auto">
            <a:xfrm flipH="1">
              <a:off x="3549865" y="647533"/>
              <a:ext cx="463811" cy="463811"/>
            </a:xfrm>
            <a:prstGeom prst="rect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Oval 112"/>
            <p:cNvSpPr>
              <a:spLocks noChangeArrowheads="1"/>
            </p:cNvSpPr>
            <p:nvPr/>
          </p:nvSpPr>
          <p:spPr bwMode="auto">
            <a:xfrm>
              <a:off x="4756962" y="647533"/>
              <a:ext cx="463811" cy="463811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kstvak 218"/>
            <p:cNvSpPr txBox="1">
              <a:spLocks noChangeArrowheads="1"/>
            </p:cNvSpPr>
            <p:nvPr/>
          </p:nvSpPr>
          <p:spPr bwMode="auto">
            <a:xfrm>
              <a:off x="3480356" y="1309162"/>
              <a:ext cx="56938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l-PL" altLang="en-US" dirty="0">
                  <a:latin typeface="Arial" panose="020B0604020202020204" pitchFamily="34" charset="0"/>
                  <a:cs typeface="Arial" panose="020B0604020202020204" pitchFamily="34" charset="0"/>
                </a:rPr>
                <a:t>838</a:t>
              </a:r>
            </a:p>
          </p:txBody>
        </p:sp>
        <p:sp>
          <p:nvSpPr>
            <p:cNvPr id="21" name="Tekstvak 218"/>
            <p:cNvSpPr txBox="1">
              <a:spLocks noChangeArrowheads="1"/>
            </p:cNvSpPr>
            <p:nvPr/>
          </p:nvSpPr>
          <p:spPr bwMode="auto">
            <a:xfrm>
              <a:off x="4704173" y="1309162"/>
              <a:ext cx="56938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l-PL" altLang="en-US" dirty="0">
                  <a:latin typeface="Arial" panose="020B0604020202020204" pitchFamily="34" charset="0"/>
                  <a:cs typeface="Arial" panose="020B0604020202020204" pitchFamily="34" charset="0"/>
                </a:rPr>
                <a:t>839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006971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431295" y="386454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270_F17-042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3953745" y="1682188"/>
            <a:ext cx="735491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3479782" y="1434398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1153"/>
          <p:cNvSpPr>
            <a:spLocks noChangeShapeType="1"/>
          </p:cNvSpPr>
          <p:nvPr/>
        </p:nvSpPr>
        <p:spPr bwMode="auto">
          <a:xfrm>
            <a:off x="3315342" y="3504711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3303179" y="3506592"/>
            <a:ext cx="216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336702" y="1674442"/>
            <a:ext cx="0" cy="233367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3822473" y="4493746"/>
            <a:ext cx="232305" cy="27167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Line 1153"/>
          <p:cNvSpPr>
            <a:spLocks noChangeShapeType="1"/>
          </p:cNvSpPr>
          <p:nvPr/>
        </p:nvSpPr>
        <p:spPr bwMode="auto">
          <a:xfrm>
            <a:off x="5463821" y="3497067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 flipH="1">
            <a:off x="4689257" y="1426652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3991112" y="4892039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270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21" name="Oval 112"/>
          <p:cNvSpPr>
            <a:spLocks noChangeArrowheads="1"/>
          </p:cNvSpPr>
          <p:nvPr/>
        </p:nvSpPr>
        <p:spPr bwMode="auto">
          <a:xfrm>
            <a:off x="4087997" y="3941023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pole tekstowe 14"/>
          <p:cNvSpPr txBox="1"/>
          <p:nvPr/>
        </p:nvSpPr>
        <p:spPr>
          <a:xfrm>
            <a:off x="5133443" y="4899684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271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16" name="Oval 112"/>
          <p:cNvSpPr>
            <a:spLocks noChangeArrowheads="1"/>
          </p:cNvSpPr>
          <p:nvPr/>
        </p:nvSpPr>
        <p:spPr bwMode="auto">
          <a:xfrm>
            <a:off x="5230328" y="3948668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 flipH="1">
            <a:off x="3081849" y="3948668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pole tekstowe 21"/>
          <p:cNvSpPr txBox="1"/>
          <p:nvPr/>
        </p:nvSpPr>
        <p:spPr>
          <a:xfrm>
            <a:off x="3428579" y="2086986"/>
            <a:ext cx="5693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272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sp>
        <p:nvSpPr>
          <p:cNvPr id="2" name="Prostokąt 1"/>
          <p:cNvSpPr/>
          <p:nvPr/>
        </p:nvSpPr>
        <p:spPr>
          <a:xfrm>
            <a:off x="2988970" y="4899684"/>
            <a:ext cx="697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1998</a:t>
            </a:r>
          </a:p>
        </p:txBody>
      </p:sp>
      <p:sp>
        <p:nvSpPr>
          <p:cNvPr id="19" name="pole tekstowe 18"/>
          <p:cNvSpPr txBox="1"/>
          <p:nvPr/>
        </p:nvSpPr>
        <p:spPr>
          <a:xfrm>
            <a:off x="4572777" y="2086986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273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5" name="Prostokąt 4"/>
          <p:cNvSpPr/>
          <p:nvPr/>
        </p:nvSpPr>
        <p:spPr>
          <a:xfrm>
            <a:off x="519639" y="5955654"/>
            <a:ext cx="31534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AIPL1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c.737A&gt;C, p.(Tyr246Ser)</a:t>
            </a:r>
          </a:p>
        </p:txBody>
      </p:sp>
    </p:spTree>
    <p:extLst>
      <p:ext uri="{BB962C8B-B14F-4D97-AF65-F5344CB8AC3E}">
        <p14:creationId xmlns:p14="http://schemas.microsoft.com/office/powerpoint/2010/main" val="27830467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210263" y="270212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274_F17-043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3959966" y="1452033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3492981" y="1204244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1153"/>
          <p:cNvSpPr>
            <a:spLocks noChangeShapeType="1"/>
          </p:cNvSpPr>
          <p:nvPr/>
        </p:nvSpPr>
        <p:spPr bwMode="auto">
          <a:xfrm>
            <a:off x="3296683" y="3274556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3284520" y="3276437"/>
            <a:ext cx="216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342923" y="1444287"/>
            <a:ext cx="0" cy="183026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2785501" y="4263592"/>
            <a:ext cx="232305" cy="27167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Line 1153"/>
          <p:cNvSpPr>
            <a:spLocks noChangeShapeType="1"/>
          </p:cNvSpPr>
          <p:nvPr/>
        </p:nvSpPr>
        <p:spPr bwMode="auto">
          <a:xfrm>
            <a:off x="5445162" y="3266912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 flipH="1">
            <a:off x="4695457" y="1204244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 flipH="1">
            <a:off x="5211025" y="3733753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2880399" y="4512402"/>
            <a:ext cx="8082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274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</a:p>
        </p:txBody>
      </p:sp>
      <p:sp>
        <p:nvSpPr>
          <p:cNvPr id="21" name="Oval 112"/>
          <p:cNvSpPr>
            <a:spLocks noChangeArrowheads="1"/>
          </p:cNvSpPr>
          <p:nvPr/>
        </p:nvSpPr>
        <p:spPr bwMode="auto">
          <a:xfrm>
            <a:off x="3051025" y="3710869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278133" y="575602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CNGA3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c.829C&gt;T, p.(Arg277Cys)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c.848G&gt;A, p.(Arg283Gln)</a:t>
            </a:r>
          </a:p>
        </p:txBody>
      </p:sp>
      <p:sp>
        <p:nvSpPr>
          <p:cNvPr id="16" name="pole tekstowe 15"/>
          <p:cNvSpPr txBox="1"/>
          <p:nvPr/>
        </p:nvSpPr>
        <p:spPr>
          <a:xfrm>
            <a:off x="5040399" y="4512402"/>
            <a:ext cx="8082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275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</a:p>
        </p:txBody>
      </p:sp>
      <p:sp>
        <p:nvSpPr>
          <p:cNvPr id="20" name="pole tekstowe 19"/>
          <p:cNvSpPr txBox="1"/>
          <p:nvPr/>
        </p:nvSpPr>
        <p:spPr>
          <a:xfrm>
            <a:off x="3372714" y="1978752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475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22" name="pole tekstowe 21"/>
          <p:cNvSpPr txBox="1"/>
          <p:nvPr/>
        </p:nvSpPr>
        <p:spPr>
          <a:xfrm>
            <a:off x="4598570" y="1978752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474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+|V2</a:t>
            </a:r>
          </a:p>
        </p:txBody>
      </p:sp>
    </p:spTree>
    <p:extLst>
      <p:ext uri="{BB962C8B-B14F-4D97-AF65-F5344CB8AC3E}">
        <p14:creationId xmlns:p14="http://schemas.microsoft.com/office/powerpoint/2010/main" val="201001116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221839" y="321922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276_F17-044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4071933" y="1437388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3604946" y="1189599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1153"/>
          <p:cNvSpPr>
            <a:spLocks noChangeShapeType="1"/>
          </p:cNvSpPr>
          <p:nvPr/>
        </p:nvSpPr>
        <p:spPr bwMode="auto">
          <a:xfrm>
            <a:off x="3433530" y="3259911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3421367" y="3261792"/>
            <a:ext cx="216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454890" y="1429642"/>
            <a:ext cx="0" cy="183026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5082990" y="4246758"/>
            <a:ext cx="232305" cy="27167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Line 1153"/>
          <p:cNvSpPr>
            <a:spLocks noChangeShapeType="1"/>
          </p:cNvSpPr>
          <p:nvPr/>
        </p:nvSpPr>
        <p:spPr bwMode="auto">
          <a:xfrm>
            <a:off x="5582009" y="3252267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 flipH="1">
            <a:off x="4807424" y="1189599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 flipH="1">
            <a:off x="5348516" y="3694035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5177249" y="4518428"/>
            <a:ext cx="8082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276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V1|V1</a:t>
            </a: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 flipH="1">
            <a:off x="3200037" y="3696223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pole tekstowe 13"/>
          <p:cNvSpPr txBox="1"/>
          <p:nvPr/>
        </p:nvSpPr>
        <p:spPr>
          <a:xfrm>
            <a:off x="3090987" y="4518428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670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15" name="pole tekstowe 14"/>
          <p:cNvSpPr txBox="1"/>
          <p:nvPr/>
        </p:nvSpPr>
        <p:spPr>
          <a:xfrm>
            <a:off x="3508060" y="1883111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669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16" name="pole tekstowe 15"/>
          <p:cNvSpPr txBox="1"/>
          <p:nvPr/>
        </p:nvSpPr>
        <p:spPr>
          <a:xfrm>
            <a:off x="4710538" y="1883111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668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2" name="Prostokąt 1"/>
          <p:cNvSpPr/>
          <p:nvPr/>
        </p:nvSpPr>
        <p:spPr>
          <a:xfrm>
            <a:off x="221839" y="5821915"/>
            <a:ext cx="355308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CNGB3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c.1148del, p.(Thr383Ilefs*13)</a:t>
            </a:r>
          </a:p>
        </p:txBody>
      </p:sp>
    </p:spTree>
    <p:extLst>
      <p:ext uri="{BB962C8B-B14F-4D97-AF65-F5344CB8AC3E}">
        <p14:creationId xmlns:p14="http://schemas.microsoft.com/office/powerpoint/2010/main" val="326468277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ole tekstowe 40"/>
          <p:cNvSpPr txBox="1"/>
          <p:nvPr/>
        </p:nvSpPr>
        <p:spPr>
          <a:xfrm>
            <a:off x="296010" y="293747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277_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F17-045</a:t>
            </a:r>
          </a:p>
        </p:txBody>
      </p:sp>
      <p:sp>
        <p:nvSpPr>
          <p:cNvPr id="42" name="Line 5"/>
          <p:cNvSpPr>
            <a:spLocks noChangeShapeType="1"/>
          </p:cNvSpPr>
          <p:nvPr/>
        </p:nvSpPr>
        <p:spPr bwMode="auto">
          <a:xfrm flipH="1" flipV="1">
            <a:off x="4403787" y="1469347"/>
            <a:ext cx="73549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lIns="91353" tIns="45676" rIns="91353" bIns="45676"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 flipH="1">
            <a:off x="3923928" y="1221558"/>
            <a:ext cx="466984" cy="495578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lIns="91353" tIns="45676" rIns="91353" bIns="45676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Oval 112"/>
          <p:cNvSpPr>
            <a:spLocks noChangeArrowheads="1"/>
          </p:cNvSpPr>
          <p:nvPr/>
        </p:nvSpPr>
        <p:spPr bwMode="auto">
          <a:xfrm>
            <a:off x="5139285" y="1221558"/>
            <a:ext cx="466984" cy="495578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lIns="91353" tIns="45676" rIns="91353" bIns="45676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Line 138"/>
          <p:cNvSpPr>
            <a:spLocks noChangeShapeType="1"/>
          </p:cNvSpPr>
          <p:nvPr/>
        </p:nvSpPr>
        <p:spPr bwMode="auto">
          <a:xfrm>
            <a:off x="4792134" y="1469346"/>
            <a:ext cx="0" cy="193502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lIns="91353" tIns="45676" rIns="91353" bIns="45676"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6" name="Grupa 45"/>
          <p:cNvGrpSpPr/>
          <p:nvPr/>
        </p:nvGrpSpPr>
        <p:grpSpPr>
          <a:xfrm flipH="1">
            <a:off x="3701557" y="3404379"/>
            <a:ext cx="2181154" cy="885805"/>
            <a:chOff x="28075642" y="2557684"/>
            <a:chExt cx="2181154" cy="885805"/>
          </a:xfrm>
        </p:grpSpPr>
        <p:sp>
          <p:nvSpPr>
            <p:cNvPr id="47" name="Line 1153"/>
            <p:cNvSpPr>
              <a:spLocks noChangeShapeType="1"/>
            </p:cNvSpPr>
            <p:nvPr/>
          </p:nvSpPr>
          <p:spPr bwMode="auto">
            <a:xfrm>
              <a:off x="28307543" y="2557684"/>
              <a:ext cx="0" cy="41549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lIns="91353" tIns="45676" rIns="91353" bIns="45676"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Line 1154"/>
            <p:cNvSpPr>
              <a:spLocks noChangeShapeType="1"/>
            </p:cNvSpPr>
            <p:nvPr/>
          </p:nvSpPr>
          <p:spPr bwMode="auto">
            <a:xfrm>
              <a:off x="28318021" y="2570098"/>
              <a:ext cx="1691999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lIns="91353" tIns="45676" rIns="91353" bIns="45676"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Line 1153"/>
            <p:cNvSpPr>
              <a:spLocks noChangeShapeType="1"/>
            </p:cNvSpPr>
            <p:nvPr/>
          </p:nvSpPr>
          <p:spPr bwMode="auto">
            <a:xfrm>
              <a:off x="30012894" y="2560899"/>
              <a:ext cx="0" cy="41227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lIns="91353" tIns="45676" rIns="91353" bIns="45676"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Rectangle 12"/>
            <p:cNvSpPr>
              <a:spLocks noChangeArrowheads="1"/>
            </p:cNvSpPr>
            <p:nvPr/>
          </p:nvSpPr>
          <p:spPr bwMode="auto">
            <a:xfrm flipH="1">
              <a:off x="28075642" y="2963009"/>
              <a:ext cx="463810" cy="463814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353" tIns="45676" rIns="91353" bIns="45676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Rectangle 12"/>
            <p:cNvSpPr>
              <a:spLocks noChangeArrowheads="1"/>
            </p:cNvSpPr>
            <p:nvPr/>
          </p:nvSpPr>
          <p:spPr bwMode="auto">
            <a:xfrm flipH="1">
              <a:off x="29792986" y="2979675"/>
              <a:ext cx="463810" cy="463814"/>
            </a:xfrm>
            <a:prstGeom prst="rect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353" tIns="45676" rIns="91353" bIns="45676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52" name="Łącznik prosty ze strzałką 51"/>
          <p:cNvCxnSpPr/>
          <p:nvPr/>
        </p:nvCxnSpPr>
        <p:spPr>
          <a:xfrm flipV="1">
            <a:off x="3197232" y="4404598"/>
            <a:ext cx="335085" cy="33004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Prostokąt 52"/>
          <p:cNvSpPr/>
          <p:nvPr/>
        </p:nvSpPr>
        <p:spPr>
          <a:xfrm>
            <a:off x="3540292" y="4569621"/>
            <a:ext cx="8082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277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</a:p>
        </p:txBody>
      </p:sp>
      <p:sp>
        <p:nvSpPr>
          <p:cNvPr id="54" name="Prostokąt 53"/>
          <p:cNvSpPr/>
          <p:nvPr/>
        </p:nvSpPr>
        <p:spPr>
          <a:xfrm>
            <a:off x="5355638" y="4569622"/>
            <a:ext cx="5693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546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sp>
        <p:nvSpPr>
          <p:cNvPr id="55" name="Prostokąt 54"/>
          <p:cNvSpPr/>
          <p:nvPr/>
        </p:nvSpPr>
        <p:spPr>
          <a:xfrm>
            <a:off x="3826229" y="1879866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544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56" name="Prostokąt 55"/>
          <p:cNvSpPr/>
          <p:nvPr/>
        </p:nvSpPr>
        <p:spPr>
          <a:xfrm>
            <a:off x="5042398" y="1893822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545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+|V2</a:t>
            </a:r>
          </a:p>
        </p:txBody>
      </p:sp>
      <p:sp>
        <p:nvSpPr>
          <p:cNvPr id="57" name="Prostokąt 56"/>
          <p:cNvSpPr/>
          <p:nvPr/>
        </p:nvSpPr>
        <p:spPr>
          <a:xfrm>
            <a:off x="157450" y="5767318"/>
            <a:ext cx="46346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c.1211C&gt;A, p.(Ser404*)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c.5882G&gt;A, p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.(Gly1961Glu)</a:t>
            </a:r>
          </a:p>
        </p:txBody>
      </p:sp>
    </p:spTree>
    <p:extLst>
      <p:ext uri="{BB962C8B-B14F-4D97-AF65-F5344CB8AC3E}">
        <p14:creationId xmlns:p14="http://schemas.microsoft.com/office/powerpoint/2010/main" val="12349221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a 1"/>
          <p:cNvGrpSpPr/>
          <p:nvPr/>
        </p:nvGrpSpPr>
        <p:grpSpPr>
          <a:xfrm flipH="1" flipV="1">
            <a:off x="3563888" y="1183416"/>
            <a:ext cx="1844782" cy="619333"/>
            <a:chOff x="3358245" y="412785"/>
            <a:chExt cx="2266449" cy="755238"/>
          </a:xfrm>
        </p:grpSpPr>
        <p:sp>
          <p:nvSpPr>
            <p:cNvPr id="25" name="Oval 112"/>
            <p:cNvSpPr>
              <a:spLocks noChangeArrowheads="1"/>
            </p:cNvSpPr>
            <p:nvPr/>
          </p:nvSpPr>
          <p:spPr bwMode="auto">
            <a:xfrm>
              <a:off x="4905470" y="448799"/>
              <a:ext cx="719224" cy="719224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Rectangle 12"/>
            <p:cNvSpPr>
              <a:spLocks noChangeArrowheads="1"/>
            </p:cNvSpPr>
            <p:nvPr/>
          </p:nvSpPr>
          <p:spPr bwMode="auto">
            <a:xfrm flipH="1">
              <a:off x="3358245" y="412785"/>
              <a:ext cx="719224" cy="719224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Line 5"/>
            <p:cNvSpPr>
              <a:spLocks noChangeShapeType="1"/>
            </p:cNvSpPr>
            <p:nvPr/>
          </p:nvSpPr>
          <p:spPr bwMode="auto">
            <a:xfrm flipH="1" flipV="1">
              <a:off x="4077469" y="808411"/>
              <a:ext cx="82800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8" name="Line 138"/>
          <p:cNvSpPr>
            <a:spLocks noChangeShapeType="1"/>
          </p:cNvSpPr>
          <p:nvPr/>
        </p:nvSpPr>
        <p:spPr bwMode="auto">
          <a:xfrm>
            <a:off x="4486279" y="1493083"/>
            <a:ext cx="0" cy="177004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0" name="Łącznik prosty ze strzałką 29"/>
          <p:cNvCxnSpPr/>
          <p:nvPr/>
        </p:nvCxnSpPr>
        <p:spPr>
          <a:xfrm flipV="1">
            <a:off x="4928022" y="4338691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Line 1153"/>
          <p:cNvSpPr>
            <a:spLocks noChangeShapeType="1"/>
          </p:cNvSpPr>
          <p:nvPr/>
        </p:nvSpPr>
        <p:spPr bwMode="auto">
          <a:xfrm>
            <a:off x="3271181" y="3263128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Line 1154"/>
          <p:cNvSpPr>
            <a:spLocks noChangeShapeType="1"/>
          </p:cNvSpPr>
          <p:nvPr/>
        </p:nvSpPr>
        <p:spPr bwMode="auto">
          <a:xfrm flipV="1">
            <a:off x="3271181" y="3263127"/>
            <a:ext cx="2423336" cy="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Line 1153"/>
          <p:cNvSpPr>
            <a:spLocks noChangeShapeType="1"/>
          </p:cNvSpPr>
          <p:nvPr/>
        </p:nvSpPr>
        <p:spPr bwMode="auto">
          <a:xfrm>
            <a:off x="5694520" y="3263128"/>
            <a:ext cx="0" cy="41227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Prostokąt 34"/>
          <p:cNvSpPr/>
          <p:nvPr/>
        </p:nvSpPr>
        <p:spPr>
          <a:xfrm>
            <a:off x="5263106" y="4469951"/>
            <a:ext cx="8082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278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</a:p>
        </p:txBody>
      </p:sp>
      <p:sp>
        <p:nvSpPr>
          <p:cNvPr id="37" name="Prostokąt 36"/>
          <p:cNvSpPr/>
          <p:nvPr/>
        </p:nvSpPr>
        <p:spPr>
          <a:xfrm>
            <a:off x="3418072" y="2034374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576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38" name="Prostokąt 37"/>
          <p:cNvSpPr/>
          <p:nvPr/>
        </p:nvSpPr>
        <p:spPr>
          <a:xfrm>
            <a:off x="4988032" y="2034374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575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+|V2</a:t>
            </a:r>
          </a:p>
        </p:txBody>
      </p:sp>
      <p:sp>
        <p:nvSpPr>
          <p:cNvPr id="17" name="Prostokąt 16"/>
          <p:cNvSpPr/>
          <p:nvPr/>
        </p:nvSpPr>
        <p:spPr>
          <a:xfrm>
            <a:off x="2926799" y="4503715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577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+|V2</a:t>
            </a:r>
          </a:p>
        </p:txBody>
      </p:sp>
      <p:sp>
        <p:nvSpPr>
          <p:cNvPr id="4" name="Prostokąt 3"/>
          <p:cNvSpPr/>
          <p:nvPr/>
        </p:nvSpPr>
        <p:spPr>
          <a:xfrm>
            <a:off x="197927" y="5669511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CEP290</a:t>
            </a:r>
            <a:endParaRPr lang="pl-PL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c.223A&gt;G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p.(Lys75Glu)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c.1984C&gt;T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p.(Gln662*)</a:t>
            </a:r>
          </a:p>
        </p:txBody>
      </p:sp>
      <p:sp>
        <p:nvSpPr>
          <p:cNvPr id="18" name="Rectangle 12">
            <a:extLst>
              <a:ext uri="{FF2B5EF4-FFF2-40B4-BE49-F238E27FC236}">
                <a16:creationId xmlns="" xmlns:a16="http://schemas.microsoft.com/office/drawing/2014/main" id="{EC17ABDE-9074-4997-BE8C-DE8BE27C134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396012" y="3685370"/>
            <a:ext cx="581519" cy="589800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2">
            <a:extLst>
              <a:ext uri="{FF2B5EF4-FFF2-40B4-BE49-F238E27FC236}">
                <a16:creationId xmlns="" xmlns:a16="http://schemas.microsoft.com/office/drawing/2014/main" id="{A9F86489-D124-4092-B2F5-F8E935AA2F14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978474" y="3685370"/>
            <a:ext cx="585414" cy="5898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416A9FB6-BAEC-4483-B0F7-38C58188EFC1}"/>
              </a:ext>
            </a:extLst>
          </p:cNvPr>
          <p:cNvSpPr txBox="1"/>
          <p:nvPr/>
        </p:nvSpPr>
        <p:spPr>
          <a:xfrm>
            <a:off x="197927" y="29462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278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_F17-046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61387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95536" y="428198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279_F17-047</a:t>
            </a:r>
          </a:p>
        </p:txBody>
      </p:sp>
      <p:grpSp>
        <p:nvGrpSpPr>
          <p:cNvPr id="10" name="Grupa 6">
            <a:extLst>
              <a:ext uri="{FF2B5EF4-FFF2-40B4-BE49-F238E27FC236}">
                <a16:creationId xmlns="" xmlns:a16="http://schemas.microsoft.com/office/drawing/2014/main" id="{37C0A076-21BC-49F7-A07B-5CD4DDBC0B2D}"/>
              </a:ext>
            </a:extLst>
          </p:cNvPr>
          <p:cNvGrpSpPr/>
          <p:nvPr/>
        </p:nvGrpSpPr>
        <p:grpSpPr>
          <a:xfrm flipH="1">
            <a:off x="3547661" y="1510409"/>
            <a:ext cx="1522175" cy="2520280"/>
            <a:chOff x="4315780" y="3367838"/>
            <a:chExt cx="719398" cy="1235193"/>
          </a:xfrm>
        </p:grpSpPr>
        <p:sp>
          <p:nvSpPr>
            <p:cNvPr id="11" name="Oval 112">
              <a:extLst>
                <a:ext uri="{FF2B5EF4-FFF2-40B4-BE49-F238E27FC236}">
                  <a16:creationId xmlns="" xmlns:a16="http://schemas.microsoft.com/office/drawing/2014/main" id="{4643425C-B2F0-4E4C-BAF0-D762A2AD83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5780" y="3372795"/>
              <a:ext cx="228600" cy="228600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="" xmlns:a16="http://schemas.microsoft.com/office/drawing/2014/main" id="{A51F8E10-70B1-4616-9FCA-2A9AAA353D6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4806578" y="3367838"/>
              <a:ext cx="228600" cy="22860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Line 5">
              <a:extLst>
                <a:ext uri="{FF2B5EF4-FFF2-40B4-BE49-F238E27FC236}">
                  <a16:creationId xmlns="" xmlns:a16="http://schemas.microsoft.com/office/drawing/2014/main" id="{91B419F4-DAC7-478C-92A9-2C2ABEC2D2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544652" y="3496030"/>
              <a:ext cx="26317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Line 138">
              <a:extLst>
                <a:ext uri="{FF2B5EF4-FFF2-40B4-BE49-F238E27FC236}">
                  <a16:creationId xmlns="" xmlns:a16="http://schemas.microsoft.com/office/drawing/2014/main" id="{BB23B01F-A76F-48CD-A6F5-1C39A20F87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6098" y="3495401"/>
              <a:ext cx="0" cy="110763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6" name="Rectangle 12">
            <a:extLst>
              <a:ext uri="{FF2B5EF4-FFF2-40B4-BE49-F238E27FC236}">
                <a16:creationId xmlns="" xmlns:a16="http://schemas.microsoft.com/office/drawing/2014/main" id="{C2AEDD7D-E624-45A3-BFD2-19AEB429D5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591" y="3908457"/>
            <a:ext cx="463810" cy="463814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lIns="91353" tIns="45676" rIns="91353" bIns="45676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697AA1B4-D9C4-4BD7-A26A-DA01FCD3D0CD}"/>
              </a:ext>
            </a:extLst>
          </p:cNvPr>
          <p:cNvSpPr txBox="1"/>
          <p:nvPr/>
        </p:nvSpPr>
        <p:spPr>
          <a:xfrm>
            <a:off x="2066716" y="4528599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279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V1|V1</a:t>
            </a:r>
          </a:p>
        </p:txBody>
      </p:sp>
      <p:cxnSp>
        <p:nvCxnSpPr>
          <p:cNvPr id="18" name="Łącznik prosty ze strzałką 17"/>
          <p:cNvCxnSpPr/>
          <p:nvPr/>
        </p:nvCxnSpPr>
        <p:spPr>
          <a:xfrm flipV="1">
            <a:off x="3621966" y="4509776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rostokąt 3"/>
          <p:cNvSpPr/>
          <p:nvPr/>
        </p:nvSpPr>
        <p:spPr>
          <a:xfrm>
            <a:off x="274626" y="5982508"/>
            <a:ext cx="34569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CRB1</a:t>
            </a: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V1: c.3409T&gt;C, p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.(Cys1137Arg)</a:t>
            </a:r>
          </a:p>
        </p:txBody>
      </p:sp>
      <p:sp>
        <p:nvSpPr>
          <p:cNvPr id="19" name="TextBox 16">
            <a:extLst>
              <a:ext uri="{FF2B5EF4-FFF2-40B4-BE49-F238E27FC236}">
                <a16:creationId xmlns="" xmlns:a16="http://schemas.microsoft.com/office/drawing/2014/main" id="{697AA1B4-D9C4-4BD7-A26A-DA01FCD3D0CD}"/>
              </a:ext>
            </a:extLst>
          </p:cNvPr>
          <p:cNvSpPr txBox="1"/>
          <p:nvPr/>
        </p:nvSpPr>
        <p:spPr>
          <a:xfrm>
            <a:off x="3292754" y="2206978"/>
            <a:ext cx="99350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541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20" name="TextBox 16">
            <a:extLst>
              <a:ext uri="{FF2B5EF4-FFF2-40B4-BE49-F238E27FC236}">
                <a16:creationId xmlns="" xmlns:a16="http://schemas.microsoft.com/office/drawing/2014/main" id="{697AA1B4-D9C4-4BD7-A26A-DA01FCD3D0CD}"/>
              </a:ext>
            </a:extLst>
          </p:cNvPr>
          <p:cNvSpPr txBox="1"/>
          <p:nvPr/>
        </p:nvSpPr>
        <p:spPr>
          <a:xfrm>
            <a:off x="4331234" y="2212853"/>
            <a:ext cx="99350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542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</p:spTree>
    <p:extLst>
      <p:ext uri="{BB962C8B-B14F-4D97-AF65-F5344CB8AC3E}">
        <p14:creationId xmlns:p14="http://schemas.microsoft.com/office/powerpoint/2010/main" val="331303507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28">
            <a:extLst>
              <a:ext uri="{FF2B5EF4-FFF2-40B4-BE49-F238E27FC236}">
                <a16:creationId xmlns="" xmlns:a16="http://schemas.microsoft.com/office/drawing/2014/main" id="{06D1BD70-42E1-4495-B003-CC15190F9BF7}"/>
              </a:ext>
            </a:extLst>
          </p:cNvPr>
          <p:cNvSpPr txBox="1"/>
          <p:nvPr/>
        </p:nvSpPr>
        <p:spPr>
          <a:xfrm>
            <a:off x="248791" y="286932"/>
            <a:ext cx="16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281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F17-049 </a:t>
            </a:r>
          </a:p>
        </p:txBody>
      </p:sp>
      <p:sp>
        <p:nvSpPr>
          <p:cNvPr id="3" name="Line 5">
            <a:extLst>
              <a:ext uri="{FF2B5EF4-FFF2-40B4-BE49-F238E27FC236}">
                <a16:creationId xmlns="" xmlns:a16="http://schemas.microsoft.com/office/drawing/2014/main" id="{3579E96B-D09A-4DA2-A649-DBA98E6BA4B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953745" y="1682188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val 112">
            <a:extLst>
              <a:ext uri="{FF2B5EF4-FFF2-40B4-BE49-F238E27FC236}">
                <a16:creationId xmlns="" xmlns:a16="http://schemas.microsoft.com/office/drawing/2014/main" id="{95DF228B-D1CA-41AE-ACBD-8CF28EE7E3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9237" y="1434399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Line 1153">
            <a:extLst>
              <a:ext uri="{FF2B5EF4-FFF2-40B4-BE49-F238E27FC236}">
                <a16:creationId xmlns="" xmlns:a16="http://schemas.microsoft.com/office/drawing/2014/main" id="{4DD773C1-08F9-4A51-BB34-D6847F30C5AB}"/>
              </a:ext>
            </a:extLst>
          </p:cNvPr>
          <p:cNvSpPr>
            <a:spLocks noChangeShapeType="1"/>
          </p:cNvSpPr>
          <p:nvPr/>
        </p:nvSpPr>
        <p:spPr bwMode="auto">
          <a:xfrm>
            <a:off x="3315342" y="3504711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1154">
            <a:extLst>
              <a:ext uri="{FF2B5EF4-FFF2-40B4-BE49-F238E27FC236}">
                <a16:creationId xmlns="" xmlns:a16="http://schemas.microsoft.com/office/drawing/2014/main" id="{AA7D2D0D-101D-4D03-BB13-83BC882D3039}"/>
              </a:ext>
            </a:extLst>
          </p:cNvPr>
          <p:cNvSpPr>
            <a:spLocks noChangeShapeType="1"/>
          </p:cNvSpPr>
          <p:nvPr/>
        </p:nvSpPr>
        <p:spPr bwMode="auto">
          <a:xfrm>
            <a:off x="3303179" y="3506592"/>
            <a:ext cx="216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38">
            <a:extLst>
              <a:ext uri="{FF2B5EF4-FFF2-40B4-BE49-F238E27FC236}">
                <a16:creationId xmlns="" xmlns:a16="http://schemas.microsoft.com/office/drawing/2014/main" id="{9591EB14-DDD4-4914-90D7-D5D47CB2787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36702" y="1674442"/>
            <a:ext cx="0" cy="183026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Łącznik prosty ze strzałką 37">
            <a:extLst>
              <a:ext uri="{FF2B5EF4-FFF2-40B4-BE49-F238E27FC236}">
                <a16:creationId xmlns="" xmlns:a16="http://schemas.microsoft.com/office/drawing/2014/main" id="{5890CB95-07C1-4005-BF29-EE145BAE933A}"/>
              </a:ext>
            </a:extLst>
          </p:cNvPr>
          <p:cNvCxnSpPr>
            <a:cxnSpLocks/>
          </p:cNvCxnSpPr>
          <p:nvPr/>
        </p:nvCxnSpPr>
        <p:spPr>
          <a:xfrm flipV="1">
            <a:off x="2699657" y="4495171"/>
            <a:ext cx="289313" cy="23233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ine 1153">
            <a:extLst>
              <a:ext uri="{FF2B5EF4-FFF2-40B4-BE49-F238E27FC236}">
                <a16:creationId xmlns="" xmlns:a16="http://schemas.microsoft.com/office/drawing/2014/main" id="{4218C2E1-A2BA-4020-A503-14EFE72E5002}"/>
              </a:ext>
            </a:extLst>
          </p:cNvPr>
          <p:cNvSpPr>
            <a:spLocks noChangeShapeType="1"/>
          </p:cNvSpPr>
          <p:nvPr/>
        </p:nvSpPr>
        <p:spPr bwMode="auto">
          <a:xfrm>
            <a:off x="5463821" y="3497067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12">
            <a:extLst>
              <a:ext uri="{FF2B5EF4-FFF2-40B4-BE49-F238E27FC236}">
                <a16:creationId xmlns="" xmlns:a16="http://schemas.microsoft.com/office/drawing/2014/main" id="{E5481705-2F61-4416-936D-AB2AD3948E2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486760" y="1434399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2">
            <a:extLst>
              <a:ext uri="{FF2B5EF4-FFF2-40B4-BE49-F238E27FC236}">
                <a16:creationId xmlns="" xmlns:a16="http://schemas.microsoft.com/office/drawing/2014/main" id="{EFA04267-7044-4DD2-8BE8-F1330FFD8D8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081849" y="3948668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pole tekstowe 5">
            <a:extLst>
              <a:ext uri="{FF2B5EF4-FFF2-40B4-BE49-F238E27FC236}">
                <a16:creationId xmlns="" xmlns:a16="http://schemas.microsoft.com/office/drawing/2014/main" id="{9EADF46F-ECB0-4FC9-A76F-721DF2BA2074}"/>
              </a:ext>
            </a:extLst>
          </p:cNvPr>
          <p:cNvSpPr txBox="1"/>
          <p:nvPr/>
        </p:nvSpPr>
        <p:spPr>
          <a:xfrm>
            <a:off x="3035317" y="4886322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281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val 112">
            <a:extLst>
              <a:ext uri="{FF2B5EF4-FFF2-40B4-BE49-F238E27FC236}">
                <a16:creationId xmlns="" xmlns:a16="http://schemas.microsoft.com/office/drawing/2014/main" id="{4B9E363B-747C-49F4-9CFE-A1078E7377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9686" y="3948668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27405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127856" y="160191"/>
            <a:ext cx="16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282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F17-050 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3953745" y="1682188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689237" y="1434399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1153"/>
          <p:cNvSpPr>
            <a:spLocks noChangeShapeType="1"/>
          </p:cNvSpPr>
          <p:nvPr/>
        </p:nvSpPr>
        <p:spPr bwMode="auto">
          <a:xfrm>
            <a:off x="3315342" y="3504711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3303179" y="3506592"/>
            <a:ext cx="216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336702" y="1674442"/>
            <a:ext cx="0" cy="183026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2816323" y="4501391"/>
            <a:ext cx="232305" cy="27167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Line 1153"/>
          <p:cNvSpPr>
            <a:spLocks noChangeShapeType="1"/>
          </p:cNvSpPr>
          <p:nvPr/>
        </p:nvSpPr>
        <p:spPr bwMode="auto">
          <a:xfrm>
            <a:off x="5463821" y="3497067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 flipH="1">
            <a:off x="3486760" y="1434399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 flipH="1">
            <a:off x="3081849" y="3948668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2972137" y="4899684"/>
            <a:ext cx="5693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282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V1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val 112"/>
          <p:cNvSpPr>
            <a:spLocks noChangeArrowheads="1"/>
          </p:cNvSpPr>
          <p:nvPr/>
        </p:nvSpPr>
        <p:spPr bwMode="auto">
          <a:xfrm>
            <a:off x="5229686" y="3948668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9C2D0F4A-FAC8-4B75-9C39-833159B5AEBE}"/>
              </a:ext>
            </a:extLst>
          </p:cNvPr>
          <p:cNvSpPr txBox="1"/>
          <p:nvPr/>
        </p:nvSpPr>
        <p:spPr>
          <a:xfrm>
            <a:off x="227045" y="6082395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CACNA1F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V1: c.847T&gt;C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p.(Cys283Arg)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pole tekstowe 5">
            <a:extLst>
              <a:ext uri="{FF2B5EF4-FFF2-40B4-BE49-F238E27FC236}">
                <a16:creationId xmlns="" xmlns:a16="http://schemas.microsoft.com/office/drawing/2014/main" id="{9E518CAF-DBD4-4543-9513-7CA4A64C6102}"/>
              </a:ext>
            </a:extLst>
          </p:cNvPr>
          <p:cNvSpPr txBox="1"/>
          <p:nvPr/>
        </p:nvSpPr>
        <p:spPr>
          <a:xfrm>
            <a:off x="3435558" y="2177767"/>
            <a:ext cx="5693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632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pole tekstowe 5">
            <a:extLst>
              <a:ext uri="{FF2B5EF4-FFF2-40B4-BE49-F238E27FC236}">
                <a16:creationId xmlns="" xmlns:a16="http://schemas.microsoft.com/office/drawing/2014/main" id="{584F5E1A-6A85-43C7-8C09-0E48C0DD964C}"/>
              </a:ext>
            </a:extLst>
          </p:cNvPr>
          <p:cNvSpPr txBox="1"/>
          <p:nvPr/>
        </p:nvSpPr>
        <p:spPr>
          <a:xfrm>
            <a:off x="4592350" y="2172171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633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pole tekstowe 5">
            <a:extLst>
              <a:ext uri="{FF2B5EF4-FFF2-40B4-BE49-F238E27FC236}">
                <a16:creationId xmlns="" xmlns:a16="http://schemas.microsoft.com/office/drawing/2014/main" id="{936078C9-CB67-401E-A4A6-48E2B2A082C8}"/>
              </a:ext>
            </a:extLst>
          </p:cNvPr>
          <p:cNvSpPr txBox="1"/>
          <p:nvPr/>
        </p:nvSpPr>
        <p:spPr>
          <a:xfrm>
            <a:off x="5132799" y="4891271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634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10982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23528" y="260648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283_F17-051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2270103" y="5105367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283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3" name="Prostokąt 2"/>
          <p:cNvSpPr/>
          <p:nvPr/>
        </p:nvSpPr>
        <p:spPr>
          <a:xfrm>
            <a:off x="231779" y="606075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IMPDH1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c.968A&gt;G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p.(Lys323Arg)</a:t>
            </a:r>
          </a:p>
        </p:txBody>
      </p:sp>
      <p:grpSp>
        <p:nvGrpSpPr>
          <p:cNvPr id="13" name="Grupa 12"/>
          <p:cNvGrpSpPr/>
          <p:nvPr/>
        </p:nvGrpSpPr>
        <p:grpSpPr>
          <a:xfrm>
            <a:off x="1384662" y="939038"/>
            <a:ext cx="6244431" cy="4410876"/>
            <a:chOff x="1019984" y="515491"/>
            <a:chExt cx="7488676" cy="5289773"/>
          </a:xfrm>
        </p:grpSpPr>
        <p:sp>
          <p:nvSpPr>
            <p:cNvPr id="4" name="Oval 112"/>
            <p:cNvSpPr>
              <a:spLocks noChangeArrowheads="1"/>
            </p:cNvSpPr>
            <p:nvPr/>
          </p:nvSpPr>
          <p:spPr bwMode="auto">
            <a:xfrm>
              <a:off x="2847627" y="2264013"/>
              <a:ext cx="601518" cy="601518"/>
            </a:xfrm>
            <a:prstGeom prst="ellipse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12"/>
            <p:cNvSpPr>
              <a:spLocks noChangeArrowheads="1"/>
            </p:cNvSpPr>
            <p:nvPr/>
          </p:nvSpPr>
          <p:spPr bwMode="auto">
            <a:xfrm flipH="1">
              <a:off x="1537280" y="2264013"/>
              <a:ext cx="601518" cy="601518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 flipH="1" flipV="1">
              <a:off x="2155134" y="2564772"/>
              <a:ext cx="69249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Line 138"/>
            <p:cNvSpPr>
              <a:spLocks noChangeShapeType="1"/>
            </p:cNvSpPr>
            <p:nvPr/>
          </p:nvSpPr>
          <p:spPr bwMode="auto">
            <a:xfrm flipH="1">
              <a:off x="2452437" y="2564772"/>
              <a:ext cx="0" cy="206796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Oval 112"/>
            <p:cNvSpPr>
              <a:spLocks noChangeArrowheads="1"/>
            </p:cNvSpPr>
            <p:nvPr/>
          </p:nvSpPr>
          <p:spPr bwMode="auto">
            <a:xfrm>
              <a:off x="2155134" y="4615530"/>
              <a:ext cx="601518" cy="601518"/>
            </a:xfrm>
            <a:prstGeom prst="ellipse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Oval 112"/>
            <p:cNvSpPr>
              <a:spLocks noChangeArrowheads="1"/>
            </p:cNvSpPr>
            <p:nvPr/>
          </p:nvSpPr>
          <p:spPr bwMode="auto">
            <a:xfrm>
              <a:off x="5210530" y="532950"/>
              <a:ext cx="613299" cy="578985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12"/>
            <p:cNvSpPr>
              <a:spLocks noChangeArrowheads="1"/>
            </p:cNvSpPr>
            <p:nvPr/>
          </p:nvSpPr>
          <p:spPr bwMode="auto">
            <a:xfrm flipH="1">
              <a:off x="3890384" y="515491"/>
              <a:ext cx="613299" cy="578985"/>
            </a:xfrm>
            <a:prstGeom prst="rect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Line 5"/>
            <p:cNvSpPr>
              <a:spLocks noChangeShapeType="1"/>
            </p:cNvSpPr>
            <p:nvPr/>
          </p:nvSpPr>
          <p:spPr bwMode="auto">
            <a:xfrm flipH="1" flipV="1">
              <a:off x="4503683" y="850698"/>
              <a:ext cx="70605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Line 5"/>
            <p:cNvSpPr>
              <a:spLocks noChangeShapeType="1"/>
            </p:cNvSpPr>
            <p:nvPr/>
          </p:nvSpPr>
          <p:spPr bwMode="auto">
            <a:xfrm flipH="1" flipV="1">
              <a:off x="1325756" y="4161366"/>
              <a:ext cx="226027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Line 138"/>
            <p:cNvSpPr>
              <a:spLocks noChangeShapeType="1"/>
            </p:cNvSpPr>
            <p:nvPr/>
          </p:nvSpPr>
          <p:spPr bwMode="auto">
            <a:xfrm>
              <a:off x="1325756" y="4158070"/>
              <a:ext cx="0" cy="45746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Line 138"/>
            <p:cNvSpPr>
              <a:spLocks noChangeShapeType="1"/>
            </p:cNvSpPr>
            <p:nvPr/>
          </p:nvSpPr>
          <p:spPr bwMode="auto">
            <a:xfrm>
              <a:off x="3586029" y="4158070"/>
              <a:ext cx="0" cy="49266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Rectangle 12"/>
            <p:cNvSpPr>
              <a:spLocks noChangeArrowheads="1"/>
            </p:cNvSpPr>
            <p:nvPr/>
          </p:nvSpPr>
          <p:spPr bwMode="auto">
            <a:xfrm flipH="1">
              <a:off x="3279378" y="4657537"/>
              <a:ext cx="613299" cy="578985"/>
            </a:xfrm>
            <a:prstGeom prst="rect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1" name="Łącznik prosty ze strzałką 30"/>
            <p:cNvCxnSpPr/>
            <p:nvPr/>
          </p:nvCxnSpPr>
          <p:spPr>
            <a:xfrm flipV="1">
              <a:off x="1737497" y="5190090"/>
              <a:ext cx="285734" cy="26569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Line 138"/>
            <p:cNvSpPr>
              <a:spLocks noChangeShapeType="1"/>
            </p:cNvSpPr>
            <p:nvPr/>
          </p:nvSpPr>
          <p:spPr bwMode="auto">
            <a:xfrm flipH="1">
              <a:off x="4812973" y="884430"/>
              <a:ext cx="3455" cy="16752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Line 5"/>
            <p:cNvSpPr>
              <a:spLocks noChangeShapeType="1"/>
            </p:cNvSpPr>
            <p:nvPr/>
          </p:nvSpPr>
          <p:spPr bwMode="auto">
            <a:xfrm flipH="1" flipV="1">
              <a:off x="3148385" y="1823244"/>
              <a:ext cx="335642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Line 138"/>
            <p:cNvSpPr>
              <a:spLocks noChangeShapeType="1"/>
            </p:cNvSpPr>
            <p:nvPr/>
          </p:nvSpPr>
          <p:spPr bwMode="auto">
            <a:xfrm>
              <a:off x="3148385" y="1819948"/>
              <a:ext cx="0" cy="52893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Line 138"/>
            <p:cNvSpPr>
              <a:spLocks noChangeShapeType="1"/>
            </p:cNvSpPr>
            <p:nvPr/>
          </p:nvSpPr>
          <p:spPr bwMode="auto">
            <a:xfrm>
              <a:off x="6504813" y="1819948"/>
              <a:ext cx="0" cy="49266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Rectangle 12"/>
            <p:cNvSpPr>
              <a:spLocks noChangeArrowheads="1"/>
            </p:cNvSpPr>
            <p:nvPr/>
          </p:nvSpPr>
          <p:spPr bwMode="auto">
            <a:xfrm flipH="1">
              <a:off x="6198162" y="2312018"/>
              <a:ext cx="613299" cy="578985"/>
            </a:xfrm>
            <a:prstGeom prst="rect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Oval 112"/>
            <p:cNvSpPr>
              <a:spLocks noChangeArrowheads="1"/>
            </p:cNvSpPr>
            <p:nvPr/>
          </p:nvSpPr>
          <p:spPr bwMode="auto">
            <a:xfrm>
              <a:off x="4509778" y="2275279"/>
              <a:ext cx="613299" cy="578985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Line 138"/>
            <p:cNvSpPr>
              <a:spLocks noChangeShapeType="1"/>
            </p:cNvSpPr>
            <p:nvPr/>
          </p:nvSpPr>
          <p:spPr bwMode="auto">
            <a:xfrm flipH="1">
              <a:off x="7117697" y="2625996"/>
              <a:ext cx="6745" cy="152508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Oval 112"/>
            <p:cNvSpPr>
              <a:spLocks noChangeArrowheads="1"/>
            </p:cNvSpPr>
            <p:nvPr/>
          </p:nvSpPr>
          <p:spPr bwMode="auto">
            <a:xfrm>
              <a:off x="5698839" y="4639286"/>
              <a:ext cx="601518" cy="601518"/>
            </a:xfrm>
            <a:prstGeom prst="ellipse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Line 5"/>
            <p:cNvSpPr>
              <a:spLocks noChangeShapeType="1"/>
            </p:cNvSpPr>
            <p:nvPr/>
          </p:nvSpPr>
          <p:spPr bwMode="auto">
            <a:xfrm flipH="1" flipV="1">
              <a:off x="6006117" y="4154382"/>
              <a:ext cx="226027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Line 138"/>
            <p:cNvSpPr>
              <a:spLocks noChangeShapeType="1"/>
            </p:cNvSpPr>
            <p:nvPr/>
          </p:nvSpPr>
          <p:spPr bwMode="auto">
            <a:xfrm>
              <a:off x="6006117" y="4151086"/>
              <a:ext cx="0" cy="49946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Line 138"/>
            <p:cNvSpPr>
              <a:spLocks noChangeShapeType="1"/>
            </p:cNvSpPr>
            <p:nvPr/>
          </p:nvSpPr>
          <p:spPr bwMode="auto">
            <a:xfrm>
              <a:off x="8266390" y="4151086"/>
              <a:ext cx="0" cy="49266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Rectangle 12"/>
            <p:cNvSpPr>
              <a:spLocks noChangeArrowheads="1"/>
            </p:cNvSpPr>
            <p:nvPr/>
          </p:nvSpPr>
          <p:spPr bwMode="auto">
            <a:xfrm rot="2509003" flipH="1">
              <a:off x="8000500" y="4717107"/>
              <a:ext cx="508160" cy="532588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Oval 112"/>
            <p:cNvSpPr>
              <a:spLocks noChangeArrowheads="1"/>
            </p:cNvSpPr>
            <p:nvPr/>
          </p:nvSpPr>
          <p:spPr bwMode="auto">
            <a:xfrm>
              <a:off x="7463945" y="2312019"/>
              <a:ext cx="613299" cy="578985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Line 5"/>
            <p:cNvSpPr>
              <a:spLocks noChangeShapeType="1"/>
            </p:cNvSpPr>
            <p:nvPr/>
          </p:nvSpPr>
          <p:spPr bwMode="auto">
            <a:xfrm flipH="1" flipV="1">
              <a:off x="6771452" y="2601511"/>
              <a:ext cx="69249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pole tekstowe 57"/>
            <p:cNvSpPr txBox="1"/>
            <p:nvPr/>
          </p:nvSpPr>
          <p:spPr>
            <a:xfrm>
              <a:off x="3304054" y="5415270"/>
              <a:ext cx="5693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822</a:t>
              </a:r>
            </a:p>
          </p:txBody>
        </p:sp>
        <p:sp>
          <p:nvSpPr>
            <p:cNvPr id="59" name="pole tekstowe 58"/>
            <p:cNvSpPr txBox="1"/>
            <p:nvPr/>
          </p:nvSpPr>
          <p:spPr>
            <a:xfrm>
              <a:off x="1032879" y="5435932"/>
              <a:ext cx="5693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821</a:t>
              </a:r>
            </a:p>
          </p:txBody>
        </p:sp>
        <p:sp>
          <p:nvSpPr>
            <p:cNvPr id="60" name="Rectangle 12"/>
            <p:cNvSpPr>
              <a:spLocks noChangeArrowheads="1"/>
            </p:cNvSpPr>
            <p:nvPr/>
          </p:nvSpPr>
          <p:spPr bwMode="auto">
            <a:xfrm flipH="1">
              <a:off x="1019984" y="4616036"/>
              <a:ext cx="601518" cy="601518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Rectangle 12"/>
            <p:cNvSpPr>
              <a:spLocks noChangeArrowheads="1"/>
            </p:cNvSpPr>
            <p:nvPr/>
          </p:nvSpPr>
          <p:spPr bwMode="auto">
            <a:xfrm rot="2509003" flipH="1">
              <a:off x="4599079" y="4610519"/>
              <a:ext cx="508160" cy="532588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Line 138"/>
            <p:cNvSpPr>
              <a:spLocks noChangeShapeType="1"/>
            </p:cNvSpPr>
            <p:nvPr/>
          </p:nvSpPr>
          <p:spPr bwMode="auto">
            <a:xfrm flipH="1">
              <a:off x="4847277" y="2854263"/>
              <a:ext cx="0" cy="165467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pole tekstowe 7"/>
            <p:cNvSpPr txBox="1"/>
            <p:nvPr/>
          </p:nvSpPr>
          <p:spPr>
            <a:xfrm>
              <a:off x="4700257" y="469214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63" name="pole tekstowe 62"/>
            <p:cNvSpPr txBox="1"/>
            <p:nvPr/>
          </p:nvSpPr>
          <p:spPr>
            <a:xfrm>
              <a:off x="2863692" y="3063179"/>
              <a:ext cx="5693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820</a:t>
              </a:r>
            </a:p>
          </p:txBody>
        </p:sp>
        <p:sp>
          <p:nvSpPr>
            <p:cNvPr id="66" name="pole tekstowe 65"/>
            <p:cNvSpPr txBox="1"/>
            <p:nvPr/>
          </p:nvSpPr>
          <p:spPr>
            <a:xfrm>
              <a:off x="6236059" y="3085217"/>
              <a:ext cx="5693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823</a:t>
              </a:r>
            </a:p>
          </p:txBody>
        </p:sp>
        <p:sp>
          <p:nvSpPr>
            <p:cNvPr id="52" name="pole tekstowe 51"/>
            <p:cNvSpPr txBox="1"/>
            <p:nvPr/>
          </p:nvSpPr>
          <p:spPr>
            <a:xfrm>
              <a:off x="5723607" y="5389935"/>
              <a:ext cx="5693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824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2718530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/>
          <p:cNvSpPr/>
          <p:nvPr/>
        </p:nvSpPr>
        <p:spPr>
          <a:xfrm>
            <a:off x="251520" y="364430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284_F17-052</a:t>
            </a:r>
          </a:p>
        </p:txBody>
      </p:sp>
      <p:sp>
        <p:nvSpPr>
          <p:cNvPr id="20" name="Line 5"/>
          <p:cNvSpPr>
            <a:spLocks noChangeShapeType="1"/>
          </p:cNvSpPr>
          <p:nvPr/>
        </p:nvSpPr>
        <p:spPr bwMode="auto">
          <a:xfrm flipH="1" flipV="1">
            <a:off x="4149413" y="1494308"/>
            <a:ext cx="73549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lIns="91353" tIns="45676" rIns="91353" bIns="45676"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 flipH="1">
            <a:off x="3669554" y="1246519"/>
            <a:ext cx="466984" cy="495578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lIns="91353" tIns="45676" rIns="91353" bIns="45676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Oval 112"/>
          <p:cNvSpPr>
            <a:spLocks noChangeArrowheads="1"/>
          </p:cNvSpPr>
          <p:nvPr/>
        </p:nvSpPr>
        <p:spPr bwMode="auto">
          <a:xfrm>
            <a:off x="4884911" y="1246519"/>
            <a:ext cx="466984" cy="495578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lIns="91353" tIns="45676" rIns="91353" bIns="45676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Line 138"/>
          <p:cNvSpPr>
            <a:spLocks noChangeShapeType="1"/>
          </p:cNvSpPr>
          <p:nvPr/>
        </p:nvSpPr>
        <p:spPr bwMode="auto">
          <a:xfrm>
            <a:off x="4537760" y="1494308"/>
            <a:ext cx="0" cy="167994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lIns="91353" tIns="45676" rIns="91353" bIns="45676"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9" name="Grupa 28"/>
          <p:cNvGrpSpPr/>
          <p:nvPr/>
        </p:nvGrpSpPr>
        <p:grpSpPr>
          <a:xfrm flipH="1">
            <a:off x="3438424" y="3188435"/>
            <a:ext cx="1949253" cy="885805"/>
            <a:chOff x="28307543" y="2557684"/>
            <a:chExt cx="1949253" cy="885805"/>
          </a:xfrm>
        </p:grpSpPr>
        <p:sp>
          <p:nvSpPr>
            <p:cNvPr id="30" name="Line 1153"/>
            <p:cNvSpPr>
              <a:spLocks noChangeShapeType="1"/>
            </p:cNvSpPr>
            <p:nvPr/>
          </p:nvSpPr>
          <p:spPr bwMode="auto">
            <a:xfrm>
              <a:off x="28307543" y="2557684"/>
              <a:ext cx="0" cy="41549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lIns="91353" tIns="45676" rIns="91353" bIns="45676"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Line 1154"/>
            <p:cNvSpPr>
              <a:spLocks noChangeShapeType="1"/>
            </p:cNvSpPr>
            <p:nvPr/>
          </p:nvSpPr>
          <p:spPr bwMode="auto">
            <a:xfrm>
              <a:off x="28318021" y="2570098"/>
              <a:ext cx="1691999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lIns="91353" tIns="45676" rIns="91353" bIns="45676"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Line 1153"/>
            <p:cNvSpPr>
              <a:spLocks noChangeShapeType="1"/>
            </p:cNvSpPr>
            <p:nvPr/>
          </p:nvSpPr>
          <p:spPr bwMode="auto">
            <a:xfrm>
              <a:off x="30012894" y="2560899"/>
              <a:ext cx="0" cy="41227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lIns="91353" tIns="45676" rIns="91353" bIns="45676"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Rectangle 12"/>
            <p:cNvSpPr>
              <a:spLocks noChangeArrowheads="1"/>
            </p:cNvSpPr>
            <p:nvPr/>
          </p:nvSpPr>
          <p:spPr bwMode="auto">
            <a:xfrm flipH="1">
              <a:off x="29792986" y="2979675"/>
              <a:ext cx="463810" cy="463814"/>
            </a:xfrm>
            <a:prstGeom prst="rect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353" tIns="45676" rIns="91353" bIns="45676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35" name="Łącznik prosty ze strzałką 34"/>
          <p:cNvCxnSpPr/>
          <p:nvPr/>
        </p:nvCxnSpPr>
        <p:spPr>
          <a:xfrm flipV="1">
            <a:off x="2934099" y="4188654"/>
            <a:ext cx="335085" cy="33004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pole tekstowe 39"/>
          <p:cNvSpPr txBox="1"/>
          <p:nvPr/>
        </p:nvSpPr>
        <p:spPr>
          <a:xfrm>
            <a:off x="3137143" y="4229090"/>
            <a:ext cx="10903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284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V1V2|V3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pole tekstowe 41"/>
          <p:cNvSpPr txBox="1"/>
          <p:nvPr/>
        </p:nvSpPr>
        <p:spPr>
          <a:xfrm>
            <a:off x="3571854" y="1920158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746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V3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pole tekstowe 42"/>
          <p:cNvSpPr txBox="1"/>
          <p:nvPr/>
        </p:nvSpPr>
        <p:spPr>
          <a:xfrm>
            <a:off x="4646960" y="1916832"/>
            <a:ext cx="9428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747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Oval 112"/>
          <p:cNvSpPr>
            <a:spLocks noChangeArrowheads="1"/>
          </p:cNvSpPr>
          <p:nvPr/>
        </p:nvSpPr>
        <p:spPr bwMode="auto">
          <a:xfrm>
            <a:off x="5143707" y="3610426"/>
            <a:ext cx="466984" cy="495578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lIns="91353" tIns="45676" rIns="91353" bIns="45676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pole tekstowe 21"/>
          <p:cNvSpPr txBox="1"/>
          <p:nvPr/>
        </p:nvSpPr>
        <p:spPr>
          <a:xfrm>
            <a:off x="328509" y="5570240"/>
            <a:ext cx="451918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</a:p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c.454C&gt;T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Arg152*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V2: c.</a:t>
            </a:r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6148G&gt;C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p.(</a:t>
            </a:r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Val2050Leu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V3: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c.2588G&gt;C,	p.[Gly863Ala,Gly863del]</a:t>
            </a:r>
          </a:p>
        </p:txBody>
      </p:sp>
    </p:spTree>
    <p:extLst>
      <p:ext uri="{BB962C8B-B14F-4D97-AF65-F5344CB8AC3E}">
        <p14:creationId xmlns:p14="http://schemas.microsoft.com/office/powerpoint/2010/main" val="2745455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4486777" y="900166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4010172" y="668261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5217269" y="668261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1153"/>
          <p:cNvSpPr>
            <a:spLocks noChangeShapeType="1"/>
          </p:cNvSpPr>
          <p:nvPr/>
        </p:nvSpPr>
        <p:spPr bwMode="auto">
          <a:xfrm>
            <a:off x="3216942" y="2289809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3196080" y="2289809"/>
            <a:ext cx="324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Line 1153"/>
          <p:cNvSpPr>
            <a:spLocks noChangeShapeType="1"/>
          </p:cNvSpPr>
          <p:nvPr/>
        </p:nvSpPr>
        <p:spPr bwMode="auto">
          <a:xfrm>
            <a:off x="6426866" y="2298481"/>
            <a:ext cx="0" cy="41227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867130" y="892915"/>
            <a:ext cx="0" cy="140556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val 112"/>
          <p:cNvSpPr>
            <a:spLocks noChangeArrowheads="1"/>
          </p:cNvSpPr>
          <p:nvPr/>
        </p:nvSpPr>
        <p:spPr bwMode="auto">
          <a:xfrm>
            <a:off x="2985036" y="2705307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kstvak 218"/>
          <p:cNvSpPr txBox="1">
            <a:spLocks noChangeArrowheads="1"/>
          </p:cNvSpPr>
          <p:nvPr/>
        </p:nvSpPr>
        <p:spPr bwMode="auto">
          <a:xfrm>
            <a:off x="2913012" y="3365123"/>
            <a:ext cx="60785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247</a:t>
            </a:r>
          </a:p>
          <a:p>
            <a:pPr algn="ctr" eaLnBrk="1" hangingPunct="1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2751552" y="3169118"/>
            <a:ext cx="216000" cy="21600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12"/>
          <p:cNvSpPr>
            <a:spLocks noChangeArrowheads="1"/>
          </p:cNvSpPr>
          <p:nvPr/>
        </p:nvSpPr>
        <p:spPr bwMode="auto">
          <a:xfrm flipH="1">
            <a:off x="6204839" y="2705306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Line 5"/>
          <p:cNvSpPr>
            <a:spLocks noChangeShapeType="1"/>
          </p:cNvSpPr>
          <p:nvPr/>
        </p:nvSpPr>
        <p:spPr bwMode="auto">
          <a:xfrm flipH="1" flipV="1">
            <a:off x="2284706" y="2922569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ectangle 12"/>
          <p:cNvSpPr>
            <a:spLocks noChangeArrowheads="1"/>
          </p:cNvSpPr>
          <p:nvPr/>
        </p:nvSpPr>
        <p:spPr bwMode="auto">
          <a:xfrm flipH="1">
            <a:off x="1808101" y="2690664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Line 1153"/>
          <p:cNvSpPr>
            <a:spLocks noChangeShapeType="1"/>
          </p:cNvSpPr>
          <p:nvPr/>
        </p:nvSpPr>
        <p:spPr bwMode="auto">
          <a:xfrm>
            <a:off x="1948160" y="4147658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Line 1153"/>
          <p:cNvSpPr>
            <a:spLocks noChangeShapeType="1"/>
          </p:cNvSpPr>
          <p:nvPr/>
        </p:nvSpPr>
        <p:spPr bwMode="auto">
          <a:xfrm>
            <a:off x="3277532" y="4148089"/>
            <a:ext cx="0" cy="41227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Line 138"/>
          <p:cNvSpPr>
            <a:spLocks noChangeShapeType="1"/>
          </p:cNvSpPr>
          <p:nvPr/>
        </p:nvSpPr>
        <p:spPr bwMode="auto">
          <a:xfrm>
            <a:off x="2649952" y="2916853"/>
            <a:ext cx="0" cy="1225354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Oval 112"/>
          <p:cNvSpPr>
            <a:spLocks noChangeArrowheads="1"/>
          </p:cNvSpPr>
          <p:nvPr/>
        </p:nvSpPr>
        <p:spPr bwMode="auto">
          <a:xfrm>
            <a:off x="3049585" y="4548693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Rectangle 12"/>
          <p:cNvSpPr>
            <a:spLocks noChangeArrowheads="1"/>
          </p:cNvSpPr>
          <p:nvPr/>
        </p:nvSpPr>
        <p:spPr bwMode="auto">
          <a:xfrm flipH="1">
            <a:off x="1716254" y="4537506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Line 1154"/>
          <p:cNvSpPr>
            <a:spLocks noChangeShapeType="1"/>
          </p:cNvSpPr>
          <p:nvPr/>
        </p:nvSpPr>
        <p:spPr bwMode="auto">
          <a:xfrm>
            <a:off x="1948160" y="4142207"/>
            <a:ext cx="132937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48151" y="6159033"/>
            <a:ext cx="35445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TOPORS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c.2439_2440del, p.(Arg814*)</a:t>
            </a:r>
          </a:p>
        </p:txBody>
      </p:sp>
      <p:sp>
        <p:nvSpPr>
          <p:cNvPr id="32" name="Tekstvak 218"/>
          <p:cNvSpPr txBox="1">
            <a:spLocks noChangeArrowheads="1"/>
          </p:cNvSpPr>
          <p:nvPr/>
        </p:nvSpPr>
        <p:spPr bwMode="auto">
          <a:xfrm>
            <a:off x="1644230" y="5245883"/>
            <a:ext cx="60785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441</a:t>
            </a:r>
          </a:p>
          <a:p>
            <a:pPr algn="ctr" eaLnBrk="1" hangingPunct="1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35" name="Tekstvak 218"/>
          <p:cNvSpPr txBox="1">
            <a:spLocks noChangeArrowheads="1"/>
          </p:cNvSpPr>
          <p:nvPr/>
        </p:nvSpPr>
        <p:spPr bwMode="auto">
          <a:xfrm>
            <a:off x="3979024" y="1208302"/>
            <a:ext cx="52610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438</a:t>
            </a:r>
          </a:p>
        </p:txBody>
      </p:sp>
      <p:sp>
        <p:nvSpPr>
          <p:cNvPr id="36" name="Tekstvak 218"/>
          <p:cNvSpPr txBox="1">
            <a:spLocks noChangeArrowheads="1"/>
          </p:cNvSpPr>
          <p:nvPr/>
        </p:nvSpPr>
        <p:spPr bwMode="auto">
          <a:xfrm>
            <a:off x="5186121" y="1208302"/>
            <a:ext cx="52610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439</a:t>
            </a:r>
          </a:p>
        </p:txBody>
      </p:sp>
      <p:sp>
        <p:nvSpPr>
          <p:cNvPr id="37" name="Tekstvak 218"/>
          <p:cNvSpPr txBox="1">
            <a:spLocks noChangeArrowheads="1"/>
          </p:cNvSpPr>
          <p:nvPr/>
        </p:nvSpPr>
        <p:spPr bwMode="auto">
          <a:xfrm>
            <a:off x="3014135" y="5262522"/>
            <a:ext cx="52610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440</a:t>
            </a:r>
          </a:p>
          <a:p>
            <a:pPr algn="ctr" eaLnBrk="1" hangingPunct="1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sp>
        <p:nvSpPr>
          <p:cNvPr id="40" name="pole tekstowe 39"/>
          <p:cNvSpPr txBox="1"/>
          <p:nvPr/>
        </p:nvSpPr>
        <p:spPr>
          <a:xfrm>
            <a:off x="3914904" y="1424936"/>
            <a:ext cx="660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51" name="pole tekstowe 50"/>
          <p:cNvSpPr txBox="1"/>
          <p:nvPr/>
        </p:nvSpPr>
        <p:spPr>
          <a:xfrm>
            <a:off x="5186121" y="1421543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2929841" y="632136"/>
            <a:ext cx="10055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pl-PL" sz="1000" dirty="0" err="1">
                <a:latin typeface="Arial" panose="020B0604020202020204" pitchFamily="34" charset="0"/>
                <a:cs typeface="Arial" panose="020B0604020202020204" pitchFamily="34" charset="0"/>
              </a:rPr>
              <a:t>symptoms</a:t>
            </a:r>
            <a:endParaRPr lang="pl-PL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sz="1000" dirty="0" err="1">
                <a:latin typeface="Arial" panose="020B0604020202020204" pitchFamily="34" charset="0"/>
                <a:cs typeface="Arial" panose="020B0604020202020204" pitchFamily="34" charset="0"/>
              </a:rPr>
              <a:t>incomplete</a:t>
            </a:r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000" dirty="0" err="1">
                <a:latin typeface="Arial" panose="020B0604020202020204" pitchFamily="34" charset="0"/>
                <a:cs typeface="Arial" panose="020B0604020202020204" pitchFamily="34" charset="0"/>
              </a:rPr>
              <a:t>penetrance</a:t>
            </a:r>
            <a:endParaRPr lang="pl-PL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Prostokąt 28"/>
          <p:cNvSpPr/>
          <p:nvPr/>
        </p:nvSpPr>
        <p:spPr>
          <a:xfrm>
            <a:off x="102858" y="143748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227_F17-005</a:t>
            </a:r>
          </a:p>
        </p:txBody>
      </p:sp>
    </p:spTree>
    <p:extLst>
      <p:ext uri="{BB962C8B-B14F-4D97-AF65-F5344CB8AC3E}">
        <p14:creationId xmlns:p14="http://schemas.microsoft.com/office/powerpoint/2010/main" val="372312505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27844" y="248704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285_F17-053</a:t>
            </a: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1191968" y="2620723"/>
            <a:ext cx="384695" cy="38469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H="1" flipV="1">
            <a:off x="1590355" y="2813070"/>
            <a:ext cx="44287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38"/>
          <p:cNvSpPr>
            <a:spLocks noChangeShapeType="1"/>
          </p:cNvSpPr>
          <p:nvPr/>
        </p:nvSpPr>
        <p:spPr bwMode="auto">
          <a:xfrm flipH="1">
            <a:off x="1769010" y="2835002"/>
            <a:ext cx="0" cy="128459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val 112"/>
          <p:cNvSpPr>
            <a:spLocks noChangeArrowheads="1"/>
          </p:cNvSpPr>
          <p:nvPr/>
        </p:nvSpPr>
        <p:spPr bwMode="auto">
          <a:xfrm>
            <a:off x="3904118" y="1495950"/>
            <a:ext cx="392230" cy="370284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12"/>
          <p:cNvSpPr>
            <a:spLocks noChangeArrowheads="1"/>
          </p:cNvSpPr>
          <p:nvPr/>
        </p:nvSpPr>
        <p:spPr bwMode="auto">
          <a:xfrm flipH="1">
            <a:off x="3059832" y="1484784"/>
            <a:ext cx="392230" cy="370284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 flipH="1" flipV="1">
            <a:off x="3452061" y="1699163"/>
            <a:ext cx="45155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Line 5"/>
          <p:cNvSpPr>
            <a:spLocks noChangeShapeType="1"/>
          </p:cNvSpPr>
          <p:nvPr/>
        </p:nvSpPr>
        <p:spPr bwMode="auto">
          <a:xfrm flipH="1" flipV="1">
            <a:off x="1056690" y="3821200"/>
            <a:ext cx="1445536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Line 138"/>
          <p:cNvSpPr>
            <a:spLocks noChangeShapeType="1"/>
          </p:cNvSpPr>
          <p:nvPr/>
        </p:nvSpPr>
        <p:spPr bwMode="auto">
          <a:xfrm>
            <a:off x="1056690" y="3819092"/>
            <a:ext cx="0" cy="292564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Line 138"/>
          <p:cNvSpPr>
            <a:spLocks noChangeShapeType="1"/>
          </p:cNvSpPr>
          <p:nvPr/>
        </p:nvSpPr>
        <p:spPr bwMode="auto">
          <a:xfrm>
            <a:off x="2502226" y="3819092"/>
            <a:ext cx="0" cy="31508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Łącznik prosty ze strzałką 30"/>
          <p:cNvCxnSpPr/>
          <p:nvPr/>
        </p:nvCxnSpPr>
        <p:spPr>
          <a:xfrm flipV="1">
            <a:off x="5856011" y="4522498"/>
            <a:ext cx="263017" cy="28312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Line 138"/>
          <p:cNvSpPr>
            <a:spLocks noChangeShapeType="1"/>
          </p:cNvSpPr>
          <p:nvPr/>
        </p:nvSpPr>
        <p:spPr bwMode="auto">
          <a:xfrm flipH="1">
            <a:off x="3649865" y="1720736"/>
            <a:ext cx="0" cy="107138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Line 5"/>
          <p:cNvSpPr>
            <a:spLocks noChangeShapeType="1"/>
          </p:cNvSpPr>
          <p:nvPr/>
        </p:nvSpPr>
        <p:spPr bwMode="auto">
          <a:xfrm flipH="1" flipV="1">
            <a:off x="2222335" y="2321145"/>
            <a:ext cx="453979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Line 138"/>
          <p:cNvSpPr>
            <a:spLocks noChangeShapeType="1"/>
          </p:cNvSpPr>
          <p:nvPr/>
        </p:nvSpPr>
        <p:spPr bwMode="auto">
          <a:xfrm>
            <a:off x="2215103" y="2335631"/>
            <a:ext cx="0" cy="29935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Line 138"/>
          <p:cNvSpPr>
            <a:spLocks noChangeShapeType="1"/>
          </p:cNvSpPr>
          <p:nvPr/>
        </p:nvSpPr>
        <p:spPr bwMode="auto">
          <a:xfrm>
            <a:off x="6762129" y="2301030"/>
            <a:ext cx="0" cy="31508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Rectangle 12"/>
          <p:cNvSpPr>
            <a:spLocks noChangeArrowheads="1"/>
          </p:cNvSpPr>
          <p:nvPr/>
        </p:nvSpPr>
        <p:spPr bwMode="auto">
          <a:xfrm flipH="1">
            <a:off x="7375532" y="2620460"/>
            <a:ext cx="392230" cy="370284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Oval 112"/>
          <p:cNvSpPr>
            <a:spLocks noChangeArrowheads="1"/>
          </p:cNvSpPr>
          <p:nvPr/>
        </p:nvSpPr>
        <p:spPr bwMode="auto">
          <a:xfrm>
            <a:off x="3455548" y="2614971"/>
            <a:ext cx="392230" cy="370284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Line 138"/>
          <p:cNvSpPr>
            <a:spLocks noChangeShapeType="1"/>
          </p:cNvSpPr>
          <p:nvPr/>
        </p:nvSpPr>
        <p:spPr bwMode="auto">
          <a:xfrm flipH="1">
            <a:off x="7154093" y="2821261"/>
            <a:ext cx="4314" cy="97535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Oval 112"/>
          <p:cNvSpPr>
            <a:spLocks noChangeArrowheads="1"/>
          </p:cNvSpPr>
          <p:nvPr/>
        </p:nvSpPr>
        <p:spPr bwMode="auto">
          <a:xfrm>
            <a:off x="7696379" y="4125632"/>
            <a:ext cx="384695" cy="384695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Line 5"/>
          <p:cNvSpPr>
            <a:spLocks noChangeShapeType="1"/>
          </p:cNvSpPr>
          <p:nvPr/>
        </p:nvSpPr>
        <p:spPr bwMode="auto">
          <a:xfrm flipH="1" flipV="1">
            <a:off x="6443193" y="3798726"/>
            <a:ext cx="1445536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Line 138"/>
          <p:cNvSpPr>
            <a:spLocks noChangeShapeType="1"/>
          </p:cNvSpPr>
          <p:nvPr/>
        </p:nvSpPr>
        <p:spPr bwMode="auto">
          <a:xfrm>
            <a:off x="6443193" y="3796618"/>
            <a:ext cx="0" cy="31943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Line 138"/>
          <p:cNvSpPr>
            <a:spLocks noChangeShapeType="1"/>
          </p:cNvSpPr>
          <p:nvPr/>
        </p:nvSpPr>
        <p:spPr bwMode="auto">
          <a:xfrm>
            <a:off x="7888729" y="3796618"/>
            <a:ext cx="0" cy="31508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Oval 112"/>
          <p:cNvSpPr>
            <a:spLocks noChangeArrowheads="1"/>
          </p:cNvSpPr>
          <p:nvPr/>
        </p:nvSpPr>
        <p:spPr bwMode="auto">
          <a:xfrm>
            <a:off x="6540425" y="2601526"/>
            <a:ext cx="392230" cy="370284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Line 5"/>
          <p:cNvSpPr>
            <a:spLocks noChangeShapeType="1"/>
          </p:cNvSpPr>
          <p:nvPr/>
        </p:nvSpPr>
        <p:spPr bwMode="auto">
          <a:xfrm flipH="1" flipV="1">
            <a:off x="6932655" y="2805602"/>
            <a:ext cx="44287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 flipH="1">
            <a:off x="2309878" y="4125127"/>
            <a:ext cx="384695" cy="38469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pole tekstowe 51"/>
          <p:cNvSpPr txBox="1"/>
          <p:nvPr/>
        </p:nvSpPr>
        <p:spPr>
          <a:xfrm>
            <a:off x="6159897" y="4588912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285</a:t>
            </a:r>
          </a:p>
        </p:txBody>
      </p:sp>
      <p:cxnSp>
        <p:nvCxnSpPr>
          <p:cNvPr id="11" name="Łącznik prostoliniowy 10"/>
          <p:cNvCxnSpPr/>
          <p:nvPr/>
        </p:nvCxnSpPr>
        <p:spPr>
          <a:xfrm flipV="1">
            <a:off x="2851179" y="1349234"/>
            <a:ext cx="720716" cy="64807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Łącznik prostoliniowy 52"/>
          <p:cNvCxnSpPr/>
          <p:nvPr/>
        </p:nvCxnSpPr>
        <p:spPr>
          <a:xfrm flipV="1">
            <a:off x="3787391" y="1434433"/>
            <a:ext cx="605209" cy="5266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12"/>
          <p:cNvSpPr>
            <a:spLocks noChangeArrowheads="1"/>
          </p:cNvSpPr>
          <p:nvPr/>
        </p:nvSpPr>
        <p:spPr bwMode="auto">
          <a:xfrm flipH="1">
            <a:off x="5400712" y="2616035"/>
            <a:ext cx="384695" cy="38469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Line 138"/>
          <p:cNvSpPr>
            <a:spLocks noChangeShapeType="1"/>
          </p:cNvSpPr>
          <p:nvPr/>
        </p:nvSpPr>
        <p:spPr bwMode="auto">
          <a:xfrm>
            <a:off x="5591950" y="2330392"/>
            <a:ext cx="0" cy="278954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Oval 112"/>
          <p:cNvSpPr>
            <a:spLocks noChangeArrowheads="1"/>
          </p:cNvSpPr>
          <p:nvPr/>
        </p:nvSpPr>
        <p:spPr bwMode="auto">
          <a:xfrm>
            <a:off x="2010974" y="2630970"/>
            <a:ext cx="392230" cy="370284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Line 5"/>
          <p:cNvSpPr>
            <a:spLocks noChangeShapeType="1"/>
          </p:cNvSpPr>
          <p:nvPr/>
        </p:nvSpPr>
        <p:spPr bwMode="auto">
          <a:xfrm flipH="1" flipV="1">
            <a:off x="3847778" y="2805284"/>
            <a:ext cx="44287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Rectangle 12"/>
          <p:cNvSpPr>
            <a:spLocks noChangeArrowheads="1"/>
          </p:cNvSpPr>
          <p:nvPr/>
        </p:nvSpPr>
        <p:spPr bwMode="auto">
          <a:xfrm flipH="1">
            <a:off x="4295937" y="2634984"/>
            <a:ext cx="384695" cy="38469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Line 138"/>
          <p:cNvSpPr>
            <a:spLocks noChangeShapeType="1"/>
          </p:cNvSpPr>
          <p:nvPr/>
        </p:nvSpPr>
        <p:spPr bwMode="auto">
          <a:xfrm flipH="1">
            <a:off x="4052469" y="2835002"/>
            <a:ext cx="0" cy="1322544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Oval 112"/>
          <p:cNvSpPr>
            <a:spLocks noChangeArrowheads="1"/>
          </p:cNvSpPr>
          <p:nvPr/>
        </p:nvSpPr>
        <p:spPr bwMode="auto">
          <a:xfrm>
            <a:off x="5448065" y="4105184"/>
            <a:ext cx="384695" cy="384695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Line 5"/>
          <p:cNvSpPr>
            <a:spLocks noChangeShapeType="1"/>
          </p:cNvSpPr>
          <p:nvPr/>
        </p:nvSpPr>
        <p:spPr bwMode="auto">
          <a:xfrm flipH="1" flipV="1">
            <a:off x="3276647" y="3821200"/>
            <a:ext cx="236672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Line 138"/>
          <p:cNvSpPr>
            <a:spLocks noChangeShapeType="1"/>
          </p:cNvSpPr>
          <p:nvPr/>
        </p:nvSpPr>
        <p:spPr bwMode="auto">
          <a:xfrm>
            <a:off x="3276650" y="3819092"/>
            <a:ext cx="0" cy="292564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Line 138"/>
          <p:cNvSpPr>
            <a:spLocks noChangeShapeType="1"/>
          </p:cNvSpPr>
          <p:nvPr/>
        </p:nvSpPr>
        <p:spPr bwMode="auto">
          <a:xfrm>
            <a:off x="5643375" y="3836110"/>
            <a:ext cx="0" cy="288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Rectangle 12"/>
          <p:cNvSpPr>
            <a:spLocks noChangeArrowheads="1"/>
          </p:cNvSpPr>
          <p:nvPr/>
        </p:nvSpPr>
        <p:spPr bwMode="auto">
          <a:xfrm flipH="1">
            <a:off x="3856354" y="4119595"/>
            <a:ext cx="392230" cy="370284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Rectangle 12"/>
          <p:cNvSpPr>
            <a:spLocks noChangeArrowheads="1"/>
          </p:cNvSpPr>
          <p:nvPr/>
        </p:nvSpPr>
        <p:spPr bwMode="auto">
          <a:xfrm flipH="1">
            <a:off x="3081097" y="4111979"/>
            <a:ext cx="384695" cy="384695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Rectangle 12"/>
          <p:cNvSpPr>
            <a:spLocks noChangeArrowheads="1"/>
          </p:cNvSpPr>
          <p:nvPr/>
        </p:nvSpPr>
        <p:spPr bwMode="auto">
          <a:xfrm flipH="1">
            <a:off x="860575" y="4119595"/>
            <a:ext cx="392230" cy="370284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Rectangle 12"/>
          <p:cNvSpPr>
            <a:spLocks noChangeArrowheads="1"/>
          </p:cNvSpPr>
          <p:nvPr/>
        </p:nvSpPr>
        <p:spPr bwMode="auto">
          <a:xfrm flipH="1">
            <a:off x="1576663" y="4118218"/>
            <a:ext cx="384695" cy="38469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Oval 112"/>
          <p:cNvSpPr>
            <a:spLocks noChangeArrowheads="1"/>
          </p:cNvSpPr>
          <p:nvPr/>
        </p:nvSpPr>
        <p:spPr bwMode="auto">
          <a:xfrm>
            <a:off x="4822379" y="4098958"/>
            <a:ext cx="384695" cy="384695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Line 138"/>
          <p:cNvSpPr>
            <a:spLocks noChangeShapeType="1"/>
          </p:cNvSpPr>
          <p:nvPr/>
        </p:nvSpPr>
        <p:spPr bwMode="auto">
          <a:xfrm>
            <a:off x="5014726" y="3825654"/>
            <a:ext cx="0" cy="292564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Rectangle 12"/>
          <p:cNvSpPr>
            <a:spLocks noChangeArrowheads="1"/>
          </p:cNvSpPr>
          <p:nvPr/>
        </p:nvSpPr>
        <p:spPr bwMode="auto">
          <a:xfrm flipH="1">
            <a:off x="6247078" y="4113369"/>
            <a:ext cx="392230" cy="370284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72761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127856" y="160191"/>
            <a:ext cx="16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286_F17-054 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3953745" y="1682188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689237" y="1434399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336702" y="1674442"/>
            <a:ext cx="0" cy="183026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 flipH="1">
            <a:off x="3486760" y="1434399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1153"/>
          <p:cNvSpPr>
            <a:spLocks noChangeShapeType="1"/>
          </p:cNvSpPr>
          <p:nvPr/>
        </p:nvSpPr>
        <p:spPr bwMode="auto">
          <a:xfrm flipH="1">
            <a:off x="5370299" y="3504711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 flipH="1">
            <a:off x="3222462" y="3506592"/>
            <a:ext cx="216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2516876" y="4444247"/>
            <a:ext cx="258188" cy="19371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Line 1153"/>
          <p:cNvSpPr>
            <a:spLocks noChangeShapeType="1"/>
          </p:cNvSpPr>
          <p:nvPr/>
        </p:nvSpPr>
        <p:spPr bwMode="auto">
          <a:xfrm flipH="1">
            <a:off x="3221820" y="3497067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val 112"/>
          <p:cNvSpPr>
            <a:spLocks noChangeArrowheads="1"/>
          </p:cNvSpPr>
          <p:nvPr/>
        </p:nvSpPr>
        <p:spPr bwMode="auto">
          <a:xfrm flipH="1">
            <a:off x="2988970" y="3948668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5148970" y="3941024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rostokąt 1"/>
          <p:cNvSpPr/>
          <p:nvPr/>
        </p:nvSpPr>
        <p:spPr>
          <a:xfrm flipH="1">
            <a:off x="5085605" y="4531251"/>
            <a:ext cx="5693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661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sp>
        <p:nvSpPr>
          <p:cNvPr id="16" name="Prostokąt 15"/>
          <p:cNvSpPr/>
          <p:nvPr/>
        </p:nvSpPr>
        <p:spPr>
          <a:xfrm flipH="1">
            <a:off x="2817702" y="4585053"/>
            <a:ext cx="8082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286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</a:p>
        </p:txBody>
      </p:sp>
      <p:sp>
        <p:nvSpPr>
          <p:cNvPr id="9" name="Prostokąt 8"/>
          <p:cNvSpPr/>
          <p:nvPr/>
        </p:nvSpPr>
        <p:spPr>
          <a:xfrm>
            <a:off x="359970" y="5765427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  <a:endParaRPr lang="pl-PL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c.5196+1G&gt;A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p.(?)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c.2626C&gt;T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p.(Gln876*)</a:t>
            </a:r>
          </a:p>
        </p:txBody>
      </p:sp>
      <p:sp>
        <p:nvSpPr>
          <p:cNvPr id="19" name="Prostokąt 18"/>
          <p:cNvSpPr/>
          <p:nvPr/>
        </p:nvSpPr>
        <p:spPr>
          <a:xfrm flipH="1">
            <a:off x="3389873" y="2127911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659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+|V2</a:t>
            </a:r>
          </a:p>
        </p:txBody>
      </p:sp>
      <p:sp>
        <p:nvSpPr>
          <p:cNvPr id="22" name="Prostokąt 19">
            <a:extLst>
              <a:ext uri="{FF2B5EF4-FFF2-40B4-BE49-F238E27FC236}">
                <a16:creationId xmlns="" xmlns:a16="http://schemas.microsoft.com/office/drawing/2014/main" id="{EB219869-8DEF-40FB-B40D-70EF948C1DBA}"/>
              </a:ext>
            </a:extLst>
          </p:cNvPr>
          <p:cNvSpPr/>
          <p:nvPr/>
        </p:nvSpPr>
        <p:spPr>
          <a:xfrm flipH="1">
            <a:off x="4592350" y="2127911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660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V1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|+</a:t>
            </a:r>
          </a:p>
        </p:txBody>
      </p:sp>
    </p:spTree>
    <p:extLst>
      <p:ext uri="{BB962C8B-B14F-4D97-AF65-F5344CB8AC3E}">
        <p14:creationId xmlns:p14="http://schemas.microsoft.com/office/powerpoint/2010/main" val="64960120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202501" y="290820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287_F17-055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4208616" y="1568260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944108" y="1320471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591573" y="1560514"/>
            <a:ext cx="0" cy="183026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 flipH="1">
            <a:off x="3741631" y="1320471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Prostokąt 15"/>
          <p:cNvSpPr/>
          <p:nvPr/>
        </p:nvSpPr>
        <p:spPr>
          <a:xfrm flipH="1">
            <a:off x="4187456" y="4027168"/>
            <a:ext cx="8082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287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1|V1</a:t>
            </a: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3852745" y="3921943"/>
            <a:ext cx="355871" cy="270257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12"/>
          <p:cNvSpPr>
            <a:spLocks noChangeArrowheads="1"/>
          </p:cNvSpPr>
          <p:nvPr/>
        </p:nvSpPr>
        <p:spPr bwMode="auto">
          <a:xfrm>
            <a:off x="4358723" y="3390783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 flipV="1">
            <a:off x="2750043" y="3068084"/>
            <a:ext cx="3586178" cy="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2516549" y="3426364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val 112"/>
          <p:cNvSpPr>
            <a:spLocks noChangeArrowheads="1"/>
          </p:cNvSpPr>
          <p:nvPr/>
        </p:nvSpPr>
        <p:spPr bwMode="auto">
          <a:xfrm>
            <a:off x="6102727" y="3426364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Line 138"/>
          <p:cNvSpPr>
            <a:spLocks noChangeShapeType="1"/>
          </p:cNvSpPr>
          <p:nvPr/>
        </p:nvSpPr>
        <p:spPr bwMode="auto">
          <a:xfrm flipH="1">
            <a:off x="2750042" y="3068085"/>
            <a:ext cx="0" cy="35828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Line 138"/>
          <p:cNvSpPr>
            <a:spLocks noChangeShapeType="1"/>
          </p:cNvSpPr>
          <p:nvPr/>
        </p:nvSpPr>
        <p:spPr bwMode="auto">
          <a:xfrm flipH="1">
            <a:off x="6336220" y="3068084"/>
            <a:ext cx="0" cy="35828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Prostokąt 26"/>
          <p:cNvSpPr/>
          <p:nvPr/>
        </p:nvSpPr>
        <p:spPr>
          <a:xfrm flipH="1">
            <a:off x="2419661" y="4027168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776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28" name="Prostokąt 27"/>
          <p:cNvSpPr/>
          <p:nvPr/>
        </p:nvSpPr>
        <p:spPr>
          <a:xfrm flipH="1">
            <a:off x="6005841" y="4080076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777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5" name="Prostokąt 4"/>
          <p:cNvSpPr/>
          <p:nvPr/>
        </p:nvSpPr>
        <p:spPr>
          <a:xfrm>
            <a:off x="462492" y="6012934"/>
            <a:ext cx="33243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PDE6B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c.1243G&gt;A, p.(Glu415Lys)</a:t>
            </a:r>
          </a:p>
        </p:txBody>
      </p:sp>
      <p:sp>
        <p:nvSpPr>
          <p:cNvPr id="9" name="Prostokąt 8"/>
          <p:cNvSpPr/>
          <p:nvPr/>
        </p:nvSpPr>
        <p:spPr>
          <a:xfrm>
            <a:off x="3623019" y="2013983"/>
            <a:ext cx="66075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774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31" name="Prostokąt 30"/>
          <p:cNvSpPr/>
          <p:nvPr/>
        </p:nvSpPr>
        <p:spPr>
          <a:xfrm>
            <a:off x="4847221" y="2013983"/>
            <a:ext cx="66075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775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</p:spTree>
    <p:extLst>
      <p:ext uri="{BB962C8B-B14F-4D97-AF65-F5344CB8AC3E}">
        <p14:creationId xmlns:p14="http://schemas.microsoft.com/office/powerpoint/2010/main" val="137966181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79512" y="188640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288_F17-056</a:t>
            </a:r>
          </a:p>
        </p:txBody>
      </p:sp>
      <p:sp>
        <p:nvSpPr>
          <p:cNvPr id="4" name="Oval 112"/>
          <p:cNvSpPr>
            <a:spLocks noChangeArrowheads="1"/>
          </p:cNvSpPr>
          <p:nvPr/>
        </p:nvSpPr>
        <p:spPr bwMode="auto">
          <a:xfrm>
            <a:off x="3568589" y="1484087"/>
            <a:ext cx="601518" cy="601518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4860032" y="1471043"/>
            <a:ext cx="601518" cy="601518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H="1" flipV="1">
            <a:off x="4170823" y="1808356"/>
            <a:ext cx="69249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38"/>
          <p:cNvSpPr>
            <a:spLocks noChangeShapeType="1"/>
          </p:cNvSpPr>
          <p:nvPr/>
        </p:nvSpPr>
        <p:spPr bwMode="auto">
          <a:xfrm>
            <a:off x="4468127" y="1800883"/>
            <a:ext cx="0" cy="217872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val 112"/>
          <p:cNvSpPr>
            <a:spLocks noChangeArrowheads="1"/>
          </p:cNvSpPr>
          <p:nvPr/>
        </p:nvSpPr>
        <p:spPr bwMode="auto">
          <a:xfrm>
            <a:off x="4170823" y="3979610"/>
            <a:ext cx="601518" cy="601518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pole tekstowe 13"/>
          <p:cNvSpPr txBox="1"/>
          <p:nvPr/>
        </p:nvSpPr>
        <p:spPr>
          <a:xfrm>
            <a:off x="4200265" y="4725144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288</a:t>
            </a:r>
          </a:p>
        </p:txBody>
      </p:sp>
      <p:cxnSp>
        <p:nvCxnSpPr>
          <p:cNvPr id="12" name="Łącznik prosty ze strzałką 11"/>
          <p:cNvCxnSpPr/>
          <p:nvPr/>
        </p:nvCxnSpPr>
        <p:spPr>
          <a:xfrm flipV="1">
            <a:off x="3701806" y="4560120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612651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99562" y="268922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289_F17-057</a:t>
            </a: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H="1" flipV="1">
            <a:off x="4776907" y="2607341"/>
            <a:ext cx="69249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38"/>
          <p:cNvSpPr>
            <a:spLocks noChangeShapeType="1"/>
          </p:cNvSpPr>
          <p:nvPr/>
        </p:nvSpPr>
        <p:spPr bwMode="auto">
          <a:xfrm>
            <a:off x="5172862" y="2599869"/>
            <a:ext cx="0" cy="153070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pole tekstowe 13"/>
          <p:cNvSpPr txBox="1"/>
          <p:nvPr/>
        </p:nvSpPr>
        <p:spPr>
          <a:xfrm>
            <a:off x="3772136" y="5222330"/>
            <a:ext cx="10903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289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V1V2|V3</a:t>
            </a:r>
          </a:p>
        </p:txBody>
      </p:sp>
      <p:sp>
        <p:nvSpPr>
          <p:cNvPr id="17" name="Line 5"/>
          <p:cNvSpPr>
            <a:spLocks noChangeShapeType="1"/>
          </p:cNvSpPr>
          <p:nvPr/>
        </p:nvSpPr>
        <p:spPr bwMode="auto">
          <a:xfrm flipH="1" flipV="1">
            <a:off x="4240643" y="1091476"/>
            <a:ext cx="69249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570676" y="1084003"/>
            <a:ext cx="0" cy="129795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Prostokąt 10"/>
          <p:cNvSpPr/>
          <p:nvPr/>
        </p:nvSpPr>
        <p:spPr>
          <a:xfrm>
            <a:off x="281847" y="5474841"/>
            <a:ext cx="37673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c.1622T&gt;C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p.(Leu541Pro)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c.3113C&gt;T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p.(Ala1038Val)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V3: c.3056C&gt;T, p.(Thr1019Met)</a:t>
            </a:r>
          </a:p>
        </p:txBody>
      </p:sp>
      <p:sp>
        <p:nvSpPr>
          <p:cNvPr id="8" name="Prostokąt 7"/>
          <p:cNvSpPr/>
          <p:nvPr/>
        </p:nvSpPr>
        <p:spPr>
          <a:xfrm>
            <a:off x="4382526" y="1487984"/>
            <a:ext cx="16112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291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V1V2|V1V2</a:t>
            </a:r>
          </a:p>
        </p:txBody>
      </p:sp>
      <p:sp>
        <p:nvSpPr>
          <p:cNvPr id="16" name="Prostokąt 15"/>
          <p:cNvSpPr/>
          <p:nvPr/>
        </p:nvSpPr>
        <p:spPr>
          <a:xfrm>
            <a:off x="3715921" y="1486775"/>
            <a:ext cx="7011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290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sp>
        <p:nvSpPr>
          <p:cNvPr id="20" name="pole tekstowe 19"/>
          <p:cNvSpPr txBox="1"/>
          <p:nvPr/>
        </p:nvSpPr>
        <p:spPr>
          <a:xfrm>
            <a:off x="4028838" y="2986536"/>
            <a:ext cx="9428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564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</a:p>
        </p:txBody>
      </p:sp>
      <p:sp>
        <p:nvSpPr>
          <p:cNvPr id="21" name="pole tekstowe 20"/>
          <p:cNvSpPr txBox="1"/>
          <p:nvPr/>
        </p:nvSpPr>
        <p:spPr>
          <a:xfrm>
            <a:off x="5428901" y="2986536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565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+|V3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2627784" y="880641"/>
            <a:ext cx="1069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000" dirty="0" err="1">
                <a:latin typeface="Arial" panose="020B0604020202020204" pitchFamily="34" charset="0"/>
                <a:cs typeface="Arial" panose="020B0604020202020204" pitchFamily="34" charset="0"/>
              </a:rPr>
              <a:t>night</a:t>
            </a:r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000" dirty="0" err="1">
                <a:latin typeface="Arial" panose="020B0604020202020204" pitchFamily="34" charset="0"/>
                <a:cs typeface="Arial" panose="020B0604020202020204" pitchFamily="34" charset="0"/>
              </a:rPr>
              <a:t>blindness</a:t>
            </a:r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pl-PL" sz="1000" dirty="0" err="1">
                <a:latin typeface="Arial" panose="020B0604020202020204" pitchFamily="34" charset="0"/>
                <a:cs typeface="Arial" panose="020B0604020202020204" pitchFamily="34" charset="0"/>
              </a:rPr>
              <a:t>legally</a:t>
            </a:r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 blind</a:t>
            </a:r>
          </a:p>
        </p:txBody>
      </p:sp>
      <p:sp>
        <p:nvSpPr>
          <p:cNvPr id="12" name="Prostokąt 11"/>
          <p:cNvSpPr/>
          <p:nvPr/>
        </p:nvSpPr>
        <p:spPr>
          <a:xfrm>
            <a:off x="5453231" y="939389"/>
            <a:ext cx="54053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STGD</a:t>
            </a:r>
          </a:p>
        </p:txBody>
      </p:sp>
      <p:grpSp>
        <p:nvGrpSpPr>
          <p:cNvPr id="13" name="Grupa 12"/>
          <p:cNvGrpSpPr/>
          <p:nvPr/>
        </p:nvGrpSpPr>
        <p:grpSpPr>
          <a:xfrm>
            <a:off x="3590438" y="4118156"/>
            <a:ext cx="2676592" cy="1330268"/>
            <a:chOff x="4098811" y="4891785"/>
            <a:chExt cx="2676592" cy="1330268"/>
          </a:xfrm>
        </p:grpSpPr>
        <p:grpSp>
          <p:nvGrpSpPr>
            <p:cNvPr id="29" name="Grupa 28"/>
            <p:cNvGrpSpPr/>
            <p:nvPr/>
          </p:nvGrpSpPr>
          <p:grpSpPr>
            <a:xfrm flipH="1">
              <a:off x="4603136" y="4891785"/>
              <a:ext cx="1949253" cy="885805"/>
              <a:chOff x="28307543" y="2557684"/>
              <a:chExt cx="1949253" cy="885805"/>
            </a:xfrm>
          </p:grpSpPr>
          <p:sp>
            <p:nvSpPr>
              <p:cNvPr id="30" name="Line 1153"/>
              <p:cNvSpPr>
                <a:spLocks noChangeShapeType="1"/>
              </p:cNvSpPr>
              <p:nvPr/>
            </p:nvSpPr>
            <p:spPr bwMode="auto">
              <a:xfrm>
                <a:off x="28307543" y="2557684"/>
                <a:ext cx="0" cy="415498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1353" tIns="45676" rIns="91353" bIns="45676"/>
              <a:lstStyle/>
              <a:p>
                <a:endParaRPr lang="nl-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" name="Line 1154"/>
              <p:cNvSpPr>
                <a:spLocks noChangeShapeType="1"/>
              </p:cNvSpPr>
              <p:nvPr/>
            </p:nvSpPr>
            <p:spPr bwMode="auto">
              <a:xfrm>
                <a:off x="28318021" y="2570098"/>
                <a:ext cx="1691999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1353" tIns="45676" rIns="91353" bIns="45676"/>
              <a:lstStyle/>
              <a:p>
                <a:endParaRPr lang="nl-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" name="Line 1153"/>
              <p:cNvSpPr>
                <a:spLocks noChangeShapeType="1"/>
              </p:cNvSpPr>
              <p:nvPr/>
            </p:nvSpPr>
            <p:spPr bwMode="auto">
              <a:xfrm>
                <a:off x="30012894" y="2560899"/>
                <a:ext cx="0" cy="412279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1353" tIns="45676" rIns="91353" bIns="45676"/>
              <a:lstStyle/>
              <a:p>
                <a:endParaRPr lang="nl-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" name="Rectangle 12"/>
              <p:cNvSpPr>
                <a:spLocks noChangeArrowheads="1"/>
              </p:cNvSpPr>
              <p:nvPr/>
            </p:nvSpPr>
            <p:spPr bwMode="auto">
              <a:xfrm flipH="1">
                <a:off x="29792986" y="2979675"/>
                <a:ext cx="463810" cy="463814"/>
              </a:xfrm>
              <a:prstGeom prst="rect">
                <a:avLst/>
              </a:prstGeom>
              <a:solidFill>
                <a:schemeClr val="tx1"/>
              </a:solidFill>
              <a:ln w="158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1353" tIns="45676" rIns="91353" bIns="45676" anchor="ctr"/>
              <a:lstStyle/>
              <a:p>
                <a:endParaRPr lang="en-US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34" name="Łącznik prosty ze strzałką 33"/>
            <p:cNvCxnSpPr/>
            <p:nvPr/>
          </p:nvCxnSpPr>
          <p:spPr>
            <a:xfrm flipV="1">
              <a:off x="4098811" y="5892004"/>
              <a:ext cx="335085" cy="330049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Oval 112"/>
            <p:cNvSpPr>
              <a:spLocks noChangeArrowheads="1"/>
            </p:cNvSpPr>
            <p:nvPr/>
          </p:nvSpPr>
          <p:spPr bwMode="auto">
            <a:xfrm>
              <a:off x="6308419" y="5313776"/>
              <a:ext cx="466984" cy="495578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353" tIns="45676" rIns="91353" bIns="45676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6" name="Rectangle 12"/>
          <p:cNvSpPr>
            <a:spLocks noChangeArrowheads="1"/>
          </p:cNvSpPr>
          <p:nvPr/>
        </p:nvSpPr>
        <p:spPr bwMode="auto">
          <a:xfrm>
            <a:off x="4929693" y="859569"/>
            <a:ext cx="463810" cy="463814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lIns="91353" tIns="45676" rIns="91353" bIns="45676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Oval 112"/>
          <p:cNvSpPr>
            <a:spLocks noChangeArrowheads="1"/>
          </p:cNvSpPr>
          <p:nvPr/>
        </p:nvSpPr>
        <p:spPr bwMode="auto">
          <a:xfrm>
            <a:off x="5469400" y="2352080"/>
            <a:ext cx="466984" cy="495578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lIns="91353" tIns="45676" rIns="91353" bIns="45676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12"/>
          <p:cNvSpPr>
            <a:spLocks noChangeArrowheads="1"/>
          </p:cNvSpPr>
          <p:nvPr/>
        </p:nvSpPr>
        <p:spPr bwMode="auto">
          <a:xfrm>
            <a:off x="4317317" y="2381958"/>
            <a:ext cx="463810" cy="463814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lIns="91353" tIns="45676" rIns="91353" bIns="45676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Oval 112"/>
          <p:cNvSpPr>
            <a:spLocks noChangeArrowheads="1"/>
          </p:cNvSpPr>
          <p:nvPr/>
        </p:nvSpPr>
        <p:spPr bwMode="auto">
          <a:xfrm>
            <a:off x="3833013" y="836712"/>
            <a:ext cx="466984" cy="495578"/>
          </a:xfrm>
          <a:prstGeom prst="ellipse">
            <a:avLst/>
          </a:prstGeom>
          <a:solidFill>
            <a:schemeClr val="bg1">
              <a:lumMod val="65000"/>
            </a:schemeClr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lIns="91353" tIns="45676" rIns="91353" bIns="45676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46607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246044" y="234836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292_F17-058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5157022" y="1402116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4677155" y="1154327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5892514" y="1154327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5539979" y="1394370"/>
            <a:ext cx="0" cy="227422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val 112"/>
          <p:cNvSpPr>
            <a:spLocks noChangeArrowheads="1"/>
          </p:cNvSpPr>
          <p:nvPr/>
        </p:nvSpPr>
        <p:spPr bwMode="auto">
          <a:xfrm>
            <a:off x="5310208" y="3651916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Łącznik prosty ze strzałką 37"/>
          <p:cNvCxnSpPr>
            <a:cxnSpLocks/>
          </p:cNvCxnSpPr>
          <p:nvPr/>
        </p:nvCxnSpPr>
        <p:spPr>
          <a:xfrm flipV="1">
            <a:off x="4917169" y="4119206"/>
            <a:ext cx="291288" cy="22420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Line 1153"/>
          <p:cNvSpPr>
            <a:spLocks noChangeShapeType="1"/>
          </p:cNvSpPr>
          <p:nvPr/>
        </p:nvSpPr>
        <p:spPr bwMode="auto">
          <a:xfrm flipH="1">
            <a:off x="3564321" y="1402117"/>
            <a:ext cx="3712" cy="2249800"/>
          </a:xfrm>
          <a:prstGeom prst="line">
            <a:avLst/>
          </a:prstGeom>
          <a:noFill/>
          <a:ln w="15875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kstvak 218"/>
          <p:cNvSpPr txBox="1">
            <a:spLocks noChangeArrowheads="1"/>
          </p:cNvSpPr>
          <p:nvPr/>
        </p:nvSpPr>
        <p:spPr bwMode="auto">
          <a:xfrm>
            <a:off x="5139584" y="4350090"/>
            <a:ext cx="80823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292</a:t>
            </a:r>
          </a:p>
          <a:p>
            <a:pPr algn="ctr"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  <a:endParaRPr lang="pl-PL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Oval 112"/>
          <p:cNvSpPr>
            <a:spLocks noChangeArrowheads="1"/>
          </p:cNvSpPr>
          <p:nvPr/>
        </p:nvSpPr>
        <p:spPr bwMode="auto">
          <a:xfrm>
            <a:off x="2277314" y="1154327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Line 5"/>
          <p:cNvSpPr>
            <a:spLocks noChangeShapeType="1"/>
          </p:cNvSpPr>
          <p:nvPr/>
        </p:nvSpPr>
        <p:spPr bwMode="auto">
          <a:xfrm flipH="1" flipV="1">
            <a:off x="2744299" y="1394370"/>
            <a:ext cx="1932855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 flipH="1">
            <a:off x="3330827" y="3651917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380200" y="5585772"/>
            <a:ext cx="579155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CEP290</a:t>
            </a:r>
            <a:endParaRPr lang="pl-PL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c.185A&gt;G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p.(Lys62Arg)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c.2991+1655A&gt;G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p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.(Cys998*)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5173067" y="466628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pole tekstowe 18"/>
          <p:cNvSpPr txBox="1"/>
          <p:nvPr/>
        </p:nvSpPr>
        <p:spPr>
          <a:xfrm>
            <a:off x="4583474" y="21471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pole tekstowe 19"/>
          <p:cNvSpPr txBox="1"/>
          <p:nvPr/>
        </p:nvSpPr>
        <p:spPr>
          <a:xfrm>
            <a:off x="5795627" y="1763409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456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+|V2</a:t>
            </a:r>
          </a:p>
        </p:txBody>
      </p:sp>
      <p:sp>
        <p:nvSpPr>
          <p:cNvPr id="6" name="Prostokąt 5"/>
          <p:cNvSpPr/>
          <p:nvPr/>
        </p:nvSpPr>
        <p:spPr>
          <a:xfrm>
            <a:off x="4580267" y="1763410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454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Prostokąt 5">
            <a:extLst>
              <a:ext uri="{FF2B5EF4-FFF2-40B4-BE49-F238E27FC236}">
                <a16:creationId xmlns="" xmlns:a16="http://schemas.microsoft.com/office/drawing/2014/main" id="{90C44EDF-8B4E-4A83-A98E-D0494CC98005}"/>
              </a:ext>
            </a:extLst>
          </p:cNvPr>
          <p:cNvSpPr/>
          <p:nvPr/>
        </p:nvSpPr>
        <p:spPr>
          <a:xfrm>
            <a:off x="3226170" y="4350089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455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58791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6591AB65-9D8C-40B6-AD26-366994AE4F18}"/>
              </a:ext>
            </a:extLst>
          </p:cNvPr>
          <p:cNvSpPr/>
          <p:nvPr/>
        </p:nvSpPr>
        <p:spPr>
          <a:xfrm>
            <a:off x="323528" y="260648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293_F17-059</a:t>
            </a:r>
          </a:p>
        </p:txBody>
      </p:sp>
      <p:sp>
        <p:nvSpPr>
          <p:cNvPr id="3" name="Oval 112">
            <a:extLst>
              <a:ext uri="{FF2B5EF4-FFF2-40B4-BE49-F238E27FC236}">
                <a16:creationId xmlns="" xmlns:a16="http://schemas.microsoft.com/office/drawing/2014/main" id="{D29C36BF-12E4-4822-A86F-E3A3622BB6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7718" y="1611384"/>
            <a:ext cx="601518" cy="601518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2">
            <a:extLst>
              <a:ext uri="{FF2B5EF4-FFF2-40B4-BE49-F238E27FC236}">
                <a16:creationId xmlns="" xmlns:a16="http://schemas.microsoft.com/office/drawing/2014/main" id="{7E31FEF4-D498-4017-B29D-C2D87E43B91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829161" y="1598340"/>
            <a:ext cx="601518" cy="601518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Line 5">
            <a:extLst>
              <a:ext uri="{FF2B5EF4-FFF2-40B4-BE49-F238E27FC236}">
                <a16:creationId xmlns="" xmlns:a16="http://schemas.microsoft.com/office/drawing/2014/main" id="{BD07F3F7-890D-48CA-85C0-91FF1F755A0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39952" y="1935653"/>
            <a:ext cx="69249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138">
            <a:extLst>
              <a:ext uri="{FF2B5EF4-FFF2-40B4-BE49-F238E27FC236}">
                <a16:creationId xmlns="" xmlns:a16="http://schemas.microsoft.com/office/drawing/2014/main" id="{155FAB66-77D0-42F7-A707-D6C3B620C89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37256" y="1928180"/>
            <a:ext cx="0" cy="217872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pole tekstowe 13">
            <a:extLst>
              <a:ext uri="{FF2B5EF4-FFF2-40B4-BE49-F238E27FC236}">
                <a16:creationId xmlns="" xmlns:a16="http://schemas.microsoft.com/office/drawing/2014/main" id="{B76DBC2D-3FCD-4921-A61F-D22C9299E9B9}"/>
              </a:ext>
            </a:extLst>
          </p:cNvPr>
          <p:cNvSpPr txBox="1"/>
          <p:nvPr/>
        </p:nvSpPr>
        <p:spPr>
          <a:xfrm>
            <a:off x="4169394" y="4869160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293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2">
            <a:extLst>
              <a:ext uri="{FF2B5EF4-FFF2-40B4-BE49-F238E27FC236}">
                <a16:creationId xmlns="" xmlns:a16="http://schemas.microsoft.com/office/drawing/2014/main" id="{3CD8F73C-DF6B-48C8-A4B9-07BA485AE18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139952" y="4005064"/>
            <a:ext cx="601518" cy="601518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Łącznik prosty ze strzałką 8"/>
          <p:cNvCxnSpPr/>
          <p:nvPr/>
        </p:nvCxnSpPr>
        <p:spPr>
          <a:xfrm flipV="1">
            <a:off x="3670935" y="4723778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162434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07504" y="186095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295_F17-060</a:t>
            </a:r>
          </a:p>
        </p:txBody>
      </p:sp>
      <p:sp>
        <p:nvSpPr>
          <p:cNvPr id="4" name="Oval 112"/>
          <p:cNvSpPr>
            <a:spLocks noChangeArrowheads="1"/>
          </p:cNvSpPr>
          <p:nvPr/>
        </p:nvSpPr>
        <p:spPr bwMode="auto">
          <a:xfrm>
            <a:off x="2437952" y="3788885"/>
            <a:ext cx="385494" cy="385494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3279914" y="3775841"/>
            <a:ext cx="385494" cy="385494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H="1" flipV="1">
            <a:off x="2836117" y="3989078"/>
            <a:ext cx="443797" cy="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38"/>
          <p:cNvSpPr>
            <a:spLocks noChangeShapeType="1"/>
          </p:cNvSpPr>
          <p:nvPr/>
        </p:nvSpPr>
        <p:spPr bwMode="auto">
          <a:xfrm flipH="1">
            <a:off x="3072559" y="3989078"/>
            <a:ext cx="1" cy="133319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val 112"/>
          <p:cNvSpPr>
            <a:spLocks noChangeArrowheads="1"/>
          </p:cNvSpPr>
          <p:nvPr/>
        </p:nvSpPr>
        <p:spPr bwMode="auto">
          <a:xfrm>
            <a:off x="2432931" y="5610306"/>
            <a:ext cx="385494" cy="385494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pole tekstowe 13"/>
          <p:cNvSpPr txBox="1"/>
          <p:nvPr/>
        </p:nvSpPr>
        <p:spPr>
          <a:xfrm>
            <a:off x="2268868" y="6203227"/>
            <a:ext cx="713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295</a:t>
            </a:r>
          </a:p>
        </p:txBody>
      </p:sp>
      <p:sp>
        <p:nvSpPr>
          <p:cNvPr id="17" name="Line 5"/>
          <p:cNvSpPr>
            <a:spLocks noChangeShapeType="1"/>
          </p:cNvSpPr>
          <p:nvPr/>
        </p:nvSpPr>
        <p:spPr bwMode="auto">
          <a:xfrm flipH="1">
            <a:off x="4984206" y="2380062"/>
            <a:ext cx="577310" cy="56594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 flipH="1">
            <a:off x="4832843" y="2688437"/>
            <a:ext cx="0" cy="108740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 flipH="1">
            <a:off x="1285824" y="5610306"/>
            <a:ext cx="385494" cy="385494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12"/>
          <p:cNvSpPr>
            <a:spLocks noChangeArrowheads="1"/>
          </p:cNvSpPr>
          <p:nvPr/>
        </p:nvSpPr>
        <p:spPr bwMode="auto">
          <a:xfrm flipH="1">
            <a:off x="3415283" y="5610306"/>
            <a:ext cx="385494" cy="385494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Line 138"/>
          <p:cNvSpPr>
            <a:spLocks noChangeShapeType="1"/>
          </p:cNvSpPr>
          <p:nvPr/>
        </p:nvSpPr>
        <p:spPr bwMode="auto">
          <a:xfrm flipH="1">
            <a:off x="1478570" y="5322274"/>
            <a:ext cx="1" cy="28803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Line 138"/>
          <p:cNvSpPr>
            <a:spLocks noChangeShapeType="1"/>
          </p:cNvSpPr>
          <p:nvPr/>
        </p:nvSpPr>
        <p:spPr bwMode="auto">
          <a:xfrm flipH="1">
            <a:off x="4714281" y="5322573"/>
            <a:ext cx="1" cy="28803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Line 5"/>
          <p:cNvSpPr>
            <a:spLocks noChangeShapeType="1"/>
          </p:cNvSpPr>
          <p:nvPr/>
        </p:nvSpPr>
        <p:spPr bwMode="auto">
          <a:xfrm flipH="1" flipV="1">
            <a:off x="1478569" y="5322272"/>
            <a:ext cx="3235711" cy="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Line 138"/>
          <p:cNvSpPr>
            <a:spLocks noChangeShapeType="1"/>
          </p:cNvSpPr>
          <p:nvPr/>
        </p:nvSpPr>
        <p:spPr bwMode="auto">
          <a:xfrm flipH="1">
            <a:off x="3608030" y="5322272"/>
            <a:ext cx="1" cy="28803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Line 138"/>
          <p:cNvSpPr>
            <a:spLocks noChangeShapeType="1"/>
          </p:cNvSpPr>
          <p:nvPr/>
        </p:nvSpPr>
        <p:spPr bwMode="auto">
          <a:xfrm flipH="1">
            <a:off x="2625678" y="5322272"/>
            <a:ext cx="1" cy="28803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 flipH="1">
            <a:off x="4521535" y="5610605"/>
            <a:ext cx="385494" cy="385494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Oval 112"/>
          <p:cNvSpPr>
            <a:spLocks noChangeArrowheads="1"/>
          </p:cNvSpPr>
          <p:nvPr/>
        </p:nvSpPr>
        <p:spPr bwMode="auto">
          <a:xfrm>
            <a:off x="4639959" y="3775841"/>
            <a:ext cx="385494" cy="385494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 flipH="1">
            <a:off x="6182368" y="3796332"/>
            <a:ext cx="385494" cy="385494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6240722" y="381010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3" name="Line 138"/>
          <p:cNvSpPr>
            <a:spLocks noChangeShapeType="1"/>
          </p:cNvSpPr>
          <p:nvPr/>
        </p:nvSpPr>
        <p:spPr bwMode="auto">
          <a:xfrm flipH="1">
            <a:off x="3472662" y="3502870"/>
            <a:ext cx="1" cy="28803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Line 138"/>
          <p:cNvSpPr>
            <a:spLocks noChangeShapeType="1"/>
          </p:cNvSpPr>
          <p:nvPr/>
        </p:nvSpPr>
        <p:spPr bwMode="auto">
          <a:xfrm flipH="1">
            <a:off x="6391565" y="3503169"/>
            <a:ext cx="1" cy="28803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Line 5"/>
          <p:cNvSpPr>
            <a:spLocks noChangeShapeType="1"/>
          </p:cNvSpPr>
          <p:nvPr/>
        </p:nvSpPr>
        <p:spPr bwMode="auto">
          <a:xfrm flipH="1" flipV="1">
            <a:off x="3472661" y="3502868"/>
            <a:ext cx="291890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val 112"/>
          <p:cNvSpPr>
            <a:spLocks noChangeArrowheads="1"/>
          </p:cNvSpPr>
          <p:nvPr/>
        </p:nvSpPr>
        <p:spPr bwMode="auto">
          <a:xfrm>
            <a:off x="4238152" y="2483333"/>
            <a:ext cx="385494" cy="385494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 flipH="1">
            <a:off x="5080114" y="2470289"/>
            <a:ext cx="385494" cy="385494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Line 5"/>
          <p:cNvSpPr>
            <a:spLocks noChangeShapeType="1"/>
          </p:cNvSpPr>
          <p:nvPr/>
        </p:nvSpPr>
        <p:spPr bwMode="auto">
          <a:xfrm flipH="1" flipV="1">
            <a:off x="4636317" y="2683526"/>
            <a:ext cx="443797" cy="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Oval 112"/>
          <p:cNvSpPr>
            <a:spLocks noChangeArrowheads="1"/>
          </p:cNvSpPr>
          <p:nvPr/>
        </p:nvSpPr>
        <p:spPr bwMode="auto">
          <a:xfrm>
            <a:off x="6830440" y="1552404"/>
            <a:ext cx="385494" cy="385494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Line 138"/>
          <p:cNvSpPr>
            <a:spLocks noChangeShapeType="1"/>
          </p:cNvSpPr>
          <p:nvPr/>
        </p:nvSpPr>
        <p:spPr bwMode="auto">
          <a:xfrm flipH="1">
            <a:off x="5691523" y="1279433"/>
            <a:ext cx="1" cy="28803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Line 5"/>
          <p:cNvSpPr>
            <a:spLocks noChangeShapeType="1"/>
          </p:cNvSpPr>
          <p:nvPr/>
        </p:nvSpPr>
        <p:spPr bwMode="auto">
          <a:xfrm flipH="1" flipV="1">
            <a:off x="5691521" y="1279431"/>
            <a:ext cx="1362849" cy="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Line 138"/>
          <p:cNvSpPr>
            <a:spLocks noChangeShapeType="1"/>
          </p:cNvSpPr>
          <p:nvPr/>
        </p:nvSpPr>
        <p:spPr bwMode="auto">
          <a:xfrm flipH="1">
            <a:off x="7033134" y="1264372"/>
            <a:ext cx="1" cy="28803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Line 5"/>
          <p:cNvSpPr>
            <a:spLocks noChangeShapeType="1"/>
          </p:cNvSpPr>
          <p:nvPr/>
        </p:nvSpPr>
        <p:spPr bwMode="auto">
          <a:xfrm flipH="1">
            <a:off x="5390062" y="1453521"/>
            <a:ext cx="577310" cy="56594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Oval 112"/>
          <p:cNvSpPr>
            <a:spLocks noChangeArrowheads="1"/>
          </p:cNvSpPr>
          <p:nvPr/>
        </p:nvSpPr>
        <p:spPr bwMode="auto">
          <a:xfrm>
            <a:off x="4644008" y="1556792"/>
            <a:ext cx="385494" cy="385494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Rectangle 12"/>
          <p:cNvSpPr>
            <a:spLocks noChangeArrowheads="1"/>
          </p:cNvSpPr>
          <p:nvPr/>
        </p:nvSpPr>
        <p:spPr bwMode="auto">
          <a:xfrm flipH="1">
            <a:off x="5485970" y="1543748"/>
            <a:ext cx="385494" cy="385494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Line 5"/>
          <p:cNvSpPr>
            <a:spLocks noChangeShapeType="1"/>
          </p:cNvSpPr>
          <p:nvPr/>
        </p:nvSpPr>
        <p:spPr bwMode="auto">
          <a:xfrm flipH="1" flipV="1">
            <a:off x="5042173" y="1756985"/>
            <a:ext cx="443797" cy="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5532683" y="157029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55" name="pole tekstowe 54"/>
          <p:cNvSpPr txBox="1"/>
          <p:nvPr/>
        </p:nvSpPr>
        <p:spPr>
          <a:xfrm>
            <a:off x="6877153" y="156487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56" name="Line 138"/>
          <p:cNvSpPr>
            <a:spLocks noChangeShapeType="1"/>
          </p:cNvSpPr>
          <p:nvPr/>
        </p:nvSpPr>
        <p:spPr bwMode="auto">
          <a:xfrm>
            <a:off x="5272861" y="1745151"/>
            <a:ext cx="0" cy="104966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Line 5"/>
          <p:cNvSpPr>
            <a:spLocks noChangeShapeType="1"/>
          </p:cNvSpPr>
          <p:nvPr/>
        </p:nvSpPr>
        <p:spPr bwMode="auto">
          <a:xfrm flipH="1">
            <a:off x="6517555" y="304225"/>
            <a:ext cx="577310" cy="56594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Oval 112"/>
          <p:cNvSpPr>
            <a:spLocks noChangeArrowheads="1"/>
          </p:cNvSpPr>
          <p:nvPr/>
        </p:nvSpPr>
        <p:spPr bwMode="auto">
          <a:xfrm>
            <a:off x="5771501" y="407496"/>
            <a:ext cx="385494" cy="385494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Rectangle 12"/>
          <p:cNvSpPr>
            <a:spLocks noChangeArrowheads="1"/>
          </p:cNvSpPr>
          <p:nvPr/>
        </p:nvSpPr>
        <p:spPr bwMode="auto">
          <a:xfrm flipH="1">
            <a:off x="6613463" y="394452"/>
            <a:ext cx="385494" cy="385494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Line 5"/>
          <p:cNvSpPr>
            <a:spLocks noChangeShapeType="1"/>
          </p:cNvSpPr>
          <p:nvPr/>
        </p:nvSpPr>
        <p:spPr bwMode="auto">
          <a:xfrm flipH="1" flipV="1">
            <a:off x="6169666" y="607689"/>
            <a:ext cx="443797" cy="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pole tekstowe 60"/>
          <p:cNvSpPr txBox="1"/>
          <p:nvPr/>
        </p:nvSpPr>
        <p:spPr>
          <a:xfrm>
            <a:off x="6660176" y="42100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62" name="Line 138"/>
          <p:cNvSpPr>
            <a:spLocks noChangeShapeType="1"/>
          </p:cNvSpPr>
          <p:nvPr/>
        </p:nvSpPr>
        <p:spPr bwMode="auto">
          <a:xfrm>
            <a:off x="6391566" y="600243"/>
            <a:ext cx="0" cy="67919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pole tekstowe 62"/>
          <p:cNvSpPr txBox="1"/>
          <p:nvPr/>
        </p:nvSpPr>
        <p:spPr>
          <a:xfrm>
            <a:off x="5818214" y="40749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64" name="Line 5"/>
          <p:cNvSpPr>
            <a:spLocks noChangeShapeType="1"/>
          </p:cNvSpPr>
          <p:nvPr/>
        </p:nvSpPr>
        <p:spPr bwMode="auto">
          <a:xfrm flipH="1">
            <a:off x="5663412" y="301122"/>
            <a:ext cx="577310" cy="56594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 flipH="1">
            <a:off x="6830440" y="2470289"/>
            <a:ext cx="385494" cy="385494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Line 138"/>
          <p:cNvSpPr>
            <a:spLocks noChangeShapeType="1"/>
          </p:cNvSpPr>
          <p:nvPr/>
        </p:nvSpPr>
        <p:spPr bwMode="auto">
          <a:xfrm flipH="1">
            <a:off x="7023187" y="1937898"/>
            <a:ext cx="0" cy="64088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7" name="Łącznik prosty ze strzałką 66"/>
          <p:cNvCxnSpPr/>
          <p:nvPr/>
        </p:nvCxnSpPr>
        <p:spPr>
          <a:xfrm flipV="1">
            <a:off x="2001942" y="6075263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989929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a 11"/>
          <p:cNvGrpSpPr/>
          <p:nvPr/>
        </p:nvGrpSpPr>
        <p:grpSpPr>
          <a:xfrm>
            <a:off x="3458112" y="1235272"/>
            <a:ext cx="2263378" cy="2999447"/>
            <a:chOff x="4315780" y="3367838"/>
            <a:chExt cx="719398" cy="953352"/>
          </a:xfrm>
        </p:grpSpPr>
        <p:sp>
          <p:nvSpPr>
            <p:cNvPr id="4" name="Oval 112"/>
            <p:cNvSpPr>
              <a:spLocks noChangeArrowheads="1"/>
            </p:cNvSpPr>
            <p:nvPr/>
          </p:nvSpPr>
          <p:spPr bwMode="auto">
            <a:xfrm>
              <a:off x="4315780" y="3372795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12"/>
            <p:cNvSpPr>
              <a:spLocks noChangeArrowheads="1"/>
            </p:cNvSpPr>
            <p:nvPr/>
          </p:nvSpPr>
          <p:spPr bwMode="auto">
            <a:xfrm flipH="1">
              <a:off x="4806578" y="3367838"/>
              <a:ext cx="228600" cy="22860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 flipH="1" flipV="1">
              <a:off x="4544652" y="3496030"/>
              <a:ext cx="26317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Line 138"/>
            <p:cNvSpPr>
              <a:spLocks noChangeShapeType="1"/>
            </p:cNvSpPr>
            <p:nvPr/>
          </p:nvSpPr>
          <p:spPr bwMode="auto">
            <a:xfrm>
              <a:off x="4657639" y="3493190"/>
              <a:ext cx="0" cy="8280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Prostokąt 1"/>
          <p:cNvSpPr/>
          <p:nvPr/>
        </p:nvSpPr>
        <p:spPr>
          <a:xfrm>
            <a:off x="251520" y="332656"/>
            <a:ext cx="15568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297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F17-061</a:t>
            </a: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4208103" y="5228344"/>
            <a:ext cx="6992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297</a:t>
            </a: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val 112"/>
          <p:cNvSpPr>
            <a:spLocks noChangeArrowheads="1"/>
          </p:cNvSpPr>
          <p:nvPr/>
        </p:nvSpPr>
        <p:spPr bwMode="auto">
          <a:xfrm>
            <a:off x="4178192" y="4234719"/>
            <a:ext cx="719224" cy="719224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n>
                <a:solidFill>
                  <a:sysClr val="windowText" lastClr="000000"/>
                </a:solidFill>
              </a:ln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Łącznik prosty ze strzałką 12"/>
          <p:cNvCxnSpPr/>
          <p:nvPr/>
        </p:nvCxnSpPr>
        <p:spPr>
          <a:xfrm flipV="1">
            <a:off x="3650182" y="4953943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31921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190060" y="253651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298_F17-062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3953745" y="1682188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3486758" y="1434399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1153"/>
          <p:cNvSpPr>
            <a:spLocks noChangeShapeType="1"/>
          </p:cNvSpPr>
          <p:nvPr/>
        </p:nvSpPr>
        <p:spPr bwMode="auto">
          <a:xfrm>
            <a:off x="3315342" y="3504711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3303179" y="3506592"/>
            <a:ext cx="216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336702" y="1674442"/>
            <a:ext cx="0" cy="183026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Łącznik prosty ze strzałką 37"/>
          <p:cNvCxnSpPr>
            <a:cxnSpLocks/>
          </p:cNvCxnSpPr>
          <p:nvPr/>
        </p:nvCxnSpPr>
        <p:spPr>
          <a:xfrm flipV="1">
            <a:off x="2656114" y="4521349"/>
            <a:ext cx="289019" cy="24348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Line 1153"/>
          <p:cNvSpPr>
            <a:spLocks noChangeShapeType="1"/>
          </p:cNvSpPr>
          <p:nvPr/>
        </p:nvSpPr>
        <p:spPr bwMode="auto">
          <a:xfrm>
            <a:off x="5463821" y="3497067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 flipH="1">
            <a:off x="4684634" y="1434399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 flipH="1">
            <a:off x="3081849" y="3948668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2899061" y="4884444"/>
            <a:ext cx="8082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298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</a:p>
        </p:txBody>
      </p:sp>
      <p:sp>
        <p:nvSpPr>
          <p:cNvPr id="14" name="Oval 112"/>
          <p:cNvSpPr>
            <a:spLocks noChangeArrowheads="1"/>
          </p:cNvSpPr>
          <p:nvPr/>
        </p:nvSpPr>
        <p:spPr bwMode="auto">
          <a:xfrm>
            <a:off x="5229686" y="3948668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pole tekstowe 14"/>
          <p:cNvSpPr txBox="1"/>
          <p:nvPr/>
        </p:nvSpPr>
        <p:spPr>
          <a:xfrm>
            <a:off x="5132799" y="4884444"/>
            <a:ext cx="6607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557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+|V2</a:t>
            </a:r>
          </a:p>
        </p:txBody>
      </p:sp>
      <p:sp>
        <p:nvSpPr>
          <p:cNvPr id="16" name="pole tekstowe 15"/>
          <p:cNvSpPr txBox="1"/>
          <p:nvPr/>
        </p:nvSpPr>
        <p:spPr>
          <a:xfrm>
            <a:off x="3389873" y="2127911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555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20" name="pole tekstowe 19"/>
          <p:cNvSpPr txBox="1"/>
          <p:nvPr/>
        </p:nvSpPr>
        <p:spPr>
          <a:xfrm>
            <a:off x="4592350" y="2127911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556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+|V2</a:t>
            </a:r>
          </a:p>
        </p:txBody>
      </p:sp>
      <p:sp>
        <p:nvSpPr>
          <p:cNvPr id="3" name="Prostokąt 2"/>
          <p:cNvSpPr/>
          <p:nvPr/>
        </p:nvSpPr>
        <p:spPr>
          <a:xfrm>
            <a:off x="292414" y="5681019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i="1" dirty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c.4234C&gt;T, p.(Gln1412*)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c.710T&gt;C, p.(Leu237Pro)</a:t>
            </a:r>
          </a:p>
        </p:txBody>
      </p:sp>
    </p:spTree>
    <p:extLst>
      <p:ext uri="{BB962C8B-B14F-4D97-AF65-F5344CB8AC3E}">
        <p14:creationId xmlns:p14="http://schemas.microsoft.com/office/powerpoint/2010/main" val="1964495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a 2"/>
          <p:cNvGrpSpPr/>
          <p:nvPr/>
        </p:nvGrpSpPr>
        <p:grpSpPr>
          <a:xfrm>
            <a:off x="3739254" y="1811384"/>
            <a:ext cx="1773229" cy="2903362"/>
            <a:chOff x="4315780" y="3367838"/>
            <a:chExt cx="719398" cy="1177892"/>
          </a:xfrm>
        </p:grpSpPr>
        <p:sp>
          <p:nvSpPr>
            <p:cNvPr id="4" name="Oval 112"/>
            <p:cNvSpPr>
              <a:spLocks noChangeArrowheads="1"/>
            </p:cNvSpPr>
            <p:nvPr/>
          </p:nvSpPr>
          <p:spPr bwMode="auto">
            <a:xfrm>
              <a:off x="4315780" y="3372795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12"/>
            <p:cNvSpPr>
              <a:spLocks noChangeArrowheads="1"/>
            </p:cNvSpPr>
            <p:nvPr/>
          </p:nvSpPr>
          <p:spPr bwMode="auto">
            <a:xfrm flipH="1">
              <a:off x="4806578" y="3367838"/>
              <a:ext cx="228600" cy="22860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 flipH="1" flipV="1">
              <a:off x="4544652" y="3496030"/>
              <a:ext cx="26317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Line 138"/>
            <p:cNvSpPr>
              <a:spLocks noChangeShapeType="1"/>
            </p:cNvSpPr>
            <p:nvPr/>
          </p:nvSpPr>
          <p:spPr bwMode="auto">
            <a:xfrm>
              <a:off x="4657639" y="3493190"/>
              <a:ext cx="0" cy="8280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ctangle 12"/>
            <p:cNvSpPr>
              <a:spLocks noChangeArrowheads="1"/>
            </p:cNvSpPr>
            <p:nvPr/>
          </p:nvSpPr>
          <p:spPr bwMode="auto">
            <a:xfrm flipH="1">
              <a:off x="4535719" y="4317130"/>
              <a:ext cx="228600" cy="228600"/>
            </a:xfrm>
            <a:prstGeom prst="rect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" name="Prostokąt 8"/>
          <p:cNvSpPr/>
          <p:nvPr/>
        </p:nvSpPr>
        <p:spPr>
          <a:xfrm>
            <a:off x="251520" y="332656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228_F17-006</a:t>
            </a:r>
          </a:p>
        </p:txBody>
      </p:sp>
      <p:sp>
        <p:nvSpPr>
          <p:cNvPr id="10" name="Prostokąt 9"/>
          <p:cNvSpPr/>
          <p:nvPr/>
        </p:nvSpPr>
        <p:spPr>
          <a:xfrm>
            <a:off x="4275461" y="4988572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228</a:t>
            </a:r>
          </a:p>
        </p:txBody>
      </p:sp>
      <p:cxnSp>
        <p:nvCxnSpPr>
          <p:cNvPr id="11" name="Łącznik prostoliniowy 10"/>
          <p:cNvCxnSpPr/>
          <p:nvPr/>
        </p:nvCxnSpPr>
        <p:spPr>
          <a:xfrm flipV="1">
            <a:off x="4839482" y="1750423"/>
            <a:ext cx="734004" cy="7219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ze strzałką 14"/>
          <p:cNvCxnSpPr/>
          <p:nvPr/>
        </p:nvCxnSpPr>
        <p:spPr>
          <a:xfrm flipV="1">
            <a:off x="3912989" y="4781281"/>
            <a:ext cx="216000" cy="21600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853495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23528" y="332656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300_F17-063</a:t>
            </a:r>
          </a:p>
        </p:txBody>
      </p:sp>
      <p:sp>
        <p:nvSpPr>
          <p:cNvPr id="11" name="Prostokąt 10"/>
          <p:cNvSpPr/>
          <p:nvPr/>
        </p:nvSpPr>
        <p:spPr>
          <a:xfrm>
            <a:off x="4373359" y="4470211"/>
            <a:ext cx="8082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300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V1|V1</a:t>
            </a:r>
          </a:p>
        </p:txBody>
      </p:sp>
      <p:sp>
        <p:nvSpPr>
          <p:cNvPr id="14" name="Prostokąt 13"/>
          <p:cNvSpPr/>
          <p:nvPr/>
        </p:nvSpPr>
        <p:spPr>
          <a:xfrm>
            <a:off x="323528" y="593325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RDH12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c.806_810del, p.(Ala269Glyfs*2)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3895784" y="2053907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530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16" name="Prostokąt 15"/>
          <p:cNvSpPr/>
          <p:nvPr/>
        </p:nvSpPr>
        <p:spPr>
          <a:xfrm>
            <a:off x="4933037" y="2059837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529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grpSp>
        <p:nvGrpSpPr>
          <p:cNvPr id="13" name="Grupa 6">
            <a:extLst>
              <a:ext uri="{FF2B5EF4-FFF2-40B4-BE49-F238E27FC236}">
                <a16:creationId xmlns="" xmlns:a16="http://schemas.microsoft.com/office/drawing/2014/main" id="{358905BD-61E6-4265-8814-278266EA8130}"/>
              </a:ext>
            </a:extLst>
          </p:cNvPr>
          <p:cNvGrpSpPr/>
          <p:nvPr/>
        </p:nvGrpSpPr>
        <p:grpSpPr>
          <a:xfrm flipH="1">
            <a:off x="3983089" y="1360710"/>
            <a:ext cx="1522175" cy="2520280"/>
            <a:chOff x="4315780" y="3367838"/>
            <a:chExt cx="719398" cy="1235193"/>
          </a:xfrm>
        </p:grpSpPr>
        <p:sp>
          <p:nvSpPr>
            <p:cNvPr id="17" name="Oval 112">
              <a:extLst>
                <a:ext uri="{FF2B5EF4-FFF2-40B4-BE49-F238E27FC236}">
                  <a16:creationId xmlns="" xmlns:a16="http://schemas.microsoft.com/office/drawing/2014/main" id="{00F4031D-5818-45EF-A378-97D34E55EE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5780" y="3372795"/>
              <a:ext cx="228600" cy="228600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="" xmlns:a16="http://schemas.microsoft.com/office/drawing/2014/main" id="{34AE6276-AF45-48BA-BE3B-141B1B51A9A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4806578" y="3367838"/>
              <a:ext cx="228600" cy="22860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Line 5">
              <a:extLst>
                <a:ext uri="{FF2B5EF4-FFF2-40B4-BE49-F238E27FC236}">
                  <a16:creationId xmlns="" xmlns:a16="http://schemas.microsoft.com/office/drawing/2014/main" id="{52E1FC2F-1A25-41AA-8AC9-1AECC76758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544652" y="3496030"/>
              <a:ext cx="26317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Line 138">
              <a:extLst>
                <a:ext uri="{FF2B5EF4-FFF2-40B4-BE49-F238E27FC236}">
                  <a16:creationId xmlns="" xmlns:a16="http://schemas.microsoft.com/office/drawing/2014/main" id="{7BCCE8BB-19A3-4E31-8A2C-45CAEA3DA7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6098" y="3495401"/>
              <a:ext cx="0" cy="110763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1" name="Rectangle 12">
            <a:extLst>
              <a:ext uri="{FF2B5EF4-FFF2-40B4-BE49-F238E27FC236}">
                <a16:creationId xmlns="" xmlns:a16="http://schemas.microsoft.com/office/drawing/2014/main" id="{53054B3A-3024-428E-AC22-5057DCD181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0019" y="3758758"/>
            <a:ext cx="463810" cy="463814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lIns="91353" tIns="45676" rIns="91353" bIns="45676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Łącznik prosty ze strzałką 21"/>
          <p:cNvCxnSpPr/>
          <p:nvPr/>
        </p:nvCxnSpPr>
        <p:spPr>
          <a:xfrm flipV="1">
            <a:off x="3983089" y="4222572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729038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ole tekstowe 15"/>
          <p:cNvSpPr txBox="1"/>
          <p:nvPr/>
        </p:nvSpPr>
        <p:spPr>
          <a:xfrm>
            <a:off x="3278090" y="4593902"/>
            <a:ext cx="8082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301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V1|V1</a:t>
            </a:r>
          </a:p>
        </p:txBody>
      </p:sp>
      <p:sp>
        <p:nvSpPr>
          <p:cNvPr id="19" name="Prostokąt 18"/>
          <p:cNvSpPr/>
          <p:nvPr/>
        </p:nvSpPr>
        <p:spPr>
          <a:xfrm>
            <a:off x="251520" y="260648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301_F17-064</a:t>
            </a:r>
          </a:p>
        </p:txBody>
      </p:sp>
      <p:grpSp>
        <p:nvGrpSpPr>
          <p:cNvPr id="8" name="Grupa 7"/>
          <p:cNvGrpSpPr/>
          <p:nvPr/>
        </p:nvGrpSpPr>
        <p:grpSpPr>
          <a:xfrm>
            <a:off x="3419872" y="1499368"/>
            <a:ext cx="2610109" cy="2842546"/>
            <a:chOff x="2844664" y="1219495"/>
            <a:chExt cx="3382664" cy="3683899"/>
          </a:xfrm>
        </p:grpSpPr>
        <p:sp>
          <p:nvSpPr>
            <p:cNvPr id="4" name="Oval 112"/>
            <p:cNvSpPr>
              <a:spLocks noChangeArrowheads="1"/>
            </p:cNvSpPr>
            <p:nvPr/>
          </p:nvSpPr>
          <p:spPr bwMode="auto">
            <a:xfrm>
              <a:off x="3440311" y="1235091"/>
              <a:ext cx="719224" cy="719224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12"/>
            <p:cNvSpPr>
              <a:spLocks noChangeArrowheads="1"/>
            </p:cNvSpPr>
            <p:nvPr/>
          </p:nvSpPr>
          <p:spPr bwMode="auto">
            <a:xfrm flipH="1">
              <a:off x="4984465" y="1219495"/>
              <a:ext cx="719224" cy="719224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 flipH="1" flipV="1">
              <a:off x="4160391" y="1622814"/>
              <a:ext cx="82800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Line 138"/>
            <p:cNvSpPr>
              <a:spLocks noChangeShapeType="1"/>
            </p:cNvSpPr>
            <p:nvPr/>
          </p:nvSpPr>
          <p:spPr bwMode="auto">
            <a:xfrm>
              <a:off x="4515872" y="1613879"/>
              <a:ext cx="0" cy="19800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Line 5"/>
            <p:cNvSpPr>
              <a:spLocks noChangeShapeType="1"/>
            </p:cNvSpPr>
            <p:nvPr/>
          </p:nvSpPr>
          <p:spPr bwMode="auto">
            <a:xfrm flipH="1" flipV="1">
              <a:off x="3217063" y="3567819"/>
              <a:ext cx="265065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Line 138"/>
            <p:cNvSpPr>
              <a:spLocks noChangeShapeType="1"/>
            </p:cNvSpPr>
            <p:nvPr/>
          </p:nvSpPr>
          <p:spPr bwMode="auto">
            <a:xfrm>
              <a:off x="3217063" y="3563724"/>
              <a:ext cx="0" cy="62044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Line 138"/>
            <p:cNvSpPr>
              <a:spLocks noChangeShapeType="1"/>
            </p:cNvSpPr>
            <p:nvPr/>
          </p:nvSpPr>
          <p:spPr bwMode="auto">
            <a:xfrm>
              <a:off x="5867717" y="3563724"/>
              <a:ext cx="0" cy="6120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Rectangle 12"/>
            <p:cNvSpPr>
              <a:spLocks noChangeArrowheads="1"/>
            </p:cNvSpPr>
            <p:nvPr/>
          </p:nvSpPr>
          <p:spPr bwMode="auto">
            <a:xfrm flipH="1">
              <a:off x="5508104" y="4184170"/>
              <a:ext cx="719224" cy="719224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Oval 112"/>
            <p:cNvSpPr>
              <a:spLocks noChangeArrowheads="1"/>
            </p:cNvSpPr>
            <p:nvPr/>
          </p:nvSpPr>
          <p:spPr bwMode="auto">
            <a:xfrm>
              <a:off x="2844664" y="4175724"/>
              <a:ext cx="719224" cy="719224"/>
            </a:xfrm>
            <a:prstGeom prst="ellipse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14" name="Łącznik prosty ze strzałką 13"/>
          <p:cNvCxnSpPr/>
          <p:nvPr/>
        </p:nvCxnSpPr>
        <p:spPr>
          <a:xfrm flipV="1">
            <a:off x="2943006" y="4479560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rostokąt 2"/>
          <p:cNvSpPr/>
          <p:nvPr/>
        </p:nvSpPr>
        <p:spPr>
          <a:xfrm>
            <a:off x="395536" y="5848537"/>
            <a:ext cx="24053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NR2E3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c.119-2A&gt;C, p.(?)</a:t>
            </a:r>
          </a:p>
        </p:txBody>
      </p:sp>
      <p:sp>
        <p:nvSpPr>
          <p:cNvPr id="18" name="pole tekstowe 17"/>
          <p:cNvSpPr txBox="1"/>
          <p:nvPr/>
        </p:nvSpPr>
        <p:spPr>
          <a:xfrm>
            <a:off x="3826583" y="2204864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842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20" name="pole tekstowe 19"/>
          <p:cNvSpPr txBox="1"/>
          <p:nvPr/>
        </p:nvSpPr>
        <p:spPr>
          <a:xfrm>
            <a:off x="5018073" y="2204864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841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</p:spTree>
    <p:extLst>
      <p:ext uri="{BB962C8B-B14F-4D97-AF65-F5344CB8AC3E}">
        <p14:creationId xmlns:p14="http://schemas.microsoft.com/office/powerpoint/2010/main" val="43874265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ole tekstowe 21"/>
          <p:cNvSpPr txBox="1"/>
          <p:nvPr/>
        </p:nvSpPr>
        <p:spPr>
          <a:xfrm>
            <a:off x="3424619" y="1857380"/>
            <a:ext cx="9364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781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V1V2|?</a:t>
            </a:r>
          </a:p>
        </p:txBody>
      </p:sp>
      <p:sp>
        <p:nvSpPr>
          <p:cNvPr id="28" name="pole tekstowe 27"/>
          <p:cNvSpPr txBox="1"/>
          <p:nvPr/>
        </p:nvSpPr>
        <p:spPr>
          <a:xfrm>
            <a:off x="3024398" y="48963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 flipH="1">
            <a:off x="3615779" y="1149284"/>
            <a:ext cx="559568" cy="559568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val 112"/>
          <p:cNvSpPr>
            <a:spLocks noChangeArrowheads="1"/>
          </p:cNvSpPr>
          <p:nvPr/>
        </p:nvSpPr>
        <p:spPr bwMode="auto">
          <a:xfrm>
            <a:off x="4819546" y="1159222"/>
            <a:ext cx="559568" cy="559568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 flipV="1">
            <a:off x="4175348" y="1450939"/>
            <a:ext cx="644199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Line 138"/>
          <p:cNvSpPr>
            <a:spLocks noChangeShapeType="1"/>
          </p:cNvSpPr>
          <p:nvPr/>
        </p:nvSpPr>
        <p:spPr bwMode="auto">
          <a:xfrm>
            <a:off x="4514905" y="1450939"/>
            <a:ext cx="0" cy="173621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Line 5"/>
          <p:cNvSpPr>
            <a:spLocks noChangeShapeType="1"/>
          </p:cNvSpPr>
          <p:nvPr/>
        </p:nvSpPr>
        <p:spPr bwMode="auto">
          <a:xfrm flipH="1" flipV="1">
            <a:off x="3406913" y="3187152"/>
            <a:ext cx="206225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Line 138"/>
          <p:cNvSpPr>
            <a:spLocks noChangeShapeType="1"/>
          </p:cNvSpPr>
          <p:nvPr/>
        </p:nvSpPr>
        <p:spPr bwMode="auto">
          <a:xfrm>
            <a:off x="3406913" y="3183966"/>
            <a:ext cx="0" cy="48271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Line 138"/>
          <p:cNvSpPr>
            <a:spLocks noChangeShapeType="1"/>
          </p:cNvSpPr>
          <p:nvPr/>
        </p:nvSpPr>
        <p:spPr bwMode="auto">
          <a:xfrm>
            <a:off x="5469166" y="3183966"/>
            <a:ext cx="0" cy="47614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 flipH="1">
            <a:off x="5186264" y="3660112"/>
            <a:ext cx="559568" cy="559568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Oval 112"/>
          <p:cNvSpPr>
            <a:spLocks noChangeArrowheads="1"/>
          </p:cNvSpPr>
          <p:nvPr/>
        </p:nvSpPr>
        <p:spPr bwMode="auto">
          <a:xfrm>
            <a:off x="3127129" y="3660112"/>
            <a:ext cx="559568" cy="559568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Prostokąt 31"/>
          <p:cNvSpPr/>
          <p:nvPr/>
        </p:nvSpPr>
        <p:spPr>
          <a:xfrm>
            <a:off x="323528" y="332656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302_F17-065</a:t>
            </a:r>
          </a:p>
        </p:txBody>
      </p:sp>
      <p:sp>
        <p:nvSpPr>
          <p:cNvPr id="33" name="Prostokąt 32"/>
          <p:cNvSpPr/>
          <p:nvPr/>
        </p:nvSpPr>
        <p:spPr>
          <a:xfrm>
            <a:off x="179512" y="5421182"/>
            <a:ext cx="9361040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pl-PL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</a:p>
          <a:p>
            <a:pPr lvl="0">
              <a:spcBef>
                <a:spcPct val="20000"/>
              </a:spcBef>
            </a:pP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V1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c.2588G&gt;C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p.[Gly863Ala,Gly863del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</a:p>
          <a:p>
            <a:pPr lvl="0">
              <a:spcBef>
                <a:spcPct val="20000"/>
              </a:spcBef>
            </a:pP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5603A&gt;T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p.(Asn1868Ile)</a:t>
            </a:r>
            <a:endParaRPr lang="pl-PL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Bef>
                <a:spcPct val="20000"/>
              </a:spcBef>
            </a:pP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V3: </a:t>
            </a:r>
            <a:r>
              <a:rPr lang="es-E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c.(2653+1_2654-1)_(*1_?)del</a:t>
            </a: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p.(Gly885Valfs*71)</a:t>
            </a:r>
          </a:p>
        </p:txBody>
      </p:sp>
      <p:sp>
        <p:nvSpPr>
          <p:cNvPr id="17" name="pole tekstowe 16"/>
          <p:cNvSpPr txBox="1"/>
          <p:nvPr/>
        </p:nvSpPr>
        <p:spPr>
          <a:xfrm>
            <a:off x="2861731" y="4434708"/>
            <a:ext cx="10903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302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V1V2|V3</a:t>
            </a:r>
          </a:p>
        </p:txBody>
      </p:sp>
      <p:sp>
        <p:nvSpPr>
          <p:cNvPr id="18" name="pole tekstowe 17"/>
          <p:cNvSpPr txBox="1"/>
          <p:nvPr/>
        </p:nvSpPr>
        <p:spPr>
          <a:xfrm>
            <a:off x="4814636" y="1871965"/>
            <a:ext cx="5693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782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+|?</a:t>
            </a:r>
          </a:p>
        </p:txBody>
      </p:sp>
      <p:sp>
        <p:nvSpPr>
          <p:cNvPr id="19" name="pole tekstowe 18"/>
          <p:cNvSpPr txBox="1"/>
          <p:nvPr/>
        </p:nvSpPr>
        <p:spPr>
          <a:xfrm>
            <a:off x="5184472" y="4434708"/>
            <a:ext cx="5693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783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+|?</a:t>
            </a:r>
          </a:p>
        </p:txBody>
      </p:sp>
      <p:cxnSp>
        <p:nvCxnSpPr>
          <p:cNvPr id="24" name="Łącznik prosty ze strzałką 23"/>
          <p:cNvCxnSpPr/>
          <p:nvPr/>
        </p:nvCxnSpPr>
        <p:spPr>
          <a:xfrm flipV="1">
            <a:off x="2689314" y="4293787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862819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92686" y="43582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303_F17-066</a:t>
            </a: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1399985" y="1972651"/>
            <a:ext cx="384695" cy="38469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H="1" flipV="1">
            <a:off x="1798372" y="2164998"/>
            <a:ext cx="44287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38"/>
          <p:cNvSpPr>
            <a:spLocks noChangeShapeType="1"/>
          </p:cNvSpPr>
          <p:nvPr/>
        </p:nvSpPr>
        <p:spPr bwMode="auto">
          <a:xfrm flipH="1">
            <a:off x="1977027" y="2185701"/>
            <a:ext cx="0" cy="112979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val 112"/>
          <p:cNvSpPr>
            <a:spLocks noChangeArrowheads="1"/>
          </p:cNvSpPr>
          <p:nvPr/>
        </p:nvSpPr>
        <p:spPr bwMode="auto">
          <a:xfrm>
            <a:off x="7276114" y="16622"/>
            <a:ext cx="392230" cy="370284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12"/>
          <p:cNvSpPr>
            <a:spLocks noChangeArrowheads="1"/>
          </p:cNvSpPr>
          <p:nvPr/>
        </p:nvSpPr>
        <p:spPr bwMode="auto">
          <a:xfrm flipH="1">
            <a:off x="6431828" y="34380"/>
            <a:ext cx="392230" cy="370284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 flipH="1" flipV="1">
            <a:off x="6824057" y="219835"/>
            <a:ext cx="45155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Line 5"/>
          <p:cNvSpPr>
            <a:spLocks noChangeShapeType="1"/>
          </p:cNvSpPr>
          <p:nvPr/>
        </p:nvSpPr>
        <p:spPr bwMode="auto">
          <a:xfrm flipH="1" flipV="1">
            <a:off x="1488099" y="3317607"/>
            <a:ext cx="1044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Line 138"/>
          <p:cNvSpPr>
            <a:spLocks noChangeShapeType="1"/>
          </p:cNvSpPr>
          <p:nvPr/>
        </p:nvSpPr>
        <p:spPr bwMode="auto">
          <a:xfrm>
            <a:off x="1490035" y="3315499"/>
            <a:ext cx="0" cy="292564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Line 138"/>
          <p:cNvSpPr>
            <a:spLocks noChangeShapeType="1"/>
          </p:cNvSpPr>
          <p:nvPr/>
        </p:nvSpPr>
        <p:spPr bwMode="auto">
          <a:xfrm>
            <a:off x="2532100" y="3315499"/>
            <a:ext cx="0" cy="31508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Łącznik prosty ze strzałką 30"/>
          <p:cNvCxnSpPr/>
          <p:nvPr/>
        </p:nvCxnSpPr>
        <p:spPr>
          <a:xfrm flipV="1">
            <a:off x="35496" y="5651748"/>
            <a:ext cx="263017" cy="28312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Line 138"/>
          <p:cNvSpPr>
            <a:spLocks noChangeShapeType="1"/>
          </p:cNvSpPr>
          <p:nvPr/>
        </p:nvSpPr>
        <p:spPr bwMode="auto">
          <a:xfrm flipH="1">
            <a:off x="3510369" y="1072665"/>
            <a:ext cx="0" cy="91424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Line 5"/>
          <p:cNvSpPr>
            <a:spLocks noChangeShapeType="1"/>
          </p:cNvSpPr>
          <p:nvPr/>
        </p:nvSpPr>
        <p:spPr bwMode="auto">
          <a:xfrm flipH="1" flipV="1">
            <a:off x="2415106" y="1675052"/>
            <a:ext cx="226989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Line 138"/>
          <p:cNvSpPr>
            <a:spLocks noChangeShapeType="1"/>
          </p:cNvSpPr>
          <p:nvPr/>
        </p:nvSpPr>
        <p:spPr bwMode="auto">
          <a:xfrm>
            <a:off x="2423120" y="1687559"/>
            <a:ext cx="0" cy="29935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Line 138"/>
          <p:cNvSpPr>
            <a:spLocks noChangeShapeType="1"/>
          </p:cNvSpPr>
          <p:nvPr/>
        </p:nvSpPr>
        <p:spPr bwMode="auto">
          <a:xfrm>
            <a:off x="4678952" y="1681129"/>
            <a:ext cx="0" cy="31508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Rectangle 12"/>
          <p:cNvSpPr>
            <a:spLocks noChangeArrowheads="1"/>
          </p:cNvSpPr>
          <p:nvPr/>
        </p:nvSpPr>
        <p:spPr bwMode="auto">
          <a:xfrm flipH="1">
            <a:off x="5292355" y="2000559"/>
            <a:ext cx="392230" cy="370284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Oval 112"/>
          <p:cNvSpPr>
            <a:spLocks noChangeArrowheads="1"/>
          </p:cNvSpPr>
          <p:nvPr/>
        </p:nvSpPr>
        <p:spPr bwMode="auto">
          <a:xfrm>
            <a:off x="3314254" y="1966899"/>
            <a:ext cx="392230" cy="370284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Oval 112"/>
          <p:cNvSpPr>
            <a:spLocks noChangeArrowheads="1"/>
          </p:cNvSpPr>
          <p:nvPr/>
        </p:nvSpPr>
        <p:spPr bwMode="auto">
          <a:xfrm>
            <a:off x="4457248" y="1981625"/>
            <a:ext cx="392230" cy="370284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Line 5"/>
          <p:cNvSpPr>
            <a:spLocks noChangeShapeType="1"/>
          </p:cNvSpPr>
          <p:nvPr/>
        </p:nvSpPr>
        <p:spPr bwMode="auto">
          <a:xfrm flipH="1" flipV="1">
            <a:off x="4849478" y="2185701"/>
            <a:ext cx="44287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Oval 112"/>
          <p:cNvSpPr>
            <a:spLocks noChangeArrowheads="1"/>
          </p:cNvSpPr>
          <p:nvPr/>
        </p:nvSpPr>
        <p:spPr bwMode="auto">
          <a:xfrm>
            <a:off x="2218991" y="1982898"/>
            <a:ext cx="392230" cy="370284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Line 5"/>
          <p:cNvSpPr>
            <a:spLocks noChangeShapeType="1"/>
          </p:cNvSpPr>
          <p:nvPr/>
        </p:nvSpPr>
        <p:spPr bwMode="auto">
          <a:xfrm flipH="1" flipV="1">
            <a:off x="3642483" y="2157212"/>
            <a:ext cx="260116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Rectangle 12"/>
          <p:cNvSpPr>
            <a:spLocks noChangeArrowheads="1"/>
          </p:cNvSpPr>
          <p:nvPr/>
        </p:nvSpPr>
        <p:spPr bwMode="auto">
          <a:xfrm flipH="1">
            <a:off x="3899273" y="1986912"/>
            <a:ext cx="384695" cy="38469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Line 138"/>
          <p:cNvSpPr>
            <a:spLocks noChangeShapeType="1"/>
          </p:cNvSpPr>
          <p:nvPr/>
        </p:nvSpPr>
        <p:spPr bwMode="auto">
          <a:xfrm flipH="1">
            <a:off x="3808396" y="2179259"/>
            <a:ext cx="0" cy="151768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Rectangle 12"/>
          <p:cNvSpPr>
            <a:spLocks noChangeArrowheads="1"/>
          </p:cNvSpPr>
          <p:nvPr/>
        </p:nvSpPr>
        <p:spPr bwMode="auto">
          <a:xfrm flipH="1">
            <a:off x="3603706" y="3641514"/>
            <a:ext cx="385200" cy="385200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Rectangle 12"/>
          <p:cNvSpPr>
            <a:spLocks noChangeArrowheads="1"/>
          </p:cNvSpPr>
          <p:nvPr/>
        </p:nvSpPr>
        <p:spPr bwMode="auto">
          <a:xfrm flipH="1">
            <a:off x="1293920" y="3616002"/>
            <a:ext cx="392230" cy="370284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Line 138"/>
          <p:cNvSpPr>
            <a:spLocks noChangeShapeType="1"/>
          </p:cNvSpPr>
          <p:nvPr/>
        </p:nvSpPr>
        <p:spPr bwMode="auto">
          <a:xfrm flipH="1">
            <a:off x="1072481" y="3787712"/>
            <a:ext cx="0" cy="1162094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Line 5"/>
          <p:cNvSpPr>
            <a:spLocks noChangeShapeType="1"/>
          </p:cNvSpPr>
          <p:nvPr/>
        </p:nvSpPr>
        <p:spPr bwMode="auto">
          <a:xfrm flipH="1" flipV="1">
            <a:off x="731900" y="4951914"/>
            <a:ext cx="64889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Line 138"/>
          <p:cNvSpPr>
            <a:spLocks noChangeShapeType="1"/>
          </p:cNvSpPr>
          <p:nvPr/>
        </p:nvSpPr>
        <p:spPr bwMode="auto">
          <a:xfrm>
            <a:off x="731900" y="4949806"/>
            <a:ext cx="0" cy="292564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Line 138"/>
          <p:cNvSpPr>
            <a:spLocks noChangeShapeType="1"/>
          </p:cNvSpPr>
          <p:nvPr/>
        </p:nvSpPr>
        <p:spPr bwMode="auto">
          <a:xfrm>
            <a:off x="1380794" y="4940759"/>
            <a:ext cx="0" cy="31508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Rectangle 12"/>
          <p:cNvSpPr>
            <a:spLocks noChangeArrowheads="1"/>
          </p:cNvSpPr>
          <p:nvPr/>
        </p:nvSpPr>
        <p:spPr bwMode="auto">
          <a:xfrm flipH="1">
            <a:off x="539552" y="5255841"/>
            <a:ext cx="384695" cy="384695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Rectangle 12"/>
          <p:cNvSpPr>
            <a:spLocks noChangeArrowheads="1"/>
          </p:cNvSpPr>
          <p:nvPr/>
        </p:nvSpPr>
        <p:spPr bwMode="auto">
          <a:xfrm flipH="1">
            <a:off x="1173426" y="5246793"/>
            <a:ext cx="384695" cy="38469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Prostokąt 67"/>
          <p:cNvSpPr/>
          <p:nvPr/>
        </p:nvSpPr>
        <p:spPr>
          <a:xfrm>
            <a:off x="391157" y="5793308"/>
            <a:ext cx="69762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303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2007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69" name="Line 5"/>
          <p:cNvSpPr>
            <a:spLocks noChangeShapeType="1"/>
          </p:cNvSpPr>
          <p:nvPr/>
        </p:nvSpPr>
        <p:spPr bwMode="auto">
          <a:xfrm flipH="1" flipV="1">
            <a:off x="851043" y="3787712"/>
            <a:ext cx="44287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Oval 112"/>
          <p:cNvSpPr>
            <a:spLocks noChangeArrowheads="1"/>
          </p:cNvSpPr>
          <p:nvPr/>
        </p:nvSpPr>
        <p:spPr bwMode="auto">
          <a:xfrm>
            <a:off x="467544" y="3614625"/>
            <a:ext cx="384695" cy="384695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Rectangle 12"/>
          <p:cNvSpPr>
            <a:spLocks noChangeArrowheads="1"/>
          </p:cNvSpPr>
          <p:nvPr/>
        </p:nvSpPr>
        <p:spPr bwMode="auto">
          <a:xfrm rot="18954934" flipH="1">
            <a:off x="4913752" y="3666711"/>
            <a:ext cx="327808" cy="317494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Line 138"/>
          <p:cNvSpPr>
            <a:spLocks noChangeShapeType="1"/>
          </p:cNvSpPr>
          <p:nvPr/>
        </p:nvSpPr>
        <p:spPr bwMode="auto">
          <a:xfrm>
            <a:off x="5077656" y="2185701"/>
            <a:ext cx="0" cy="145517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pole tekstowe 77"/>
          <p:cNvSpPr txBox="1"/>
          <p:nvPr/>
        </p:nvSpPr>
        <p:spPr>
          <a:xfrm>
            <a:off x="4925829" y="364715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96" name="Oval 112"/>
          <p:cNvSpPr>
            <a:spLocks noChangeArrowheads="1"/>
          </p:cNvSpPr>
          <p:nvPr/>
        </p:nvSpPr>
        <p:spPr bwMode="auto">
          <a:xfrm>
            <a:off x="2339752" y="3634210"/>
            <a:ext cx="384695" cy="384695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Prostokąt 96"/>
          <p:cNvSpPr/>
          <p:nvPr/>
        </p:nvSpPr>
        <p:spPr>
          <a:xfrm>
            <a:off x="1149950" y="4016486"/>
            <a:ext cx="66075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304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|+</a:t>
            </a:r>
          </a:p>
        </p:txBody>
      </p:sp>
      <p:sp>
        <p:nvSpPr>
          <p:cNvPr id="113" name="Line 138"/>
          <p:cNvSpPr>
            <a:spLocks noChangeShapeType="1"/>
          </p:cNvSpPr>
          <p:nvPr/>
        </p:nvSpPr>
        <p:spPr bwMode="auto">
          <a:xfrm flipH="1">
            <a:off x="8252242" y="1215102"/>
            <a:ext cx="0" cy="93694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4" name="Line 5"/>
          <p:cNvSpPr>
            <a:spLocks noChangeShapeType="1"/>
          </p:cNvSpPr>
          <p:nvPr/>
        </p:nvSpPr>
        <p:spPr bwMode="auto">
          <a:xfrm flipH="1" flipV="1">
            <a:off x="7620472" y="1675052"/>
            <a:ext cx="1323556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" name="Line 138"/>
          <p:cNvSpPr>
            <a:spLocks noChangeShapeType="1"/>
          </p:cNvSpPr>
          <p:nvPr/>
        </p:nvSpPr>
        <p:spPr bwMode="auto">
          <a:xfrm>
            <a:off x="7620473" y="1709091"/>
            <a:ext cx="0" cy="29935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" name="Line 138"/>
          <p:cNvSpPr>
            <a:spLocks noChangeShapeType="1"/>
          </p:cNvSpPr>
          <p:nvPr/>
        </p:nvSpPr>
        <p:spPr bwMode="auto">
          <a:xfrm>
            <a:off x="8937978" y="1681129"/>
            <a:ext cx="0" cy="31508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8" name="Oval 112"/>
          <p:cNvSpPr>
            <a:spLocks noChangeArrowheads="1"/>
          </p:cNvSpPr>
          <p:nvPr/>
        </p:nvSpPr>
        <p:spPr bwMode="auto">
          <a:xfrm>
            <a:off x="8716274" y="1981625"/>
            <a:ext cx="392230" cy="370284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Oval 112"/>
          <p:cNvSpPr>
            <a:spLocks noChangeArrowheads="1"/>
          </p:cNvSpPr>
          <p:nvPr/>
        </p:nvSpPr>
        <p:spPr bwMode="auto">
          <a:xfrm>
            <a:off x="7416344" y="2004430"/>
            <a:ext cx="392230" cy="370284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Rectangle 12"/>
          <p:cNvSpPr>
            <a:spLocks noChangeArrowheads="1"/>
          </p:cNvSpPr>
          <p:nvPr/>
        </p:nvSpPr>
        <p:spPr bwMode="auto">
          <a:xfrm flipH="1">
            <a:off x="2887478" y="851764"/>
            <a:ext cx="384695" cy="38469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Line 5"/>
          <p:cNvSpPr>
            <a:spLocks noChangeShapeType="1"/>
          </p:cNvSpPr>
          <p:nvPr/>
        </p:nvSpPr>
        <p:spPr bwMode="auto">
          <a:xfrm flipH="1" flipV="1">
            <a:off x="3285865" y="1044111"/>
            <a:ext cx="44287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Oval 112"/>
          <p:cNvSpPr>
            <a:spLocks noChangeArrowheads="1"/>
          </p:cNvSpPr>
          <p:nvPr/>
        </p:nvSpPr>
        <p:spPr bwMode="auto">
          <a:xfrm>
            <a:off x="3706484" y="862011"/>
            <a:ext cx="392230" cy="370284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Line 5"/>
          <p:cNvSpPr>
            <a:spLocks noChangeShapeType="1"/>
          </p:cNvSpPr>
          <p:nvPr/>
        </p:nvSpPr>
        <p:spPr bwMode="auto">
          <a:xfrm flipH="1" flipV="1">
            <a:off x="3050877" y="201764"/>
            <a:ext cx="338095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Line 138"/>
          <p:cNvSpPr>
            <a:spLocks noChangeShapeType="1"/>
          </p:cNvSpPr>
          <p:nvPr/>
        </p:nvSpPr>
        <p:spPr bwMode="auto">
          <a:xfrm>
            <a:off x="3902599" y="201765"/>
            <a:ext cx="0" cy="70415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9" name="Rectangle 12"/>
          <p:cNvSpPr>
            <a:spLocks noChangeArrowheads="1"/>
          </p:cNvSpPr>
          <p:nvPr/>
        </p:nvSpPr>
        <p:spPr bwMode="auto">
          <a:xfrm flipH="1">
            <a:off x="8043125" y="1986912"/>
            <a:ext cx="392230" cy="370284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Oval 112"/>
          <p:cNvSpPr>
            <a:spLocks noChangeArrowheads="1"/>
          </p:cNvSpPr>
          <p:nvPr/>
        </p:nvSpPr>
        <p:spPr bwMode="auto">
          <a:xfrm>
            <a:off x="2652140" y="34693"/>
            <a:ext cx="392230" cy="370284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Line 5"/>
          <p:cNvSpPr>
            <a:spLocks noChangeShapeType="1"/>
          </p:cNvSpPr>
          <p:nvPr/>
        </p:nvSpPr>
        <p:spPr bwMode="auto">
          <a:xfrm flipH="1" flipV="1">
            <a:off x="5874849" y="553840"/>
            <a:ext cx="2407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Line 138"/>
          <p:cNvSpPr>
            <a:spLocks noChangeShapeType="1"/>
          </p:cNvSpPr>
          <p:nvPr/>
        </p:nvSpPr>
        <p:spPr bwMode="auto">
          <a:xfrm>
            <a:off x="5882864" y="566347"/>
            <a:ext cx="0" cy="29935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" name="Line 138"/>
          <p:cNvSpPr>
            <a:spLocks noChangeShapeType="1"/>
          </p:cNvSpPr>
          <p:nvPr/>
        </p:nvSpPr>
        <p:spPr bwMode="auto">
          <a:xfrm>
            <a:off x="8264317" y="559917"/>
            <a:ext cx="0" cy="31508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Oval 112"/>
          <p:cNvSpPr>
            <a:spLocks noChangeArrowheads="1"/>
          </p:cNvSpPr>
          <p:nvPr/>
        </p:nvSpPr>
        <p:spPr bwMode="auto">
          <a:xfrm>
            <a:off x="6843846" y="875418"/>
            <a:ext cx="392230" cy="370284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Rectangle 12"/>
          <p:cNvSpPr>
            <a:spLocks noChangeArrowheads="1"/>
          </p:cNvSpPr>
          <p:nvPr/>
        </p:nvSpPr>
        <p:spPr bwMode="auto">
          <a:xfrm flipH="1">
            <a:off x="5691938" y="863496"/>
            <a:ext cx="392230" cy="370284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0" name="Rectangle 12"/>
          <p:cNvSpPr>
            <a:spLocks noChangeArrowheads="1"/>
          </p:cNvSpPr>
          <p:nvPr/>
        </p:nvSpPr>
        <p:spPr bwMode="auto">
          <a:xfrm flipH="1">
            <a:off x="6300192" y="846855"/>
            <a:ext cx="384695" cy="38469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Line 138"/>
          <p:cNvSpPr>
            <a:spLocks noChangeShapeType="1"/>
          </p:cNvSpPr>
          <p:nvPr/>
        </p:nvSpPr>
        <p:spPr bwMode="auto">
          <a:xfrm>
            <a:off x="6516216" y="564143"/>
            <a:ext cx="0" cy="29935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2" name="Line 138"/>
          <p:cNvSpPr>
            <a:spLocks noChangeShapeType="1"/>
          </p:cNvSpPr>
          <p:nvPr/>
        </p:nvSpPr>
        <p:spPr bwMode="auto">
          <a:xfrm>
            <a:off x="7049832" y="228248"/>
            <a:ext cx="0" cy="648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" name="Oval 112"/>
          <p:cNvSpPr>
            <a:spLocks noChangeArrowheads="1"/>
          </p:cNvSpPr>
          <p:nvPr/>
        </p:nvSpPr>
        <p:spPr bwMode="auto">
          <a:xfrm>
            <a:off x="8068202" y="858969"/>
            <a:ext cx="392230" cy="370284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4" name="Rectangle 12"/>
          <p:cNvSpPr>
            <a:spLocks noChangeArrowheads="1"/>
          </p:cNvSpPr>
          <p:nvPr/>
        </p:nvSpPr>
        <p:spPr bwMode="auto">
          <a:xfrm rot="18954934" flipH="1">
            <a:off x="6868522" y="2021832"/>
            <a:ext cx="327808" cy="317494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pole tekstowe 144"/>
          <p:cNvSpPr txBox="1"/>
          <p:nvPr/>
        </p:nvSpPr>
        <p:spPr>
          <a:xfrm>
            <a:off x="6880599" y="200227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46" name="Line 138"/>
          <p:cNvSpPr>
            <a:spLocks noChangeShapeType="1"/>
          </p:cNvSpPr>
          <p:nvPr/>
        </p:nvSpPr>
        <p:spPr bwMode="auto">
          <a:xfrm flipH="1">
            <a:off x="7031442" y="1228058"/>
            <a:ext cx="0" cy="756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Line 5"/>
          <p:cNvSpPr>
            <a:spLocks noChangeShapeType="1"/>
          </p:cNvSpPr>
          <p:nvPr/>
        </p:nvSpPr>
        <p:spPr bwMode="auto">
          <a:xfrm flipH="1" flipV="1">
            <a:off x="2672769" y="3818978"/>
            <a:ext cx="260116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8" name="Rectangle 12"/>
          <p:cNvSpPr>
            <a:spLocks noChangeArrowheads="1"/>
          </p:cNvSpPr>
          <p:nvPr/>
        </p:nvSpPr>
        <p:spPr bwMode="auto">
          <a:xfrm flipH="1">
            <a:off x="2929559" y="3648678"/>
            <a:ext cx="384695" cy="38469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" name="Line 138"/>
          <p:cNvSpPr>
            <a:spLocks noChangeShapeType="1"/>
          </p:cNvSpPr>
          <p:nvPr/>
        </p:nvSpPr>
        <p:spPr bwMode="auto">
          <a:xfrm>
            <a:off x="2844159" y="3818978"/>
            <a:ext cx="0" cy="142339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0" name="Rectangle 12"/>
          <p:cNvSpPr>
            <a:spLocks noChangeArrowheads="1"/>
          </p:cNvSpPr>
          <p:nvPr/>
        </p:nvSpPr>
        <p:spPr bwMode="auto">
          <a:xfrm flipH="1">
            <a:off x="2619066" y="5242370"/>
            <a:ext cx="384695" cy="38469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5553099" y="5956537"/>
            <a:ext cx="30509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NRL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c.149C&gt;T, p.(Ser50Leu)</a:t>
            </a:r>
          </a:p>
        </p:txBody>
      </p:sp>
      <p:sp>
        <p:nvSpPr>
          <p:cNvPr id="81" name="Prostokąt 80"/>
          <p:cNvSpPr/>
          <p:nvPr/>
        </p:nvSpPr>
        <p:spPr>
          <a:xfrm>
            <a:off x="2166246" y="4033373"/>
            <a:ext cx="66075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V1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|+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2241895" y="4003618"/>
            <a:ext cx="5804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000" dirty="0" err="1" smtClean="0"/>
              <a:t>tested</a:t>
            </a:r>
            <a:r>
              <a:rPr lang="pl-PL" sz="1000" dirty="0" smtClean="0"/>
              <a:t> </a:t>
            </a:r>
            <a:r>
              <a:rPr lang="pl-PL" sz="1000" dirty="0" err="1" smtClean="0"/>
              <a:t>abroad</a:t>
            </a:r>
            <a:endParaRPr lang="pl-PL" sz="1000" dirty="0"/>
          </a:p>
        </p:txBody>
      </p:sp>
      <p:sp>
        <p:nvSpPr>
          <p:cNvPr id="74" name="Prostokąt 73"/>
          <p:cNvSpPr/>
          <p:nvPr/>
        </p:nvSpPr>
        <p:spPr>
          <a:xfrm>
            <a:off x="2084727" y="2440431"/>
            <a:ext cx="66075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825</a:t>
            </a:r>
          </a:p>
          <a:p>
            <a:pPr algn="ctr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|+</a:t>
            </a:r>
          </a:p>
        </p:txBody>
      </p:sp>
    </p:spTree>
    <p:extLst>
      <p:ext uri="{BB962C8B-B14F-4D97-AF65-F5344CB8AC3E}">
        <p14:creationId xmlns:p14="http://schemas.microsoft.com/office/powerpoint/2010/main" val="278572571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112"/>
          <p:cNvSpPr>
            <a:spLocks noChangeArrowheads="1"/>
          </p:cNvSpPr>
          <p:nvPr/>
        </p:nvSpPr>
        <p:spPr bwMode="auto">
          <a:xfrm>
            <a:off x="3491880" y="908720"/>
            <a:ext cx="719224" cy="719224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5036034" y="893124"/>
            <a:ext cx="719224" cy="719224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H="1" flipV="1">
            <a:off x="4211960" y="1296443"/>
            <a:ext cx="82800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38"/>
          <p:cNvSpPr>
            <a:spLocks noChangeShapeType="1"/>
          </p:cNvSpPr>
          <p:nvPr/>
        </p:nvSpPr>
        <p:spPr bwMode="auto">
          <a:xfrm>
            <a:off x="4567441" y="1287508"/>
            <a:ext cx="0" cy="1980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 flipH="1" flipV="1">
            <a:off x="3268632" y="3241448"/>
            <a:ext cx="265065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e 138"/>
          <p:cNvSpPr>
            <a:spLocks noChangeShapeType="1"/>
          </p:cNvSpPr>
          <p:nvPr/>
        </p:nvSpPr>
        <p:spPr bwMode="auto">
          <a:xfrm>
            <a:off x="3268632" y="3237353"/>
            <a:ext cx="0" cy="62044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pole tekstowe 15"/>
          <p:cNvSpPr txBox="1"/>
          <p:nvPr/>
        </p:nvSpPr>
        <p:spPr>
          <a:xfrm>
            <a:off x="2710665" y="4758813"/>
            <a:ext cx="10903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305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V1V2|V3</a:t>
            </a:r>
          </a:p>
        </p:txBody>
      </p:sp>
      <p:sp>
        <p:nvSpPr>
          <p:cNvPr id="19" name="Prostokąt 18"/>
          <p:cNvSpPr/>
          <p:nvPr/>
        </p:nvSpPr>
        <p:spPr>
          <a:xfrm>
            <a:off x="107504" y="188640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305_F17-068</a:t>
            </a:r>
          </a:p>
        </p:txBody>
      </p:sp>
      <p:sp>
        <p:nvSpPr>
          <p:cNvPr id="21" name="Line 138"/>
          <p:cNvSpPr>
            <a:spLocks noChangeShapeType="1"/>
          </p:cNvSpPr>
          <p:nvPr/>
        </p:nvSpPr>
        <p:spPr bwMode="auto">
          <a:xfrm>
            <a:off x="5919286" y="3237353"/>
            <a:ext cx="0" cy="61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 flipH="1">
            <a:off x="5559673" y="3857799"/>
            <a:ext cx="719224" cy="719224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Łącznik prosty ze strzałką 13"/>
          <p:cNvCxnSpPr/>
          <p:nvPr/>
        </p:nvCxnSpPr>
        <p:spPr>
          <a:xfrm flipV="1">
            <a:off x="2393607" y="4709548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12"/>
          <p:cNvSpPr>
            <a:spLocks noChangeArrowheads="1"/>
          </p:cNvSpPr>
          <p:nvPr/>
        </p:nvSpPr>
        <p:spPr bwMode="auto">
          <a:xfrm flipH="1">
            <a:off x="2909020" y="3849353"/>
            <a:ext cx="719224" cy="719224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Prostokąt 10"/>
          <p:cNvSpPr/>
          <p:nvPr/>
        </p:nvSpPr>
        <p:spPr>
          <a:xfrm>
            <a:off x="135856" y="5661248"/>
            <a:ext cx="69847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  <a:endParaRPr lang="pl-PL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c.1622T&gt;C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.(Leu541Pro)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c.3113C&gt;T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p.(Ala1038Val)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V3: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c.4139C&gt;T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p.(Pro1380Leu)</a:t>
            </a:r>
          </a:p>
        </p:txBody>
      </p:sp>
      <p:sp>
        <p:nvSpPr>
          <p:cNvPr id="15" name="pole tekstowe 14"/>
          <p:cNvSpPr txBox="1"/>
          <p:nvPr/>
        </p:nvSpPr>
        <p:spPr>
          <a:xfrm>
            <a:off x="3503674" y="1815843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693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+|V3</a:t>
            </a:r>
          </a:p>
        </p:txBody>
      </p:sp>
      <p:sp>
        <p:nvSpPr>
          <p:cNvPr id="17" name="pole tekstowe 16"/>
          <p:cNvSpPr txBox="1"/>
          <p:nvPr/>
        </p:nvSpPr>
        <p:spPr>
          <a:xfrm>
            <a:off x="4924202" y="1815843"/>
            <a:ext cx="9428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694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</a:p>
        </p:txBody>
      </p:sp>
      <p:sp>
        <p:nvSpPr>
          <p:cNvPr id="18" name="pole tekstowe 17"/>
          <p:cNvSpPr txBox="1"/>
          <p:nvPr/>
        </p:nvSpPr>
        <p:spPr>
          <a:xfrm>
            <a:off x="5610775" y="4758813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695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+|V3</a:t>
            </a:r>
          </a:p>
        </p:txBody>
      </p:sp>
    </p:spTree>
    <p:extLst>
      <p:ext uri="{BB962C8B-B14F-4D97-AF65-F5344CB8AC3E}">
        <p14:creationId xmlns:p14="http://schemas.microsoft.com/office/powerpoint/2010/main" val="417027923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127856" y="160191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306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F17-069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3841777" y="3016659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3361910" y="2768870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577269" y="2768870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1153"/>
          <p:cNvSpPr>
            <a:spLocks noChangeShapeType="1"/>
          </p:cNvSpPr>
          <p:nvPr/>
        </p:nvSpPr>
        <p:spPr bwMode="auto">
          <a:xfrm flipH="1">
            <a:off x="3423097" y="4201384"/>
            <a:ext cx="1" cy="79561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3423097" y="4209291"/>
            <a:ext cx="1603273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Line 1153"/>
          <p:cNvSpPr>
            <a:spLocks noChangeShapeType="1"/>
          </p:cNvSpPr>
          <p:nvPr/>
        </p:nvSpPr>
        <p:spPr bwMode="auto">
          <a:xfrm>
            <a:off x="5026380" y="4201384"/>
            <a:ext cx="0" cy="8130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224734" y="3008914"/>
            <a:ext cx="0" cy="120037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 flipH="1">
            <a:off x="4795099" y="5014481"/>
            <a:ext cx="466985" cy="49557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Łącznik prosty ze strzałką 19"/>
          <p:cNvCxnSpPr/>
          <p:nvPr/>
        </p:nvCxnSpPr>
        <p:spPr>
          <a:xfrm flipV="1">
            <a:off x="4350309" y="3264449"/>
            <a:ext cx="226960" cy="277553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112"/>
          <p:cNvSpPr>
            <a:spLocks noChangeArrowheads="1"/>
          </p:cNvSpPr>
          <p:nvPr/>
        </p:nvSpPr>
        <p:spPr bwMode="auto">
          <a:xfrm>
            <a:off x="3189604" y="4996998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kstvak 218"/>
          <p:cNvSpPr txBox="1">
            <a:spLocks noChangeArrowheads="1"/>
          </p:cNvSpPr>
          <p:nvPr/>
        </p:nvSpPr>
        <p:spPr bwMode="auto">
          <a:xfrm>
            <a:off x="4539108" y="3588289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306</a:t>
            </a:r>
          </a:p>
          <a:p>
            <a:pPr algn="ctr" eaLnBrk="1" hangingPunct="1"/>
            <a:endParaRPr lang="pl-PL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5">
            <a:extLst>
              <a:ext uri="{FF2B5EF4-FFF2-40B4-BE49-F238E27FC236}">
                <a16:creationId xmlns="" xmlns:a16="http://schemas.microsoft.com/office/drawing/2014/main" id="{AFA38415-254B-4FCD-AD61-1961F5DE6D8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37022" y="1469534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2">
            <a:extLst>
              <a:ext uri="{FF2B5EF4-FFF2-40B4-BE49-F238E27FC236}">
                <a16:creationId xmlns="" xmlns:a16="http://schemas.microsoft.com/office/drawing/2014/main" id="{2473B96E-ED86-4005-9BDE-F86DB797283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957155" y="1221745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Line 138">
            <a:extLst>
              <a:ext uri="{FF2B5EF4-FFF2-40B4-BE49-F238E27FC236}">
                <a16:creationId xmlns="" xmlns:a16="http://schemas.microsoft.com/office/drawing/2014/main" id="{2AA4BB76-D622-4BAB-99F3-76A6C7300CB7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9979" y="1461789"/>
            <a:ext cx="0" cy="148387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Oval 112">
            <a:extLst>
              <a:ext uri="{FF2B5EF4-FFF2-40B4-BE49-F238E27FC236}">
                <a16:creationId xmlns="" xmlns:a16="http://schemas.microsoft.com/office/drawing/2014/main" id="{C35AE39D-41B7-42CA-B8D0-DEC50008C3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075" y="1221745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72820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4175760" y="1482817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4929384" y="1250912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3713451" y="1250912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1153"/>
          <p:cNvSpPr>
            <a:spLocks noChangeShapeType="1"/>
          </p:cNvSpPr>
          <p:nvPr/>
        </p:nvSpPr>
        <p:spPr bwMode="auto">
          <a:xfrm>
            <a:off x="3369533" y="3154684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2255143" y="3172901"/>
            <a:ext cx="468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Line 1153"/>
          <p:cNvSpPr>
            <a:spLocks noChangeShapeType="1"/>
          </p:cNvSpPr>
          <p:nvPr/>
        </p:nvSpPr>
        <p:spPr bwMode="auto">
          <a:xfrm>
            <a:off x="2263669" y="3154684"/>
            <a:ext cx="0" cy="43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1153"/>
          <p:cNvSpPr>
            <a:spLocks noChangeShapeType="1"/>
          </p:cNvSpPr>
          <p:nvPr/>
        </p:nvSpPr>
        <p:spPr bwMode="auto">
          <a:xfrm>
            <a:off x="6955945" y="3159457"/>
            <a:ext cx="0" cy="41227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556113" y="1475568"/>
            <a:ext cx="0" cy="167994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112"/>
          <p:cNvSpPr>
            <a:spLocks noChangeArrowheads="1"/>
          </p:cNvSpPr>
          <p:nvPr/>
        </p:nvSpPr>
        <p:spPr bwMode="auto">
          <a:xfrm>
            <a:off x="3143351" y="3568163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val 112"/>
          <p:cNvSpPr>
            <a:spLocks noChangeArrowheads="1"/>
          </p:cNvSpPr>
          <p:nvPr/>
        </p:nvSpPr>
        <p:spPr bwMode="auto">
          <a:xfrm>
            <a:off x="6724039" y="3604009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 flipH="1">
            <a:off x="2029124" y="3604009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5091191" y="4157977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ole tekstowe 28"/>
          <p:cNvSpPr txBox="1"/>
          <p:nvPr/>
        </p:nvSpPr>
        <p:spPr>
          <a:xfrm>
            <a:off x="127856" y="160191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307_F17-070</a:t>
            </a:r>
          </a:p>
        </p:txBody>
      </p:sp>
      <p:sp>
        <p:nvSpPr>
          <p:cNvPr id="37" name="Tekstvak 218"/>
          <p:cNvSpPr txBox="1">
            <a:spLocks noChangeArrowheads="1"/>
          </p:cNvSpPr>
          <p:nvPr/>
        </p:nvSpPr>
        <p:spPr bwMode="auto">
          <a:xfrm>
            <a:off x="4817637" y="1873065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547</a:t>
            </a:r>
          </a:p>
          <a:p>
            <a:pPr algn="ctr" eaLnBrk="1" hangingPunct="1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39" name="Tekstvak 218"/>
          <p:cNvSpPr txBox="1">
            <a:spLocks noChangeArrowheads="1"/>
          </p:cNvSpPr>
          <p:nvPr/>
        </p:nvSpPr>
        <p:spPr bwMode="auto">
          <a:xfrm>
            <a:off x="3646128" y="1872751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548</a:t>
            </a:r>
          </a:p>
          <a:p>
            <a:pPr algn="ctr" eaLnBrk="1" hangingPunct="1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+|V2</a:t>
            </a:r>
          </a:p>
        </p:txBody>
      </p:sp>
      <p:sp>
        <p:nvSpPr>
          <p:cNvPr id="41" name="Line 1153"/>
          <p:cNvSpPr>
            <a:spLocks noChangeShapeType="1"/>
          </p:cNvSpPr>
          <p:nvPr/>
        </p:nvSpPr>
        <p:spPr bwMode="auto">
          <a:xfrm>
            <a:off x="5762046" y="3154684"/>
            <a:ext cx="0" cy="43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12"/>
          <p:cNvSpPr>
            <a:spLocks noChangeArrowheads="1"/>
          </p:cNvSpPr>
          <p:nvPr/>
        </p:nvSpPr>
        <p:spPr bwMode="auto">
          <a:xfrm flipH="1">
            <a:off x="5527501" y="3604009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Line 1153"/>
          <p:cNvSpPr>
            <a:spLocks noChangeShapeType="1"/>
          </p:cNvSpPr>
          <p:nvPr/>
        </p:nvSpPr>
        <p:spPr bwMode="auto">
          <a:xfrm>
            <a:off x="4556010" y="3185045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Oval 112"/>
          <p:cNvSpPr>
            <a:spLocks noChangeArrowheads="1"/>
          </p:cNvSpPr>
          <p:nvPr/>
        </p:nvSpPr>
        <p:spPr bwMode="auto">
          <a:xfrm>
            <a:off x="4329828" y="3598524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kstvak 218"/>
          <p:cNvSpPr txBox="1">
            <a:spLocks noChangeArrowheads="1"/>
          </p:cNvSpPr>
          <p:nvPr/>
        </p:nvSpPr>
        <p:spPr bwMode="auto">
          <a:xfrm>
            <a:off x="1859552" y="4323001"/>
            <a:ext cx="80823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549</a:t>
            </a:r>
          </a:p>
          <a:p>
            <a:pPr algn="ctr" eaLnBrk="1" hangingPunct="1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</a:p>
        </p:txBody>
      </p:sp>
      <p:sp>
        <p:nvSpPr>
          <p:cNvPr id="46" name="Tekstvak 218"/>
          <p:cNvSpPr txBox="1">
            <a:spLocks noChangeArrowheads="1"/>
          </p:cNvSpPr>
          <p:nvPr/>
        </p:nvSpPr>
        <p:spPr bwMode="auto">
          <a:xfrm>
            <a:off x="3063113" y="4323000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550</a:t>
            </a:r>
          </a:p>
          <a:p>
            <a:pPr algn="ctr" eaLnBrk="1" hangingPunct="1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47" name="Tekstvak 218"/>
          <p:cNvSpPr txBox="1">
            <a:spLocks noChangeArrowheads="1"/>
          </p:cNvSpPr>
          <p:nvPr/>
        </p:nvSpPr>
        <p:spPr bwMode="auto">
          <a:xfrm>
            <a:off x="4231354" y="4322999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551</a:t>
            </a:r>
          </a:p>
          <a:p>
            <a:pPr algn="ctr" eaLnBrk="1" hangingPunct="1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48" name="Tekstvak 218"/>
          <p:cNvSpPr txBox="1">
            <a:spLocks noChangeArrowheads="1"/>
          </p:cNvSpPr>
          <p:nvPr/>
        </p:nvSpPr>
        <p:spPr bwMode="auto">
          <a:xfrm>
            <a:off x="5357929" y="4323001"/>
            <a:ext cx="80823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307</a:t>
            </a:r>
          </a:p>
          <a:p>
            <a:pPr algn="ctr" eaLnBrk="1" hangingPunct="1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</a:p>
        </p:txBody>
      </p:sp>
      <p:sp>
        <p:nvSpPr>
          <p:cNvPr id="49" name="Tekstvak 218"/>
          <p:cNvSpPr txBox="1">
            <a:spLocks noChangeArrowheads="1"/>
          </p:cNvSpPr>
          <p:nvPr/>
        </p:nvSpPr>
        <p:spPr bwMode="auto">
          <a:xfrm>
            <a:off x="6671250" y="4322997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552</a:t>
            </a:r>
          </a:p>
          <a:p>
            <a:pPr algn="ctr" eaLnBrk="1" hangingPunct="1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sp>
        <p:nvSpPr>
          <p:cNvPr id="6" name="Prostokąt 5"/>
          <p:cNvSpPr/>
          <p:nvPr/>
        </p:nvSpPr>
        <p:spPr>
          <a:xfrm>
            <a:off x="127856" y="5732979"/>
            <a:ext cx="116374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MERTK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c.79G&gt;T, p.(Glu27*)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c.345C&gt;G, p.(Cys115Trp)</a:t>
            </a:r>
          </a:p>
        </p:txBody>
      </p:sp>
    </p:spTree>
    <p:extLst>
      <p:ext uri="{BB962C8B-B14F-4D97-AF65-F5344CB8AC3E}">
        <p14:creationId xmlns:p14="http://schemas.microsoft.com/office/powerpoint/2010/main" val="270226957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a 11"/>
          <p:cNvGrpSpPr/>
          <p:nvPr/>
        </p:nvGrpSpPr>
        <p:grpSpPr>
          <a:xfrm>
            <a:off x="3698655" y="1268071"/>
            <a:ext cx="1786228" cy="2520970"/>
            <a:chOff x="4315780" y="3378621"/>
            <a:chExt cx="720646" cy="942569"/>
          </a:xfrm>
        </p:grpSpPr>
        <p:sp>
          <p:nvSpPr>
            <p:cNvPr id="4" name="Oval 112"/>
            <p:cNvSpPr>
              <a:spLocks noChangeArrowheads="1"/>
            </p:cNvSpPr>
            <p:nvPr/>
          </p:nvSpPr>
          <p:spPr bwMode="auto">
            <a:xfrm>
              <a:off x="4807826" y="3389440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12"/>
            <p:cNvSpPr>
              <a:spLocks noChangeArrowheads="1"/>
            </p:cNvSpPr>
            <p:nvPr/>
          </p:nvSpPr>
          <p:spPr bwMode="auto">
            <a:xfrm flipH="1">
              <a:off x="4315780" y="3378621"/>
              <a:ext cx="228600" cy="22860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 flipH="1" flipV="1">
              <a:off x="4544652" y="3496030"/>
              <a:ext cx="26317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Line 138"/>
            <p:cNvSpPr>
              <a:spLocks noChangeShapeType="1"/>
            </p:cNvSpPr>
            <p:nvPr/>
          </p:nvSpPr>
          <p:spPr bwMode="auto">
            <a:xfrm>
              <a:off x="4657639" y="3493190"/>
              <a:ext cx="0" cy="8280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" name="pole tekstowe 8"/>
          <p:cNvSpPr txBox="1"/>
          <p:nvPr/>
        </p:nvSpPr>
        <p:spPr>
          <a:xfrm>
            <a:off x="4127267" y="4691461"/>
            <a:ext cx="8082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308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284577" y="5698082"/>
            <a:ext cx="46858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CEP290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c.4962_4963delAA, p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.(Glu1656Asnfs*3)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c.2991+1655A&gt;G, p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.(Cys998*)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val 112"/>
          <p:cNvSpPr>
            <a:spLocks noChangeArrowheads="1"/>
          </p:cNvSpPr>
          <p:nvPr/>
        </p:nvSpPr>
        <p:spPr bwMode="auto">
          <a:xfrm>
            <a:off x="4254494" y="3789041"/>
            <a:ext cx="566618" cy="611408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pole tekstowe 14"/>
          <p:cNvSpPr txBox="1"/>
          <p:nvPr/>
        </p:nvSpPr>
        <p:spPr>
          <a:xfrm>
            <a:off x="3607566" y="2132856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573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16" name="pole tekstowe 15"/>
          <p:cNvSpPr txBox="1"/>
          <p:nvPr/>
        </p:nvSpPr>
        <p:spPr>
          <a:xfrm>
            <a:off x="4871194" y="2132856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574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+|V2</a:t>
            </a:r>
          </a:p>
        </p:txBody>
      </p:sp>
      <p:sp>
        <p:nvSpPr>
          <p:cNvPr id="2" name="Prostokąt 1"/>
          <p:cNvSpPr/>
          <p:nvPr/>
        </p:nvSpPr>
        <p:spPr>
          <a:xfrm>
            <a:off x="204597" y="226908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308_F17-071</a:t>
            </a:r>
          </a:p>
        </p:txBody>
      </p:sp>
      <p:cxnSp>
        <p:nvCxnSpPr>
          <p:cNvPr id="17" name="Łącznik prosty ze strzałką 16"/>
          <p:cNvCxnSpPr/>
          <p:nvPr/>
        </p:nvCxnSpPr>
        <p:spPr>
          <a:xfrm flipV="1">
            <a:off x="3792183" y="4400449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164195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422113" y="490995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309_F17-072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4127383" y="1269567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862875" y="1021778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 flipH="1">
            <a:off x="4539038" y="1269567"/>
            <a:ext cx="0" cy="161216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 flipH="1">
            <a:off x="3660398" y="1021778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val 112"/>
          <p:cNvSpPr>
            <a:spLocks noChangeArrowheads="1"/>
          </p:cNvSpPr>
          <p:nvPr/>
        </p:nvSpPr>
        <p:spPr bwMode="auto">
          <a:xfrm flipH="1">
            <a:off x="4970155" y="3358071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Prostokąt 15"/>
          <p:cNvSpPr/>
          <p:nvPr/>
        </p:nvSpPr>
        <p:spPr>
          <a:xfrm flipH="1">
            <a:off x="4657824" y="4126536"/>
            <a:ext cx="10903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309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V1V2|V3</a:t>
            </a:r>
          </a:p>
        </p:txBody>
      </p:sp>
      <p:sp>
        <p:nvSpPr>
          <p:cNvPr id="22" name="Prostokąt 21"/>
          <p:cNvSpPr/>
          <p:nvPr/>
        </p:nvSpPr>
        <p:spPr>
          <a:xfrm>
            <a:off x="422113" y="5364122"/>
            <a:ext cx="69847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  <a:endParaRPr lang="pl-PL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c.1622T&gt;C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p.(Leu541Pro)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c.3113C&gt;T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p.(Ala1038Val)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V3: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c.4234C&gt;T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p.(Gln1412*)</a:t>
            </a:r>
          </a:p>
        </p:txBody>
      </p:sp>
      <p:cxnSp>
        <p:nvCxnSpPr>
          <p:cNvPr id="3" name="Łącznik prostoliniowy 2"/>
          <p:cNvCxnSpPr/>
          <p:nvPr/>
        </p:nvCxnSpPr>
        <p:spPr>
          <a:xfrm>
            <a:off x="2496878" y="2872740"/>
            <a:ext cx="3850640" cy="0"/>
          </a:xfrm>
          <a:prstGeom prst="line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Line 138"/>
          <p:cNvSpPr>
            <a:spLocks noChangeShapeType="1"/>
          </p:cNvSpPr>
          <p:nvPr/>
        </p:nvSpPr>
        <p:spPr bwMode="auto">
          <a:xfrm flipH="1">
            <a:off x="2504556" y="2872741"/>
            <a:ext cx="0" cy="476344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Line 138"/>
          <p:cNvSpPr>
            <a:spLocks noChangeShapeType="1"/>
          </p:cNvSpPr>
          <p:nvPr/>
        </p:nvSpPr>
        <p:spPr bwMode="auto">
          <a:xfrm flipH="1">
            <a:off x="3795864" y="2872741"/>
            <a:ext cx="0" cy="476344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Line 138"/>
          <p:cNvSpPr>
            <a:spLocks noChangeShapeType="1"/>
          </p:cNvSpPr>
          <p:nvPr/>
        </p:nvSpPr>
        <p:spPr bwMode="auto">
          <a:xfrm flipH="1">
            <a:off x="5203648" y="2877234"/>
            <a:ext cx="0" cy="476344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Line 138"/>
          <p:cNvSpPr>
            <a:spLocks noChangeShapeType="1"/>
          </p:cNvSpPr>
          <p:nvPr/>
        </p:nvSpPr>
        <p:spPr bwMode="auto">
          <a:xfrm flipH="1">
            <a:off x="6347518" y="2881727"/>
            <a:ext cx="0" cy="476344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val 112"/>
          <p:cNvSpPr>
            <a:spLocks noChangeArrowheads="1"/>
          </p:cNvSpPr>
          <p:nvPr/>
        </p:nvSpPr>
        <p:spPr bwMode="auto">
          <a:xfrm>
            <a:off x="3554693" y="3358071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 flipH="1">
            <a:off x="2263385" y="3358071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 flipH="1">
            <a:off x="6114025" y="3358071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Prostokąt 24"/>
          <p:cNvSpPr/>
          <p:nvPr/>
        </p:nvSpPr>
        <p:spPr>
          <a:xfrm flipH="1">
            <a:off x="6017139" y="4126536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830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+|V3</a:t>
            </a:r>
          </a:p>
        </p:txBody>
      </p:sp>
      <p:sp>
        <p:nvSpPr>
          <p:cNvPr id="26" name="Prostokąt 25"/>
          <p:cNvSpPr/>
          <p:nvPr/>
        </p:nvSpPr>
        <p:spPr>
          <a:xfrm flipH="1">
            <a:off x="3465485" y="4126536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829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+|V3</a:t>
            </a:r>
          </a:p>
        </p:txBody>
      </p:sp>
      <p:sp>
        <p:nvSpPr>
          <p:cNvPr id="27" name="Prostokąt 26"/>
          <p:cNvSpPr/>
          <p:nvPr/>
        </p:nvSpPr>
        <p:spPr>
          <a:xfrm flipH="1">
            <a:off x="2180123" y="4126536"/>
            <a:ext cx="6335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828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sp>
        <p:nvSpPr>
          <p:cNvPr id="28" name="Prostokąt 27"/>
          <p:cNvSpPr/>
          <p:nvPr/>
        </p:nvSpPr>
        <p:spPr>
          <a:xfrm flipH="1">
            <a:off x="3422447" y="1723551"/>
            <a:ext cx="9428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826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</a:p>
        </p:txBody>
      </p:sp>
      <p:sp>
        <p:nvSpPr>
          <p:cNvPr id="30" name="Prostokąt 29"/>
          <p:cNvSpPr/>
          <p:nvPr/>
        </p:nvSpPr>
        <p:spPr>
          <a:xfrm flipH="1">
            <a:off x="4753798" y="1723551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827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+|V3</a:t>
            </a:r>
          </a:p>
        </p:txBody>
      </p:sp>
      <p:cxnSp>
        <p:nvCxnSpPr>
          <p:cNvPr id="32" name="Łącznik prosty ze strzałką 31"/>
          <p:cNvCxnSpPr/>
          <p:nvPr/>
        </p:nvCxnSpPr>
        <p:spPr>
          <a:xfrm flipV="1">
            <a:off x="4517176" y="3853650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241826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a 11"/>
          <p:cNvGrpSpPr/>
          <p:nvPr/>
        </p:nvGrpSpPr>
        <p:grpSpPr>
          <a:xfrm>
            <a:off x="3754487" y="1588523"/>
            <a:ext cx="1657651" cy="2714122"/>
            <a:chOff x="4315780" y="3367838"/>
            <a:chExt cx="719398" cy="1177892"/>
          </a:xfrm>
        </p:grpSpPr>
        <p:sp>
          <p:nvSpPr>
            <p:cNvPr id="4" name="Oval 112"/>
            <p:cNvSpPr>
              <a:spLocks noChangeArrowheads="1"/>
            </p:cNvSpPr>
            <p:nvPr/>
          </p:nvSpPr>
          <p:spPr bwMode="auto">
            <a:xfrm>
              <a:off x="4315780" y="3372795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pl-PL" altLang="en-US" dirty="0"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12"/>
            <p:cNvSpPr>
              <a:spLocks noChangeArrowheads="1"/>
            </p:cNvSpPr>
            <p:nvPr/>
          </p:nvSpPr>
          <p:spPr bwMode="auto">
            <a:xfrm flipH="1">
              <a:off x="4806578" y="3367838"/>
              <a:ext cx="228600" cy="22860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 flipH="1" flipV="1">
              <a:off x="4544652" y="3496030"/>
              <a:ext cx="26317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Line 138"/>
            <p:cNvSpPr>
              <a:spLocks noChangeShapeType="1"/>
            </p:cNvSpPr>
            <p:nvPr/>
          </p:nvSpPr>
          <p:spPr bwMode="auto">
            <a:xfrm>
              <a:off x="4657639" y="3493190"/>
              <a:ext cx="0" cy="8280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ctangle 12"/>
            <p:cNvSpPr>
              <a:spLocks noChangeArrowheads="1"/>
            </p:cNvSpPr>
            <p:nvPr/>
          </p:nvSpPr>
          <p:spPr bwMode="auto">
            <a:xfrm flipH="1">
              <a:off x="4535719" y="4317130"/>
              <a:ext cx="228600" cy="228600"/>
            </a:xfrm>
            <a:prstGeom prst="rect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" name="pole tekstowe 2"/>
          <p:cNvSpPr txBox="1"/>
          <p:nvPr/>
        </p:nvSpPr>
        <p:spPr>
          <a:xfrm>
            <a:off x="4987911" y="166722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4194268" y="4509863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310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323528" y="6023029"/>
            <a:ext cx="3217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IMPDH1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c.809T&gt;G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p.(Leu270Arg)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323528" y="256912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310_F17-073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5EE8A7F3-D485-4D82-95F7-15A185A82A4E}"/>
              </a:ext>
            </a:extLst>
          </p:cNvPr>
          <p:cNvSpPr txBox="1"/>
          <p:nvPr/>
        </p:nvSpPr>
        <p:spPr>
          <a:xfrm>
            <a:off x="3865809" y="823340"/>
            <a:ext cx="14350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child adopted, no data</a:t>
            </a:r>
          </a:p>
        </p:txBody>
      </p:sp>
      <p:cxnSp>
        <p:nvCxnSpPr>
          <p:cNvPr id="16" name="Łącznik prosty ze strzałką 15"/>
          <p:cNvCxnSpPr/>
          <p:nvPr/>
        </p:nvCxnSpPr>
        <p:spPr>
          <a:xfrm flipV="1">
            <a:off x="3754487" y="4422573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1217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4022142" y="1564086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3545537" y="1332181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752634" y="1332181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1153"/>
          <p:cNvSpPr>
            <a:spLocks noChangeShapeType="1"/>
          </p:cNvSpPr>
          <p:nvPr/>
        </p:nvSpPr>
        <p:spPr bwMode="auto">
          <a:xfrm>
            <a:off x="2122387" y="3254170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2101525" y="3254170"/>
            <a:ext cx="468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Line 1153"/>
          <p:cNvSpPr>
            <a:spLocks noChangeShapeType="1"/>
          </p:cNvSpPr>
          <p:nvPr/>
        </p:nvSpPr>
        <p:spPr bwMode="auto">
          <a:xfrm>
            <a:off x="4405134" y="3235953"/>
            <a:ext cx="0" cy="43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1153"/>
          <p:cNvSpPr>
            <a:spLocks noChangeShapeType="1"/>
          </p:cNvSpPr>
          <p:nvPr/>
        </p:nvSpPr>
        <p:spPr bwMode="auto">
          <a:xfrm>
            <a:off x="6802327" y="3240726"/>
            <a:ext cx="0" cy="41227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402495" y="1556837"/>
            <a:ext cx="0" cy="167994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112"/>
          <p:cNvSpPr>
            <a:spLocks noChangeArrowheads="1"/>
          </p:cNvSpPr>
          <p:nvPr/>
        </p:nvSpPr>
        <p:spPr bwMode="auto">
          <a:xfrm>
            <a:off x="1896205" y="3667649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val 112"/>
          <p:cNvSpPr>
            <a:spLocks noChangeArrowheads="1"/>
          </p:cNvSpPr>
          <p:nvPr/>
        </p:nvSpPr>
        <p:spPr bwMode="auto">
          <a:xfrm>
            <a:off x="6570421" y="3685278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 flipH="1">
            <a:off x="4170589" y="3685278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kstvak 218"/>
          <p:cNvSpPr txBox="1">
            <a:spLocks noChangeArrowheads="1"/>
          </p:cNvSpPr>
          <p:nvPr/>
        </p:nvSpPr>
        <p:spPr bwMode="auto">
          <a:xfrm>
            <a:off x="1732671" y="4404270"/>
            <a:ext cx="73770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229</a:t>
            </a:r>
          </a:p>
          <a:p>
            <a:pPr algn="ctr" eaLnBrk="1" hangingPunct="1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</a:p>
        </p:txBody>
      </p:sp>
      <p:sp>
        <p:nvSpPr>
          <p:cNvPr id="34" name="Tekstvak 218"/>
          <p:cNvSpPr txBox="1">
            <a:spLocks noChangeArrowheads="1"/>
          </p:cNvSpPr>
          <p:nvPr/>
        </p:nvSpPr>
        <p:spPr bwMode="auto">
          <a:xfrm>
            <a:off x="4033643" y="4385012"/>
            <a:ext cx="73770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444</a:t>
            </a:r>
          </a:p>
          <a:p>
            <a:pPr algn="ctr" eaLnBrk="1" hangingPunct="1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</a:p>
        </p:txBody>
      </p:sp>
      <p:sp>
        <p:nvSpPr>
          <p:cNvPr id="35" name="Tekstvak 218"/>
          <p:cNvSpPr txBox="1">
            <a:spLocks noChangeArrowheads="1"/>
          </p:cNvSpPr>
          <p:nvPr/>
        </p:nvSpPr>
        <p:spPr bwMode="auto">
          <a:xfrm>
            <a:off x="6445465" y="4404270"/>
            <a:ext cx="73770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445</a:t>
            </a:r>
          </a:p>
          <a:p>
            <a:pPr algn="ctr" eaLnBrk="1" hangingPunct="1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1540422" y="4239246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ole tekstowe 28"/>
          <p:cNvSpPr txBox="1"/>
          <p:nvPr/>
        </p:nvSpPr>
        <p:spPr>
          <a:xfrm>
            <a:off x="127856" y="160191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229_F17-007</a:t>
            </a:r>
          </a:p>
        </p:txBody>
      </p:sp>
      <p:sp>
        <p:nvSpPr>
          <p:cNvPr id="3" name="Prostokąt 2"/>
          <p:cNvSpPr/>
          <p:nvPr/>
        </p:nvSpPr>
        <p:spPr>
          <a:xfrm>
            <a:off x="127856" y="5791704"/>
            <a:ext cx="599189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c.4537dup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.(Gln1513Profs*42)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c.5461-10T&gt;C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p.[Thr1821Valfs*13, Thr1821Aspfs*6]</a:t>
            </a: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kstvak 218"/>
          <p:cNvSpPr txBox="1">
            <a:spLocks noChangeArrowheads="1"/>
          </p:cNvSpPr>
          <p:nvPr/>
        </p:nvSpPr>
        <p:spPr bwMode="auto">
          <a:xfrm>
            <a:off x="3473512" y="1981310"/>
            <a:ext cx="60785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442</a:t>
            </a:r>
          </a:p>
          <a:p>
            <a:pPr algn="ctr" eaLnBrk="1" hangingPunct="1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+|V2</a:t>
            </a:r>
          </a:p>
        </p:txBody>
      </p:sp>
      <p:sp>
        <p:nvSpPr>
          <p:cNvPr id="39" name="Tekstvak 218"/>
          <p:cNvSpPr txBox="1">
            <a:spLocks noChangeArrowheads="1"/>
          </p:cNvSpPr>
          <p:nvPr/>
        </p:nvSpPr>
        <p:spPr bwMode="auto">
          <a:xfrm>
            <a:off x="4680609" y="1981310"/>
            <a:ext cx="60785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443</a:t>
            </a:r>
          </a:p>
          <a:p>
            <a:pPr algn="ctr" eaLnBrk="1" hangingPunct="1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</p:spTree>
    <p:extLst>
      <p:ext uri="{BB962C8B-B14F-4D97-AF65-F5344CB8AC3E}">
        <p14:creationId xmlns:p14="http://schemas.microsoft.com/office/powerpoint/2010/main" val="137838316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a 11">
            <a:extLst>
              <a:ext uri="{FF2B5EF4-FFF2-40B4-BE49-F238E27FC236}">
                <a16:creationId xmlns="" xmlns:a16="http://schemas.microsoft.com/office/drawing/2014/main" id="{EA2FAD2F-010E-4474-87B2-366686719EA8}"/>
              </a:ext>
            </a:extLst>
          </p:cNvPr>
          <p:cNvGrpSpPr/>
          <p:nvPr/>
        </p:nvGrpSpPr>
        <p:grpSpPr>
          <a:xfrm flipH="1">
            <a:off x="3767202" y="1340768"/>
            <a:ext cx="1544152" cy="2529958"/>
            <a:chOff x="4315780" y="3367838"/>
            <a:chExt cx="719398" cy="1158873"/>
          </a:xfrm>
        </p:grpSpPr>
        <p:sp>
          <p:nvSpPr>
            <p:cNvPr id="3" name="Oval 112">
              <a:extLst>
                <a:ext uri="{FF2B5EF4-FFF2-40B4-BE49-F238E27FC236}">
                  <a16:creationId xmlns="" xmlns:a16="http://schemas.microsoft.com/office/drawing/2014/main" id="{28F1FA02-DF8D-4A97-8794-008270BC2E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5780" y="3372795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Rectangle 12">
              <a:extLst>
                <a:ext uri="{FF2B5EF4-FFF2-40B4-BE49-F238E27FC236}">
                  <a16:creationId xmlns="" xmlns:a16="http://schemas.microsoft.com/office/drawing/2014/main" id="{D46E72A8-561F-482C-81C1-E73A2B17524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4806578" y="3367838"/>
              <a:ext cx="228600" cy="22860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Line 5">
              <a:extLst>
                <a:ext uri="{FF2B5EF4-FFF2-40B4-BE49-F238E27FC236}">
                  <a16:creationId xmlns="" xmlns:a16="http://schemas.microsoft.com/office/drawing/2014/main" id="{CFE45088-7C9B-43E2-BB67-9AB25FB59E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544652" y="3496030"/>
              <a:ext cx="26317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Line 138">
              <a:extLst>
                <a:ext uri="{FF2B5EF4-FFF2-40B4-BE49-F238E27FC236}">
                  <a16:creationId xmlns="" xmlns:a16="http://schemas.microsoft.com/office/drawing/2014/main" id="{88463EDD-B4A0-43FA-9CFD-BED6655165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7639" y="3493190"/>
              <a:ext cx="0" cy="103352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" name="Prostokąt 1">
            <a:extLst>
              <a:ext uri="{FF2B5EF4-FFF2-40B4-BE49-F238E27FC236}">
                <a16:creationId xmlns="" xmlns:a16="http://schemas.microsoft.com/office/drawing/2014/main" id="{518150D2-9D6A-4219-BE79-28B0BC51FFB0}"/>
              </a:ext>
            </a:extLst>
          </p:cNvPr>
          <p:cNvSpPr/>
          <p:nvPr/>
        </p:nvSpPr>
        <p:spPr>
          <a:xfrm>
            <a:off x="400522" y="400862"/>
            <a:ext cx="21054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311_ F17-074</a:t>
            </a:r>
          </a:p>
        </p:txBody>
      </p:sp>
      <p:sp>
        <p:nvSpPr>
          <p:cNvPr id="8" name="Prostokąt 2">
            <a:extLst>
              <a:ext uri="{FF2B5EF4-FFF2-40B4-BE49-F238E27FC236}">
                <a16:creationId xmlns="" xmlns:a16="http://schemas.microsoft.com/office/drawing/2014/main" id="{631735A7-BEFB-4B0A-9E6F-BF508900E549}"/>
              </a:ext>
            </a:extLst>
          </p:cNvPr>
          <p:cNvSpPr/>
          <p:nvPr/>
        </p:nvSpPr>
        <p:spPr>
          <a:xfrm>
            <a:off x="4067992" y="4446790"/>
            <a:ext cx="10212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311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9" name="Oval 112">
            <a:extLst>
              <a:ext uri="{FF2B5EF4-FFF2-40B4-BE49-F238E27FC236}">
                <a16:creationId xmlns="" xmlns:a16="http://schemas.microsoft.com/office/drawing/2014/main" id="{DE7BBE9B-770A-422E-B2D3-3478955F88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2232" y="3781483"/>
            <a:ext cx="490678" cy="499062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n>
                <a:solidFill>
                  <a:sysClr val="windowText" lastClr="000000"/>
                </a:solidFill>
              </a:ln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Prostokąt 9">
            <a:extLst>
              <a:ext uri="{FF2B5EF4-FFF2-40B4-BE49-F238E27FC236}">
                <a16:creationId xmlns="" xmlns:a16="http://schemas.microsoft.com/office/drawing/2014/main" id="{15F1200E-047E-4D32-8B76-CCA8E45420D9}"/>
              </a:ext>
            </a:extLst>
          </p:cNvPr>
          <p:cNvSpPr/>
          <p:nvPr/>
        </p:nvSpPr>
        <p:spPr>
          <a:xfrm>
            <a:off x="323528" y="5805264"/>
            <a:ext cx="56166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RHO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c.403C&gt;T,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p.(Arg135Trp)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1" name="Prostokąt 12">
            <a:extLst>
              <a:ext uri="{FF2B5EF4-FFF2-40B4-BE49-F238E27FC236}">
                <a16:creationId xmlns="" xmlns:a16="http://schemas.microsoft.com/office/drawing/2014/main" id="{F2B737AF-B5D7-42E4-837E-603DEEDAEE09}"/>
              </a:ext>
            </a:extLst>
          </p:cNvPr>
          <p:cNvSpPr/>
          <p:nvPr/>
        </p:nvSpPr>
        <p:spPr>
          <a:xfrm>
            <a:off x="3563888" y="2070526"/>
            <a:ext cx="8973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725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sp>
        <p:nvSpPr>
          <p:cNvPr id="12" name="Prostokąt 13">
            <a:extLst>
              <a:ext uri="{FF2B5EF4-FFF2-40B4-BE49-F238E27FC236}">
                <a16:creationId xmlns="" xmlns:a16="http://schemas.microsoft.com/office/drawing/2014/main" id="{EDD049C1-91BD-40A4-B52D-6BDEE706024D}"/>
              </a:ext>
            </a:extLst>
          </p:cNvPr>
          <p:cNvSpPr/>
          <p:nvPr/>
        </p:nvSpPr>
        <p:spPr>
          <a:xfrm>
            <a:off x="4617036" y="2070526"/>
            <a:ext cx="9444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726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cxnSp>
        <p:nvCxnSpPr>
          <p:cNvPr id="14" name="Łącznik prosty ze strzałką 13"/>
          <p:cNvCxnSpPr/>
          <p:nvPr/>
        </p:nvCxnSpPr>
        <p:spPr>
          <a:xfrm flipV="1">
            <a:off x="3844998" y="4303381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949997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226800" y="234836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31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_F17-07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4202952" y="1399911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3723085" y="1152122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938444" y="1152122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1153"/>
          <p:cNvSpPr>
            <a:spLocks noChangeShapeType="1"/>
          </p:cNvSpPr>
          <p:nvPr/>
        </p:nvSpPr>
        <p:spPr bwMode="auto">
          <a:xfrm flipH="1">
            <a:off x="3956577" y="3223235"/>
            <a:ext cx="1" cy="720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3956575" y="3205754"/>
            <a:ext cx="1215779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Line 1153"/>
          <p:cNvSpPr>
            <a:spLocks noChangeShapeType="1"/>
          </p:cNvSpPr>
          <p:nvPr/>
        </p:nvSpPr>
        <p:spPr bwMode="auto">
          <a:xfrm>
            <a:off x="5172354" y="3199368"/>
            <a:ext cx="0" cy="756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585909" y="1392166"/>
            <a:ext cx="0" cy="179501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 flipH="1">
            <a:off x="3723084" y="3957890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kstvak 218"/>
          <p:cNvSpPr txBox="1">
            <a:spLocks noChangeArrowheads="1"/>
          </p:cNvSpPr>
          <p:nvPr/>
        </p:nvSpPr>
        <p:spPr bwMode="auto">
          <a:xfrm>
            <a:off x="4841558" y="4751148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627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21" name="Oval 112"/>
          <p:cNvSpPr>
            <a:spLocks noChangeArrowheads="1"/>
          </p:cNvSpPr>
          <p:nvPr/>
        </p:nvSpPr>
        <p:spPr bwMode="auto">
          <a:xfrm>
            <a:off x="4938443" y="3957891"/>
            <a:ext cx="466985" cy="4955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226800" y="589017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CNGA3	</a:t>
            </a:r>
            <a:endParaRPr lang="pl-PL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c.1641C&gt;A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p.(Phe547Leu)</a:t>
            </a:r>
          </a:p>
        </p:txBody>
      </p:sp>
      <p:sp>
        <p:nvSpPr>
          <p:cNvPr id="17" name="Tekstvak 218"/>
          <p:cNvSpPr txBox="1">
            <a:spLocks noChangeArrowheads="1"/>
          </p:cNvSpPr>
          <p:nvPr/>
        </p:nvSpPr>
        <p:spPr bwMode="auto">
          <a:xfrm>
            <a:off x="3552459" y="4751149"/>
            <a:ext cx="80823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313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V1|V1</a:t>
            </a:r>
          </a:p>
        </p:txBody>
      </p:sp>
      <p:sp>
        <p:nvSpPr>
          <p:cNvPr id="19" name="Tekstvak 218"/>
          <p:cNvSpPr txBox="1">
            <a:spLocks noChangeArrowheads="1"/>
          </p:cNvSpPr>
          <p:nvPr/>
        </p:nvSpPr>
        <p:spPr bwMode="auto">
          <a:xfrm>
            <a:off x="4841557" y="1828006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626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22" name="Tekstvak 218"/>
          <p:cNvSpPr txBox="1">
            <a:spLocks noChangeArrowheads="1"/>
          </p:cNvSpPr>
          <p:nvPr/>
        </p:nvSpPr>
        <p:spPr bwMode="auto">
          <a:xfrm>
            <a:off x="3626198" y="1828006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625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cxnSp>
        <p:nvCxnSpPr>
          <p:cNvPr id="23" name="Łącznik prosty ze strzałką 22"/>
          <p:cNvCxnSpPr/>
          <p:nvPr/>
        </p:nvCxnSpPr>
        <p:spPr>
          <a:xfrm flipV="1">
            <a:off x="3216838" y="4586124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416167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28">
            <a:extLst>
              <a:ext uri="{FF2B5EF4-FFF2-40B4-BE49-F238E27FC236}">
                <a16:creationId xmlns="" xmlns:a16="http://schemas.microsoft.com/office/drawing/2014/main" id="{286A1E0C-5C90-4F77-ACA9-47844C0865D4}"/>
              </a:ext>
            </a:extLst>
          </p:cNvPr>
          <p:cNvSpPr txBox="1"/>
          <p:nvPr/>
        </p:nvSpPr>
        <p:spPr>
          <a:xfrm>
            <a:off x="261905" y="219919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314_F17-077</a:t>
            </a:r>
          </a:p>
        </p:txBody>
      </p:sp>
      <p:sp>
        <p:nvSpPr>
          <p:cNvPr id="3" name="Line 5">
            <a:extLst>
              <a:ext uri="{FF2B5EF4-FFF2-40B4-BE49-F238E27FC236}">
                <a16:creationId xmlns="" xmlns:a16="http://schemas.microsoft.com/office/drawing/2014/main" id="{3B3A7A59-716D-4582-A3CB-10579942CF0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953742" y="1205407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2">
            <a:extLst>
              <a:ext uri="{FF2B5EF4-FFF2-40B4-BE49-F238E27FC236}">
                <a16:creationId xmlns="" xmlns:a16="http://schemas.microsoft.com/office/drawing/2014/main" id="{25FF0C73-AFEE-4D94-A7C0-C8714A24FA4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473875" y="957618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val 112">
            <a:extLst>
              <a:ext uri="{FF2B5EF4-FFF2-40B4-BE49-F238E27FC236}">
                <a16:creationId xmlns="" xmlns:a16="http://schemas.microsoft.com/office/drawing/2014/main" id="{6E0491F8-B277-4A80-AC53-3F257C181A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9234" y="957618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1153">
            <a:extLst>
              <a:ext uri="{FF2B5EF4-FFF2-40B4-BE49-F238E27FC236}">
                <a16:creationId xmlns="" xmlns:a16="http://schemas.microsoft.com/office/drawing/2014/main" id="{0029722B-72FC-447D-BBCF-771CAEC1591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07367" y="3028731"/>
            <a:ext cx="1" cy="720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154">
            <a:extLst>
              <a:ext uri="{FF2B5EF4-FFF2-40B4-BE49-F238E27FC236}">
                <a16:creationId xmlns="" xmlns:a16="http://schemas.microsoft.com/office/drawing/2014/main" id="{63DF9487-F97E-405F-BF1B-0309417EA233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7365" y="3011250"/>
            <a:ext cx="1215779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153">
            <a:extLst>
              <a:ext uri="{FF2B5EF4-FFF2-40B4-BE49-F238E27FC236}">
                <a16:creationId xmlns="" xmlns:a16="http://schemas.microsoft.com/office/drawing/2014/main" id="{C2502F89-A814-406F-AB17-7DD8743156E1}"/>
              </a:ext>
            </a:extLst>
          </p:cNvPr>
          <p:cNvSpPr>
            <a:spLocks noChangeShapeType="1"/>
          </p:cNvSpPr>
          <p:nvPr/>
        </p:nvSpPr>
        <p:spPr bwMode="auto">
          <a:xfrm>
            <a:off x="4923144" y="3004864"/>
            <a:ext cx="0" cy="756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138">
            <a:extLst>
              <a:ext uri="{FF2B5EF4-FFF2-40B4-BE49-F238E27FC236}">
                <a16:creationId xmlns="" xmlns:a16="http://schemas.microsoft.com/office/drawing/2014/main" id="{8EB9FC6E-8216-4E82-9958-22C2AD9D308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36699" y="1197662"/>
            <a:ext cx="0" cy="179501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12">
            <a:extLst>
              <a:ext uri="{FF2B5EF4-FFF2-40B4-BE49-F238E27FC236}">
                <a16:creationId xmlns="" xmlns:a16="http://schemas.microsoft.com/office/drawing/2014/main" id="{90A8D60E-A7C2-41CE-8C20-27E527D83A3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473874" y="3763386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kstvak 218">
            <a:extLst>
              <a:ext uri="{FF2B5EF4-FFF2-40B4-BE49-F238E27FC236}">
                <a16:creationId xmlns="" xmlns:a16="http://schemas.microsoft.com/office/drawing/2014/main" id="{737FB2C0-80B5-45CB-8B86-27E8E212D6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8609" y="4556644"/>
            <a:ext cx="80823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314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</a:p>
        </p:txBody>
      </p:sp>
      <p:cxnSp>
        <p:nvCxnSpPr>
          <p:cNvPr id="12" name="Łącznik prosty ze strzałką 19">
            <a:extLst>
              <a:ext uri="{FF2B5EF4-FFF2-40B4-BE49-F238E27FC236}">
                <a16:creationId xmlns="" xmlns:a16="http://schemas.microsoft.com/office/drawing/2014/main" id="{E209FDEA-C386-4816-B480-E851884619AF}"/>
              </a:ext>
            </a:extLst>
          </p:cNvPr>
          <p:cNvCxnSpPr/>
          <p:nvPr/>
        </p:nvCxnSpPr>
        <p:spPr>
          <a:xfrm flipV="1">
            <a:off x="4346952" y="4356222"/>
            <a:ext cx="226960" cy="277553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12">
            <a:extLst>
              <a:ext uri="{FF2B5EF4-FFF2-40B4-BE49-F238E27FC236}">
                <a16:creationId xmlns="" xmlns:a16="http://schemas.microsoft.com/office/drawing/2014/main" id="{E0B5F5E8-6B9C-4D5F-AC75-0ADD2262B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9233" y="3763387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Prostokąt 2">
            <a:extLst>
              <a:ext uri="{FF2B5EF4-FFF2-40B4-BE49-F238E27FC236}">
                <a16:creationId xmlns="" xmlns:a16="http://schemas.microsoft.com/office/drawing/2014/main" id="{1C22F68B-0571-49E0-A404-84E0CDFEE4D4}"/>
              </a:ext>
            </a:extLst>
          </p:cNvPr>
          <p:cNvSpPr/>
          <p:nvPr/>
        </p:nvSpPr>
        <p:spPr>
          <a:xfrm>
            <a:off x="350725" y="5652593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ABCA4	</a:t>
            </a:r>
            <a:endParaRPr lang="pl-PL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c.61C&gt;T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p.(Gln21*)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c.3413T&gt;A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p.(Leu1138His)</a:t>
            </a:r>
          </a:p>
        </p:txBody>
      </p:sp>
      <p:sp>
        <p:nvSpPr>
          <p:cNvPr id="15" name="Tekstvak 218">
            <a:extLst>
              <a:ext uri="{FF2B5EF4-FFF2-40B4-BE49-F238E27FC236}">
                <a16:creationId xmlns="" xmlns:a16="http://schemas.microsoft.com/office/drawing/2014/main" id="{AE238C6A-0310-441C-8B89-A4C689E895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6987" y="4556645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540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16" name="Tekstvak 218">
            <a:extLst>
              <a:ext uri="{FF2B5EF4-FFF2-40B4-BE49-F238E27FC236}">
                <a16:creationId xmlns="" xmlns:a16="http://schemas.microsoft.com/office/drawing/2014/main" id="{E868C32D-5259-40E9-993C-B78F54A9F5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2347" y="1633502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539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17" name="Tekstvak 218">
            <a:extLst>
              <a:ext uri="{FF2B5EF4-FFF2-40B4-BE49-F238E27FC236}">
                <a16:creationId xmlns="" xmlns:a16="http://schemas.microsoft.com/office/drawing/2014/main" id="{6B140AB9-5A73-49C2-8CEF-335F796E91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6988" y="1633502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538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+|V2</a:t>
            </a:r>
          </a:p>
        </p:txBody>
      </p:sp>
    </p:spTree>
    <p:extLst>
      <p:ext uri="{BB962C8B-B14F-4D97-AF65-F5344CB8AC3E}">
        <p14:creationId xmlns:p14="http://schemas.microsoft.com/office/powerpoint/2010/main" val="90958417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275437" y="259944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315_F17-078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3953745" y="777313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4689237" y="529523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3486760" y="521778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1153"/>
          <p:cNvSpPr>
            <a:spLocks noChangeShapeType="1"/>
          </p:cNvSpPr>
          <p:nvPr/>
        </p:nvSpPr>
        <p:spPr bwMode="auto">
          <a:xfrm flipH="1">
            <a:off x="2281603" y="2600637"/>
            <a:ext cx="1" cy="79561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2281604" y="2583156"/>
            <a:ext cx="3852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Line 1153"/>
          <p:cNvSpPr>
            <a:spLocks noChangeShapeType="1"/>
          </p:cNvSpPr>
          <p:nvPr/>
        </p:nvSpPr>
        <p:spPr bwMode="auto">
          <a:xfrm>
            <a:off x="6138694" y="2583155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336702" y="769568"/>
            <a:ext cx="0" cy="179501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 flipH="1">
            <a:off x="2048111" y="3396253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4736094" y="3928477"/>
            <a:ext cx="304606" cy="27755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Line 1153"/>
          <p:cNvSpPr>
            <a:spLocks noChangeShapeType="1"/>
          </p:cNvSpPr>
          <p:nvPr/>
        </p:nvSpPr>
        <p:spPr bwMode="auto">
          <a:xfrm flipH="1">
            <a:off x="5389714" y="3023670"/>
            <a:ext cx="748980" cy="37258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angle 12"/>
          <p:cNvSpPr>
            <a:spLocks noChangeArrowheads="1"/>
          </p:cNvSpPr>
          <p:nvPr/>
        </p:nvSpPr>
        <p:spPr bwMode="auto">
          <a:xfrm flipH="1">
            <a:off x="6648203" y="3396253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kstvak 218"/>
          <p:cNvSpPr txBox="1">
            <a:spLocks noChangeArrowheads="1"/>
          </p:cNvSpPr>
          <p:nvPr/>
        </p:nvSpPr>
        <p:spPr bwMode="auto">
          <a:xfrm>
            <a:off x="5043343" y="4189510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315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36" name="Rectangle 12"/>
          <p:cNvSpPr>
            <a:spLocks noChangeArrowheads="1"/>
          </p:cNvSpPr>
          <p:nvPr/>
        </p:nvSpPr>
        <p:spPr bwMode="auto">
          <a:xfrm flipH="1">
            <a:off x="5156222" y="3396253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Line 1153"/>
          <p:cNvSpPr>
            <a:spLocks noChangeShapeType="1"/>
          </p:cNvSpPr>
          <p:nvPr/>
        </p:nvSpPr>
        <p:spPr bwMode="auto">
          <a:xfrm>
            <a:off x="6138693" y="3023670"/>
            <a:ext cx="755075" cy="37258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kstvak 218"/>
          <p:cNvSpPr txBox="1">
            <a:spLocks noChangeArrowheads="1"/>
          </p:cNvSpPr>
          <p:nvPr/>
        </p:nvSpPr>
        <p:spPr bwMode="auto">
          <a:xfrm>
            <a:off x="5991203" y="3107717"/>
            <a:ext cx="3129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3" name="Prostokąt 2"/>
          <p:cNvSpPr/>
          <p:nvPr/>
        </p:nvSpPr>
        <p:spPr>
          <a:xfrm>
            <a:off x="439727" y="5840064"/>
            <a:ext cx="31406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CEP290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c.4882C&gt;T, p.(Gln1628*)</a:t>
            </a:r>
          </a:p>
        </p:txBody>
      </p:sp>
    </p:spTree>
    <p:extLst>
      <p:ext uri="{BB962C8B-B14F-4D97-AF65-F5344CB8AC3E}">
        <p14:creationId xmlns:p14="http://schemas.microsoft.com/office/powerpoint/2010/main" val="18624600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28">
            <a:extLst>
              <a:ext uri="{FF2B5EF4-FFF2-40B4-BE49-F238E27FC236}">
                <a16:creationId xmlns="" xmlns:a16="http://schemas.microsoft.com/office/drawing/2014/main" id="{2672F07B-7D6B-492B-9333-16E421317C47}"/>
              </a:ext>
            </a:extLst>
          </p:cNvPr>
          <p:cNvSpPr txBox="1"/>
          <p:nvPr/>
        </p:nvSpPr>
        <p:spPr>
          <a:xfrm>
            <a:off x="303667" y="261418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316_F17-079</a:t>
            </a:r>
          </a:p>
        </p:txBody>
      </p:sp>
      <p:sp>
        <p:nvSpPr>
          <p:cNvPr id="3" name="Line 5">
            <a:extLst>
              <a:ext uri="{FF2B5EF4-FFF2-40B4-BE49-F238E27FC236}">
                <a16:creationId xmlns="" xmlns:a16="http://schemas.microsoft.com/office/drawing/2014/main" id="{F85F863A-109A-43A6-9D09-944093A04A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34836" y="1301514"/>
            <a:ext cx="1157949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2">
            <a:extLst>
              <a:ext uri="{FF2B5EF4-FFF2-40B4-BE49-F238E27FC236}">
                <a16:creationId xmlns="" xmlns:a16="http://schemas.microsoft.com/office/drawing/2014/main" id="{092C0149-FE52-454F-8BC5-8A39C8DA20B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467852" y="1042420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val 112">
            <a:extLst>
              <a:ext uri="{FF2B5EF4-FFF2-40B4-BE49-F238E27FC236}">
                <a16:creationId xmlns="" xmlns:a16="http://schemas.microsoft.com/office/drawing/2014/main" id="{43361F00-BB61-46F4-9235-70CED61FD3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2786" y="1042420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1153">
            <a:extLst>
              <a:ext uri="{FF2B5EF4-FFF2-40B4-BE49-F238E27FC236}">
                <a16:creationId xmlns="" xmlns:a16="http://schemas.microsoft.com/office/drawing/2014/main" id="{11E23FD2-6257-4D9B-AC37-2933CDED129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01343" y="3077474"/>
            <a:ext cx="1" cy="79561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154">
            <a:extLst>
              <a:ext uri="{FF2B5EF4-FFF2-40B4-BE49-F238E27FC236}">
                <a16:creationId xmlns="" xmlns:a16="http://schemas.microsoft.com/office/drawing/2014/main" id="{ECE1C041-1020-48E4-8B75-EFA490037ECE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1343" y="3096052"/>
            <a:ext cx="164366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153">
            <a:extLst>
              <a:ext uri="{FF2B5EF4-FFF2-40B4-BE49-F238E27FC236}">
                <a16:creationId xmlns="" xmlns:a16="http://schemas.microsoft.com/office/drawing/2014/main" id="{0F396B98-EA97-4300-BC77-E366433505B0}"/>
              </a:ext>
            </a:extLst>
          </p:cNvPr>
          <p:cNvSpPr>
            <a:spLocks noChangeShapeType="1"/>
          </p:cNvSpPr>
          <p:nvPr/>
        </p:nvSpPr>
        <p:spPr bwMode="auto">
          <a:xfrm>
            <a:off x="5350099" y="3096053"/>
            <a:ext cx="0" cy="8130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138">
            <a:extLst>
              <a:ext uri="{FF2B5EF4-FFF2-40B4-BE49-F238E27FC236}">
                <a16:creationId xmlns="" xmlns:a16="http://schemas.microsoft.com/office/drawing/2014/main" id="{B0738F10-A247-4F45-93E1-19E0D5C5822C}"/>
              </a:ext>
            </a:extLst>
          </p:cNvPr>
          <p:cNvSpPr>
            <a:spLocks noChangeShapeType="1"/>
          </p:cNvSpPr>
          <p:nvPr/>
        </p:nvSpPr>
        <p:spPr bwMode="auto">
          <a:xfrm>
            <a:off x="4473551" y="1282464"/>
            <a:ext cx="0" cy="179501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12">
            <a:extLst>
              <a:ext uri="{FF2B5EF4-FFF2-40B4-BE49-F238E27FC236}">
                <a16:creationId xmlns="" xmlns:a16="http://schemas.microsoft.com/office/drawing/2014/main" id="{A439F92E-8C5A-4C5B-8DD0-9B3EBEAE36B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111516" y="3909149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kstvak 218">
            <a:extLst>
              <a:ext uri="{FF2B5EF4-FFF2-40B4-BE49-F238E27FC236}">
                <a16:creationId xmlns="" xmlns:a16="http://schemas.microsoft.com/office/drawing/2014/main" id="{D3E1EFCD-15EE-4001-B265-FD7EFF1AFA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5099" y="4666347"/>
            <a:ext cx="13724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316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V1V2|V1V2</a:t>
            </a:r>
          </a:p>
        </p:txBody>
      </p:sp>
      <p:cxnSp>
        <p:nvCxnSpPr>
          <p:cNvPr id="12" name="Łącznik prosty ze strzałką 19">
            <a:extLst>
              <a:ext uri="{FF2B5EF4-FFF2-40B4-BE49-F238E27FC236}">
                <a16:creationId xmlns="" xmlns:a16="http://schemas.microsoft.com/office/drawing/2014/main" id="{9C5AEFB2-0868-47FF-8B3F-1474271EE1B0}"/>
              </a:ext>
            </a:extLst>
          </p:cNvPr>
          <p:cNvCxnSpPr/>
          <p:nvPr/>
        </p:nvCxnSpPr>
        <p:spPr>
          <a:xfrm flipV="1">
            <a:off x="3125570" y="4465925"/>
            <a:ext cx="226960" cy="277553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12">
            <a:extLst>
              <a:ext uri="{FF2B5EF4-FFF2-40B4-BE49-F238E27FC236}">
                <a16:creationId xmlns="" xmlns:a16="http://schemas.microsoft.com/office/drawing/2014/main" id="{1EEF8C7E-8FA6-4B6C-913F-EB6466386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7851" y="3873090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Prostokąt 15">
            <a:extLst>
              <a:ext uri="{FF2B5EF4-FFF2-40B4-BE49-F238E27FC236}">
                <a16:creationId xmlns="" xmlns:a16="http://schemas.microsoft.com/office/drawing/2014/main" id="{B82FB6BF-DF69-48CF-AB29-F00807CA1B5E}"/>
              </a:ext>
            </a:extLst>
          </p:cNvPr>
          <p:cNvSpPr/>
          <p:nvPr/>
        </p:nvSpPr>
        <p:spPr>
          <a:xfrm>
            <a:off x="384533" y="5673252"/>
            <a:ext cx="69847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  <a:endParaRPr lang="pl-PL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c.1622T&gt;C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p.(Leu541Pro)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c.3113C&gt;T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p.(Ala1038Val)</a:t>
            </a:r>
          </a:p>
        </p:txBody>
      </p:sp>
      <p:sp>
        <p:nvSpPr>
          <p:cNvPr id="15" name="Tekstvak 218">
            <a:extLst>
              <a:ext uri="{FF2B5EF4-FFF2-40B4-BE49-F238E27FC236}">
                <a16:creationId xmlns="" xmlns:a16="http://schemas.microsoft.com/office/drawing/2014/main" id="{FD4A358A-6488-4771-AFFC-F001EB4187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9898" y="1716814"/>
            <a:ext cx="9428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558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</a:p>
        </p:txBody>
      </p:sp>
      <p:sp>
        <p:nvSpPr>
          <p:cNvPr id="16" name="Tekstvak 218">
            <a:extLst>
              <a:ext uri="{FF2B5EF4-FFF2-40B4-BE49-F238E27FC236}">
                <a16:creationId xmlns="" xmlns:a16="http://schemas.microsoft.com/office/drawing/2014/main" id="{24EEDE76-7F4D-4A26-8AE8-22C0311AA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4833" y="1718304"/>
            <a:ext cx="9428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559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</a:p>
        </p:txBody>
      </p:sp>
    </p:spTree>
    <p:extLst>
      <p:ext uri="{BB962C8B-B14F-4D97-AF65-F5344CB8AC3E}">
        <p14:creationId xmlns:p14="http://schemas.microsoft.com/office/powerpoint/2010/main" val="271772871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1153">
            <a:extLst>
              <a:ext uri="{FF2B5EF4-FFF2-40B4-BE49-F238E27FC236}">
                <a16:creationId xmlns="" xmlns:a16="http://schemas.microsoft.com/office/drawing/2014/main" id="{03931BA0-DA2C-4856-B2A7-B3EFA9B63D30}"/>
              </a:ext>
            </a:extLst>
          </p:cNvPr>
          <p:cNvSpPr>
            <a:spLocks noChangeShapeType="1"/>
          </p:cNvSpPr>
          <p:nvPr/>
        </p:nvSpPr>
        <p:spPr bwMode="auto">
          <a:xfrm>
            <a:off x="526760" y="3192043"/>
            <a:ext cx="0" cy="23943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Line 1154">
            <a:extLst>
              <a:ext uri="{FF2B5EF4-FFF2-40B4-BE49-F238E27FC236}">
                <a16:creationId xmlns="" xmlns:a16="http://schemas.microsoft.com/office/drawing/2014/main" id="{69406558-B560-493A-AA81-2FF6ADF230F8}"/>
              </a:ext>
            </a:extLst>
          </p:cNvPr>
          <p:cNvSpPr>
            <a:spLocks noChangeShapeType="1"/>
          </p:cNvSpPr>
          <p:nvPr/>
        </p:nvSpPr>
        <p:spPr bwMode="auto">
          <a:xfrm>
            <a:off x="524263" y="3192043"/>
            <a:ext cx="468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Line 1153">
            <a:extLst>
              <a:ext uri="{FF2B5EF4-FFF2-40B4-BE49-F238E27FC236}">
                <a16:creationId xmlns="" xmlns:a16="http://schemas.microsoft.com/office/drawing/2014/main" id="{16C6E3AE-9AFE-401F-B254-85F348FB91D1}"/>
              </a:ext>
            </a:extLst>
          </p:cNvPr>
          <p:cNvSpPr>
            <a:spLocks noChangeShapeType="1"/>
          </p:cNvSpPr>
          <p:nvPr/>
        </p:nvSpPr>
        <p:spPr bwMode="auto">
          <a:xfrm>
            <a:off x="5206738" y="3193186"/>
            <a:ext cx="0" cy="23758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Line 138">
            <a:extLst>
              <a:ext uri="{FF2B5EF4-FFF2-40B4-BE49-F238E27FC236}">
                <a16:creationId xmlns="" xmlns:a16="http://schemas.microsoft.com/office/drawing/2014/main" id="{F59B3254-A580-4E5B-82FD-BD39F7137A9D}"/>
              </a:ext>
            </a:extLst>
          </p:cNvPr>
          <p:cNvSpPr>
            <a:spLocks noChangeShapeType="1"/>
          </p:cNvSpPr>
          <p:nvPr/>
        </p:nvSpPr>
        <p:spPr bwMode="auto">
          <a:xfrm>
            <a:off x="1832400" y="2446689"/>
            <a:ext cx="0" cy="9680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val 112">
            <a:extLst>
              <a:ext uri="{FF2B5EF4-FFF2-40B4-BE49-F238E27FC236}">
                <a16:creationId xmlns="" xmlns:a16="http://schemas.microsoft.com/office/drawing/2014/main" id="{B8D61E97-D4ED-43F4-9459-5D6795451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418" y="3430318"/>
            <a:ext cx="267279" cy="2672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>
            <a:extLst>
              <a:ext uri="{FF2B5EF4-FFF2-40B4-BE49-F238E27FC236}">
                <a16:creationId xmlns="" xmlns:a16="http://schemas.microsoft.com/office/drawing/2014/main" id="{94D9E17E-F70C-4ED3-9C80-904D5407B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3098" y="3449367"/>
            <a:ext cx="267279" cy="2672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2">
            <a:extLst>
              <a:ext uri="{FF2B5EF4-FFF2-40B4-BE49-F238E27FC236}">
                <a16:creationId xmlns="" xmlns:a16="http://schemas.microsoft.com/office/drawing/2014/main" id="{FB520EBF-82B1-40B3-B3EB-633B60FD28A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97548" y="3440477"/>
            <a:ext cx="267279" cy="2672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Łącznik prosty ze strzałką 17">
            <a:extLst>
              <a:ext uri="{FF2B5EF4-FFF2-40B4-BE49-F238E27FC236}">
                <a16:creationId xmlns="" xmlns:a16="http://schemas.microsoft.com/office/drawing/2014/main" id="{BE37EAC7-3460-434D-AFA5-6EA41D42F5A5}"/>
              </a:ext>
            </a:extLst>
          </p:cNvPr>
          <p:cNvCxnSpPr/>
          <p:nvPr/>
        </p:nvCxnSpPr>
        <p:spPr>
          <a:xfrm flipV="1">
            <a:off x="4880000" y="3697597"/>
            <a:ext cx="193098" cy="190196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rostokąt 20">
            <a:extLst>
              <a:ext uri="{FF2B5EF4-FFF2-40B4-BE49-F238E27FC236}">
                <a16:creationId xmlns="" xmlns:a16="http://schemas.microsoft.com/office/drawing/2014/main" id="{FADD6559-DEF0-4986-B351-32E5D1303117}"/>
              </a:ext>
            </a:extLst>
          </p:cNvPr>
          <p:cNvSpPr/>
          <p:nvPr/>
        </p:nvSpPr>
        <p:spPr>
          <a:xfrm>
            <a:off x="4811071" y="3973969"/>
            <a:ext cx="8082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317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V1|V1</a:t>
            </a:r>
          </a:p>
        </p:txBody>
      </p:sp>
      <p:sp>
        <p:nvSpPr>
          <p:cNvPr id="11" name="Line 5">
            <a:extLst>
              <a:ext uri="{FF2B5EF4-FFF2-40B4-BE49-F238E27FC236}">
                <a16:creationId xmlns="" xmlns:a16="http://schemas.microsoft.com/office/drawing/2014/main" id="{7AC7DCEC-50AC-45AD-AB3F-66AD76D4432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353385" y="1466153"/>
            <a:ext cx="420959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2">
            <a:extLst>
              <a:ext uri="{FF2B5EF4-FFF2-40B4-BE49-F238E27FC236}">
                <a16:creationId xmlns="" xmlns:a16="http://schemas.microsoft.com/office/drawing/2014/main" id="{00C075A2-719D-43EC-9DC5-4AFBD759E16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078733" y="1332514"/>
            <a:ext cx="267279" cy="2672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val 112">
            <a:extLst>
              <a:ext uri="{FF2B5EF4-FFF2-40B4-BE49-F238E27FC236}">
                <a16:creationId xmlns="" xmlns:a16="http://schemas.microsoft.com/office/drawing/2014/main" id="{38F450D8-F035-486A-A367-632B565628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4344" y="1332514"/>
            <a:ext cx="267279" cy="2672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Line 1153">
            <a:extLst>
              <a:ext uri="{FF2B5EF4-FFF2-40B4-BE49-F238E27FC236}">
                <a16:creationId xmlns="" xmlns:a16="http://schemas.microsoft.com/office/drawing/2014/main" id="{69C298E9-AB6A-49A5-A574-57754777B31F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050" y="1947520"/>
            <a:ext cx="0" cy="23943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Line 1154">
            <a:extLst>
              <a:ext uri="{FF2B5EF4-FFF2-40B4-BE49-F238E27FC236}">
                <a16:creationId xmlns="" xmlns:a16="http://schemas.microsoft.com/office/drawing/2014/main" id="{80A7D467-EA29-453D-A31D-0A9B149AF274}"/>
              </a:ext>
            </a:extLst>
          </p:cNvPr>
          <p:cNvSpPr>
            <a:spLocks noChangeShapeType="1"/>
          </p:cNvSpPr>
          <p:nvPr/>
        </p:nvSpPr>
        <p:spPr bwMode="auto">
          <a:xfrm>
            <a:off x="1816026" y="1946025"/>
            <a:ext cx="648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Line 1153">
            <a:extLst>
              <a:ext uri="{FF2B5EF4-FFF2-40B4-BE49-F238E27FC236}">
                <a16:creationId xmlns="" xmlns:a16="http://schemas.microsoft.com/office/drawing/2014/main" id="{3CB860E5-BC32-4002-BE9E-70AC0B064A4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46183" y="1937022"/>
            <a:ext cx="0" cy="24894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1153">
            <a:extLst>
              <a:ext uri="{FF2B5EF4-FFF2-40B4-BE49-F238E27FC236}">
                <a16:creationId xmlns="" xmlns:a16="http://schemas.microsoft.com/office/drawing/2014/main" id="{B7950EED-1482-4528-AD35-A5445813BF00}"/>
              </a:ext>
            </a:extLst>
          </p:cNvPr>
          <p:cNvSpPr>
            <a:spLocks noChangeShapeType="1"/>
          </p:cNvSpPr>
          <p:nvPr/>
        </p:nvSpPr>
        <p:spPr bwMode="auto">
          <a:xfrm>
            <a:off x="8284149" y="1939773"/>
            <a:ext cx="0" cy="23758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38">
            <a:extLst>
              <a:ext uri="{FF2B5EF4-FFF2-40B4-BE49-F238E27FC236}">
                <a16:creationId xmlns="" xmlns:a16="http://schemas.microsoft.com/office/drawing/2014/main" id="{26D8BB1B-52FE-4AE6-B544-C18E9D573988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2570" y="1461976"/>
            <a:ext cx="0" cy="485544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val 112">
            <a:extLst>
              <a:ext uri="{FF2B5EF4-FFF2-40B4-BE49-F238E27FC236}">
                <a16:creationId xmlns="" xmlns:a16="http://schemas.microsoft.com/office/drawing/2014/main" id="{5FC5F5C2-21FF-492A-BE9B-883CEE548A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7708" y="2185795"/>
            <a:ext cx="267279" cy="2672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112">
            <a:extLst>
              <a:ext uri="{FF2B5EF4-FFF2-40B4-BE49-F238E27FC236}">
                <a16:creationId xmlns="" xmlns:a16="http://schemas.microsoft.com/office/drawing/2014/main" id="{04A9BA2D-F9B4-4256-A3E5-D01F34E74A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0509" y="2195954"/>
            <a:ext cx="267279" cy="2672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12">
            <a:extLst>
              <a:ext uri="{FF2B5EF4-FFF2-40B4-BE49-F238E27FC236}">
                <a16:creationId xmlns="" xmlns:a16="http://schemas.microsoft.com/office/drawing/2014/main" id="{C20006B3-3F03-423A-B682-B225B7AA074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711022" y="2195954"/>
            <a:ext cx="267279" cy="2672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Line 1153">
            <a:extLst>
              <a:ext uri="{FF2B5EF4-FFF2-40B4-BE49-F238E27FC236}">
                <a16:creationId xmlns="" xmlns:a16="http://schemas.microsoft.com/office/drawing/2014/main" id="{5BE7869F-42BA-4E18-BDDE-21A0F3415D24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4777" y="1937022"/>
            <a:ext cx="0" cy="24894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12">
            <a:extLst>
              <a:ext uri="{FF2B5EF4-FFF2-40B4-BE49-F238E27FC236}">
                <a16:creationId xmlns="" xmlns:a16="http://schemas.microsoft.com/office/drawing/2014/main" id="{6E293399-3E87-4A83-8908-B6B2124F0E3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059616" y="2195954"/>
            <a:ext cx="267279" cy="2672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Line 1153">
            <a:extLst>
              <a:ext uri="{FF2B5EF4-FFF2-40B4-BE49-F238E27FC236}">
                <a16:creationId xmlns="" xmlns:a16="http://schemas.microsoft.com/office/drawing/2014/main" id="{E54D5F38-5BE3-437E-A3CD-3264EF226DC6}"/>
              </a:ext>
            </a:extLst>
          </p:cNvPr>
          <p:cNvSpPr>
            <a:spLocks noChangeShapeType="1"/>
          </p:cNvSpPr>
          <p:nvPr/>
        </p:nvSpPr>
        <p:spPr bwMode="auto">
          <a:xfrm>
            <a:off x="3079554" y="3200305"/>
            <a:ext cx="0" cy="24894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12">
            <a:extLst>
              <a:ext uri="{FF2B5EF4-FFF2-40B4-BE49-F238E27FC236}">
                <a16:creationId xmlns="" xmlns:a16="http://schemas.microsoft.com/office/drawing/2014/main" id="{FFB7AD42-E33D-46F4-8E57-3B6DBE70776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944393" y="3459237"/>
            <a:ext cx="267279" cy="2672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Line 1153">
            <a:extLst>
              <a:ext uri="{FF2B5EF4-FFF2-40B4-BE49-F238E27FC236}">
                <a16:creationId xmlns="" xmlns:a16="http://schemas.microsoft.com/office/drawing/2014/main" id="{B6E59658-DD64-4532-A033-C2F3174965C8}"/>
              </a:ext>
            </a:extLst>
          </p:cNvPr>
          <p:cNvSpPr>
            <a:spLocks noChangeShapeType="1"/>
          </p:cNvSpPr>
          <p:nvPr/>
        </p:nvSpPr>
        <p:spPr bwMode="auto">
          <a:xfrm>
            <a:off x="3993900" y="3202201"/>
            <a:ext cx="0" cy="23943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Oval 112">
            <a:extLst>
              <a:ext uri="{FF2B5EF4-FFF2-40B4-BE49-F238E27FC236}">
                <a16:creationId xmlns="" xmlns:a16="http://schemas.microsoft.com/office/drawing/2014/main" id="{787167A8-CEEF-435B-8241-FBBB4F7BF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3558" y="3440476"/>
            <a:ext cx="267279" cy="2672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Łącznik prostoliniowy 132">
            <a:extLst>
              <a:ext uri="{FF2B5EF4-FFF2-40B4-BE49-F238E27FC236}">
                <a16:creationId xmlns="" xmlns:a16="http://schemas.microsoft.com/office/drawing/2014/main" id="{61FD9777-C637-48FC-8049-7459EB481C53}"/>
              </a:ext>
            </a:extLst>
          </p:cNvPr>
          <p:cNvCxnSpPr/>
          <p:nvPr/>
        </p:nvCxnSpPr>
        <p:spPr>
          <a:xfrm flipV="1">
            <a:off x="1644589" y="2158304"/>
            <a:ext cx="360000" cy="324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Łącznik prostoliniowy 135">
            <a:extLst>
              <a:ext uri="{FF2B5EF4-FFF2-40B4-BE49-F238E27FC236}">
                <a16:creationId xmlns="" xmlns:a16="http://schemas.microsoft.com/office/drawing/2014/main" id="{E65A65DD-DCC9-47C4-8CE6-C54E8F3196C7}"/>
              </a:ext>
            </a:extLst>
          </p:cNvPr>
          <p:cNvCxnSpPr/>
          <p:nvPr/>
        </p:nvCxnSpPr>
        <p:spPr>
          <a:xfrm flipV="1">
            <a:off x="3675245" y="2158304"/>
            <a:ext cx="360000" cy="324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Łącznik prostoliniowy 136">
            <a:extLst>
              <a:ext uri="{FF2B5EF4-FFF2-40B4-BE49-F238E27FC236}">
                <a16:creationId xmlns="" xmlns:a16="http://schemas.microsoft.com/office/drawing/2014/main" id="{BA777C6E-0008-4F1C-AA2F-61123A6492C8}"/>
              </a:ext>
            </a:extLst>
          </p:cNvPr>
          <p:cNvCxnSpPr/>
          <p:nvPr/>
        </p:nvCxnSpPr>
        <p:spPr>
          <a:xfrm flipV="1">
            <a:off x="6014777" y="2167593"/>
            <a:ext cx="360000" cy="324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Łącznik prostoliniowy 137">
            <a:extLst>
              <a:ext uri="{FF2B5EF4-FFF2-40B4-BE49-F238E27FC236}">
                <a16:creationId xmlns="" xmlns:a16="http://schemas.microsoft.com/office/drawing/2014/main" id="{E3F5DD50-91D4-49F1-B36F-09B8DBCAD085}"/>
              </a:ext>
            </a:extLst>
          </p:cNvPr>
          <p:cNvCxnSpPr/>
          <p:nvPr/>
        </p:nvCxnSpPr>
        <p:spPr>
          <a:xfrm flipV="1">
            <a:off x="8116026" y="2167593"/>
            <a:ext cx="360000" cy="324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Łącznik prostoliniowy 138">
            <a:extLst>
              <a:ext uri="{FF2B5EF4-FFF2-40B4-BE49-F238E27FC236}">
                <a16:creationId xmlns="" xmlns:a16="http://schemas.microsoft.com/office/drawing/2014/main" id="{673E9FDD-B3DF-4BA3-A24F-A0A603A21AF9}"/>
              </a:ext>
            </a:extLst>
          </p:cNvPr>
          <p:cNvCxnSpPr/>
          <p:nvPr/>
        </p:nvCxnSpPr>
        <p:spPr>
          <a:xfrm flipV="1">
            <a:off x="5017385" y="1297954"/>
            <a:ext cx="380457" cy="3585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Łącznik prostoliniowy 139">
            <a:extLst>
              <a:ext uri="{FF2B5EF4-FFF2-40B4-BE49-F238E27FC236}">
                <a16:creationId xmlns="" xmlns:a16="http://schemas.microsoft.com/office/drawing/2014/main" id="{C36A218E-60AD-4037-BEA9-DB641D6EE1B6}"/>
              </a:ext>
            </a:extLst>
          </p:cNvPr>
          <p:cNvCxnSpPr/>
          <p:nvPr/>
        </p:nvCxnSpPr>
        <p:spPr>
          <a:xfrm flipV="1">
            <a:off x="5728415" y="1320013"/>
            <a:ext cx="360000" cy="324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12">
            <a:extLst>
              <a:ext uri="{FF2B5EF4-FFF2-40B4-BE49-F238E27FC236}">
                <a16:creationId xmlns="" xmlns:a16="http://schemas.microsoft.com/office/drawing/2014/main" id="{2356CD47-DA4B-4C84-BC0D-AD23FD6A686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03298" y="2181599"/>
            <a:ext cx="267279" cy="2672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6" name="Łącznik prostoliniowy 135">
            <a:extLst>
              <a:ext uri="{FF2B5EF4-FFF2-40B4-BE49-F238E27FC236}">
                <a16:creationId xmlns="" xmlns:a16="http://schemas.microsoft.com/office/drawing/2014/main" id="{6FDDF06D-C67B-417D-B99A-C52A6BB41465}"/>
              </a:ext>
            </a:extLst>
          </p:cNvPr>
          <p:cNvCxnSpPr/>
          <p:nvPr/>
        </p:nvCxnSpPr>
        <p:spPr>
          <a:xfrm flipV="1">
            <a:off x="955131" y="2158304"/>
            <a:ext cx="360000" cy="324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Line 5">
            <a:extLst>
              <a:ext uri="{FF2B5EF4-FFF2-40B4-BE49-F238E27FC236}">
                <a16:creationId xmlns="" xmlns:a16="http://schemas.microsoft.com/office/drawing/2014/main" id="{BA7FD573-2C61-4504-8962-336E3C12547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276589" y="2315239"/>
            <a:ext cx="420959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Łącznik prostoliniowy 132">
            <a:extLst>
              <a:ext uri="{FF2B5EF4-FFF2-40B4-BE49-F238E27FC236}">
                <a16:creationId xmlns="" xmlns:a16="http://schemas.microsoft.com/office/drawing/2014/main" id="{C7943D59-EFE4-40C8-B287-834A03386A66}"/>
              </a:ext>
            </a:extLst>
          </p:cNvPr>
          <p:cNvCxnSpPr/>
          <p:nvPr/>
        </p:nvCxnSpPr>
        <p:spPr>
          <a:xfrm flipV="1">
            <a:off x="344263" y="3424295"/>
            <a:ext cx="360000" cy="324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Łącznik prostoliniowy 132">
            <a:extLst>
              <a:ext uri="{FF2B5EF4-FFF2-40B4-BE49-F238E27FC236}">
                <a16:creationId xmlns="" xmlns:a16="http://schemas.microsoft.com/office/drawing/2014/main" id="{76F2BC16-5CB1-4CC6-8529-B3249DE68DD4}"/>
              </a:ext>
            </a:extLst>
          </p:cNvPr>
          <p:cNvCxnSpPr/>
          <p:nvPr/>
        </p:nvCxnSpPr>
        <p:spPr>
          <a:xfrm flipV="1">
            <a:off x="1641488" y="3430318"/>
            <a:ext cx="360000" cy="324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Łącznik prostoliniowy 132">
            <a:extLst>
              <a:ext uri="{FF2B5EF4-FFF2-40B4-BE49-F238E27FC236}">
                <a16:creationId xmlns="" xmlns:a16="http://schemas.microsoft.com/office/drawing/2014/main" id="{A4F2EB2F-14E8-490F-BF1E-741E6A5BECA1}"/>
              </a:ext>
            </a:extLst>
          </p:cNvPr>
          <p:cNvCxnSpPr/>
          <p:nvPr/>
        </p:nvCxnSpPr>
        <p:spPr>
          <a:xfrm flipV="1">
            <a:off x="3825217" y="3411675"/>
            <a:ext cx="360000" cy="324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Prostokąt 3">
            <a:extLst>
              <a:ext uri="{FF2B5EF4-FFF2-40B4-BE49-F238E27FC236}">
                <a16:creationId xmlns="" xmlns:a16="http://schemas.microsoft.com/office/drawing/2014/main" id="{6405E6A7-DD36-494D-B50E-D37C98EF291D}"/>
              </a:ext>
            </a:extLst>
          </p:cNvPr>
          <p:cNvSpPr/>
          <p:nvPr/>
        </p:nvSpPr>
        <p:spPr>
          <a:xfrm>
            <a:off x="132088" y="214622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317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F17-080</a:t>
            </a:r>
          </a:p>
        </p:txBody>
      </p:sp>
      <p:sp>
        <p:nvSpPr>
          <p:cNvPr id="42" name="Prostokąt 129">
            <a:extLst>
              <a:ext uri="{FF2B5EF4-FFF2-40B4-BE49-F238E27FC236}">
                <a16:creationId xmlns="" xmlns:a16="http://schemas.microsoft.com/office/drawing/2014/main" id="{7AFB3792-7687-481A-A258-BD5743B57474}"/>
              </a:ext>
            </a:extLst>
          </p:cNvPr>
          <p:cNvSpPr/>
          <p:nvPr/>
        </p:nvSpPr>
        <p:spPr>
          <a:xfrm>
            <a:off x="185468" y="6037333"/>
            <a:ext cx="29483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CNGA1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c.301C&gt;T,  p.(Arg101*)</a:t>
            </a:r>
          </a:p>
        </p:txBody>
      </p:sp>
      <p:sp>
        <p:nvSpPr>
          <p:cNvPr id="43" name="Prostokąt 42"/>
          <p:cNvSpPr/>
          <p:nvPr/>
        </p:nvSpPr>
        <p:spPr>
          <a:xfrm>
            <a:off x="2709181" y="3993709"/>
            <a:ext cx="73770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000" dirty="0" err="1">
                <a:latin typeface="Arial" panose="020B0604020202020204" pitchFamily="34" charset="0"/>
                <a:cs typeface="Arial" panose="020B0604020202020204" pitchFamily="34" charset="0"/>
              </a:rPr>
              <a:t>declined</a:t>
            </a:r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000" dirty="0" err="1">
                <a:latin typeface="Arial" panose="020B0604020202020204" pitchFamily="34" charset="0"/>
                <a:cs typeface="Arial" panose="020B0604020202020204" pitchFamily="34" charset="0"/>
              </a:rPr>
              <a:t>genetic</a:t>
            </a:r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000" dirty="0" err="1">
                <a:latin typeface="Arial" panose="020B0604020202020204" pitchFamily="34" charset="0"/>
                <a:cs typeface="Arial" panose="020B0604020202020204" pitchFamily="34" charset="0"/>
              </a:rPr>
              <a:t>tests</a:t>
            </a:r>
            <a:endParaRPr lang="pl-PL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575340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28">
            <a:extLst>
              <a:ext uri="{FF2B5EF4-FFF2-40B4-BE49-F238E27FC236}">
                <a16:creationId xmlns="" xmlns:a16="http://schemas.microsoft.com/office/drawing/2014/main" id="{736221B6-36EA-4217-AB1A-50F8D254B04B}"/>
              </a:ext>
            </a:extLst>
          </p:cNvPr>
          <p:cNvSpPr txBox="1"/>
          <p:nvPr/>
        </p:nvSpPr>
        <p:spPr>
          <a:xfrm>
            <a:off x="213347" y="149694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318_F17-081</a:t>
            </a:r>
          </a:p>
        </p:txBody>
      </p:sp>
      <p:sp>
        <p:nvSpPr>
          <p:cNvPr id="3" name="Line 5">
            <a:extLst>
              <a:ext uri="{FF2B5EF4-FFF2-40B4-BE49-F238E27FC236}">
                <a16:creationId xmlns="" xmlns:a16="http://schemas.microsoft.com/office/drawing/2014/main" id="{45B4FEE5-ADE9-4D80-B0C9-2C4BF65A78C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08782" y="1498686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2">
            <a:extLst>
              <a:ext uri="{FF2B5EF4-FFF2-40B4-BE49-F238E27FC236}">
                <a16:creationId xmlns="" xmlns:a16="http://schemas.microsoft.com/office/drawing/2014/main" id="{AE4E1607-D2B2-4B9D-ADE3-A0EA1E452A0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728915" y="1250897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val 112">
            <a:extLst>
              <a:ext uri="{FF2B5EF4-FFF2-40B4-BE49-F238E27FC236}">
                <a16:creationId xmlns="" xmlns:a16="http://schemas.microsoft.com/office/drawing/2014/main" id="{1FD23C67-B7B2-46FE-8667-90B035D454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4274" y="1250897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1153">
            <a:extLst>
              <a:ext uri="{FF2B5EF4-FFF2-40B4-BE49-F238E27FC236}">
                <a16:creationId xmlns="" xmlns:a16="http://schemas.microsoft.com/office/drawing/2014/main" id="{A833626E-ABEE-407D-9039-D6D2D907243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16531" y="3296030"/>
            <a:ext cx="0" cy="41528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154">
            <a:extLst>
              <a:ext uri="{FF2B5EF4-FFF2-40B4-BE49-F238E27FC236}">
                <a16:creationId xmlns="" xmlns:a16="http://schemas.microsoft.com/office/drawing/2014/main" id="{15EB0C05-0E35-4256-9491-85BAA39BE092}"/>
              </a:ext>
            </a:extLst>
          </p:cNvPr>
          <p:cNvSpPr>
            <a:spLocks noChangeShapeType="1"/>
          </p:cNvSpPr>
          <p:nvPr/>
        </p:nvSpPr>
        <p:spPr bwMode="auto">
          <a:xfrm>
            <a:off x="3516532" y="3304529"/>
            <a:ext cx="2201457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38">
            <a:extLst>
              <a:ext uri="{FF2B5EF4-FFF2-40B4-BE49-F238E27FC236}">
                <a16:creationId xmlns="" xmlns:a16="http://schemas.microsoft.com/office/drawing/2014/main" id="{A6B2F7AE-F035-457F-9AAF-6A2BF6FE06A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91739" y="1490941"/>
            <a:ext cx="0" cy="179501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kstvak 218">
            <a:extLst>
              <a:ext uri="{FF2B5EF4-FFF2-40B4-BE49-F238E27FC236}">
                <a16:creationId xmlns="" xmlns:a16="http://schemas.microsoft.com/office/drawing/2014/main" id="{AD6E6528-54FB-4FE9-9A36-D02A8C7570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2415" y="4504577"/>
            <a:ext cx="80823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318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</a:p>
        </p:txBody>
      </p:sp>
      <p:cxnSp>
        <p:nvCxnSpPr>
          <p:cNvPr id="10" name="Łącznik prosty ze strzałką 19">
            <a:extLst>
              <a:ext uri="{FF2B5EF4-FFF2-40B4-BE49-F238E27FC236}">
                <a16:creationId xmlns="" xmlns:a16="http://schemas.microsoft.com/office/drawing/2014/main" id="{9F3B36A2-F5E1-4586-99EB-8443BBEDEA09}"/>
              </a:ext>
            </a:extLst>
          </p:cNvPr>
          <p:cNvCxnSpPr/>
          <p:nvPr/>
        </p:nvCxnSpPr>
        <p:spPr>
          <a:xfrm flipV="1">
            <a:off x="2940758" y="4304155"/>
            <a:ext cx="226960" cy="277553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12">
            <a:extLst>
              <a:ext uri="{FF2B5EF4-FFF2-40B4-BE49-F238E27FC236}">
                <a16:creationId xmlns="" xmlns:a16="http://schemas.microsoft.com/office/drawing/2014/main" id="{8CEC5A1E-830E-465B-A41D-6F1B84469A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3039" y="3711320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Prostokąt 2">
            <a:extLst>
              <a:ext uri="{FF2B5EF4-FFF2-40B4-BE49-F238E27FC236}">
                <a16:creationId xmlns="" xmlns:a16="http://schemas.microsoft.com/office/drawing/2014/main" id="{A745DDAC-7065-4446-B14F-31E7930A79D7}"/>
              </a:ext>
            </a:extLst>
          </p:cNvPr>
          <p:cNvSpPr/>
          <p:nvPr/>
        </p:nvSpPr>
        <p:spPr>
          <a:xfrm>
            <a:off x="258624" y="5701429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c.3364G&gt;T, p.(Glu1122*)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c.4234C&gt;T, p.(Gln1412*)</a:t>
            </a:r>
          </a:p>
        </p:txBody>
      </p:sp>
      <p:sp>
        <p:nvSpPr>
          <p:cNvPr id="13" name="Tekstvak 218">
            <a:extLst>
              <a:ext uri="{FF2B5EF4-FFF2-40B4-BE49-F238E27FC236}">
                <a16:creationId xmlns="" xmlns:a16="http://schemas.microsoft.com/office/drawing/2014/main" id="{D0F2CF0D-B3C1-4F7E-92E3-4B1334337D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8386" y="4504577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580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?|+</a:t>
            </a:r>
          </a:p>
        </p:txBody>
      </p:sp>
      <p:sp>
        <p:nvSpPr>
          <p:cNvPr id="14" name="Tekstvak 218">
            <a:extLst>
              <a:ext uri="{FF2B5EF4-FFF2-40B4-BE49-F238E27FC236}">
                <a16:creationId xmlns="" xmlns:a16="http://schemas.microsoft.com/office/drawing/2014/main" id="{9A5B3502-56D4-4ADE-BCAF-239180A5E0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2028" y="1926781"/>
            <a:ext cx="66075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578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+|V2</a:t>
            </a:r>
          </a:p>
          <a:p>
            <a:pPr algn="ctr" eaLnBrk="1" hangingPunct="1"/>
            <a:endParaRPr lang="pl-PL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kstvak 218">
            <a:extLst>
              <a:ext uri="{FF2B5EF4-FFF2-40B4-BE49-F238E27FC236}">
                <a16:creationId xmlns="" xmlns:a16="http://schemas.microsoft.com/office/drawing/2014/main" id="{3FE9D17D-AAFF-48E0-9FD1-923DAF0964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7387" y="1926781"/>
            <a:ext cx="66075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579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  <a:p>
            <a:pPr algn="ctr" eaLnBrk="1" hangingPunct="1"/>
            <a:endParaRPr lang="pl-PL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val 112">
            <a:extLst>
              <a:ext uri="{FF2B5EF4-FFF2-40B4-BE49-F238E27FC236}">
                <a16:creationId xmlns="" xmlns:a16="http://schemas.microsoft.com/office/drawing/2014/main" id="{3970AE4E-2136-49E5-B242-8B9D09635F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4496" y="3711319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1153">
            <a:extLst>
              <a:ext uri="{FF2B5EF4-FFF2-40B4-BE49-F238E27FC236}">
                <a16:creationId xmlns="" xmlns:a16="http://schemas.microsoft.com/office/drawing/2014/main" id="{AC1F9114-7F63-45D4-9B5A-0177F0654AE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17989" y="3304528"/>
            <a:ext cx="0" cy="41528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70320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1153">
            <a:extLst>
              <a:ext uri="{FF2B5EF4-FFF2-40B4-BE49-F238E27FC236}">
                <a16:creationId xmlns="" xmlns:a16="http://schemas.microsoft.com/office/drawing/2014/main" id="{3675C28C-CA65-498C-98F4-8D492F4EF176}"/>
              </a:ext>
            </a:extLst>
          </p:cNvPr>
          <p:cNvSpPr>
            <a:spLocks noChangeShapeType="1"/>
          </p:cNvSpPr>
          <p:nvPr/>
        </p:nvSpPr>
        <p:spPr bwMode="auto">
          <a:xfrm>
            <a:off x="6271232" y="1312381"/>
            <a:ext cx="0" cy="23943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Line 1154">
            <a:extLst>
              <a:ext uri="{FF2B5EF4-FFF2-40B4-BE49-F238E27FC236}">
                <a16:creationId xmlns="" xmlns:a16="http://schemas.microsoft.com/office/drawing/2014/main" id="{D1B33779-AA5D-4350-8BA2-0367A54FD33E}"/>
              </a:ext>
            </a:extLst>
          </p:cNvPr>
          <p:cNvSpPr>
            <a:spLocks noChangeShapeType="1"/>
          </p:cNvSpPr>
          <p:nvPr/>
        </p:nvSpPr>
        <p:spPr bwMode="auto">
          <a:xfrm>
            <a:off x="6274529" y="1312381"/>
            <a:ext cx="2744284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Line 1153">
            <a:extLst>
              <a:ext uri="{FF2B5EF4-FFF2-40B4-BE49-F238E27FC236}">
                <a16:creationId xmlns="" xmlns:a16="http://schemas.microsoft.com/office/drawing/2014/main" id="{BD0DDFFE-939C-4432-9B8E-A4FC89E9390D}"/>
              </a:ext>
            </a:extLst>
          </p:cNvPr>
          <p:cNvSpPr>
            <a:spLocks noChangeShapeType="1"/>
          </p:cNvSpPr>
          <p:nvPr/>
        </p:nvSpPr>
        <p:spPr bwMode="auto">
          <a:xfrm>
            <a:off x="9018812" y="1320629"/>
            <a:ext cx="0" cy="23758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Line 138">
            <a:extLst>
              <a:ext uri="{FF2B5EF4-FFF2-40B4-BE49-F238E27FC236}">
                <a16:creationId xmlns="" xmlns:a16="http://schemas.microsoft.com/office/drawing/2014/main" id="{F8E320AC-4538-4C3B-92AA-EBA181FD744E}"/>
              </a:ext>
            </a:extLst>
          </p:cNvPr>
          <p:cNvSpPr>
            <a:spLocks noChangeShapeType="1"/>
          </p:cNvSpPr>
          <p:nvPr/>
        </p:nvSpPr>
        <p:spPr bwMode="auto">
          <a:xfrm>
            <a:off x="7225697" y="828332"/>
            <a:ext cx="0" cy="73364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val 112">
            <a:extLst>
              <a:ext uri="{FF2B5EF4-FFF2-40B4-BE49-F238E27FC236}">
                <a16:creationId xmlns="" xmlns:a16="http://schemas.microsoft.com/office/drawing/2014/main" id="{A8CE4F99-826E-4F1B-B718-D11297249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0890" y="1550656"/>
            <a:ext cx="267279" cy="2672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12">
            <a:extLst>
              <a:ext uri="{FF2B5EF4-FFF2-40B4-BE49-F238E27FC236}">
                <a16:creationId xmlns="" xmlns:a16="http://schemas.microsoft.com/office/drawing/2014/main" id="{293556B2-048E-4485-9BEC-EB3B07CB8CD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326371" y="1545966"/>
            <a:ext cx="267279" cy="2672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kstvak 218">
            <a:extLst>
              <a:ext uri="{FF2B5EF4-FFF2-40B4-BE49-F238E27FC236}">
                <a16:creationId xmlns="" xmlns:a16="http://schemas.microsoft.com/office/drawing/2014/main" id="{BB49F39A-5722-41AA-A1FA-A397E7E30C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7342" y="4267126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319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cxnSp>
        <p:nvCxnSpPr>
          <p:cNvPr id="9" name="Łącznik prosty ze strzałką 17">
            <a:extLst>
              <a:ext uri="{FF2B5EF4-FFF2-40B4-BE49-F238E27FC236}">
                <a16:creationId xmlns="" xmlns:a16="http://schemas.microsoft.com/office/drawing/2014/main" id="{A2ADAFBA-B462-419F-AD52-5E9F0DC98B23}"/>
              </a:ext>
            </a:extLst>
          </p:cNvPr>
          <p:cNvCxnSpPr/>
          <p:nvPr/>
        </p:nvCxnSpPr>
        <p:spPr>
          <a:xfrm flipV="1">
            <a:off x="3840066" y="5690188"/>
            <a:ext cx="193098" cy="190196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Line 5">
            <a:extLst>
              <a:ext uri="{FF2B5EF4-FFF2-40B4-BE49-F238E27FC236}">
                <a16:creationId xmlns="" xmlns:a16="http://schemas.microsoft.com/office/drawing/2014/main" id="{0BE6BFA9-5A3A-407D-BC41-5EFA2ED2534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522685" y="203722"/>
            <a:ext cx="420959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2">
            <a:extLst>
              <a:ext uri="{FF2B5EF4-FFF2-40B4-BE49-F238E27FC236}">
                <a16:creationId xmlns="" xmlns:a16="http://schemas.microsoft.com/office/drawing/2014/main" id="{717A88D2-04C7-4129-A151-891F5E7EEC1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248033" y="70083"/>
            <a:ext cx="267279" cy="2672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val 112">
            <a:extLst>
              <a:ext uri="{FF2B5EF4-FFF2-40B4-BE49-F238E27FC236}">
                <a16:creationId xmlns="" xmlns:a16="http://schemas.microsoft.com/office/drawing/2014/main" id="{BB32D783-4C9A-4752-9DA7-D59075F731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3644" y="70083"/>
            <a:ext cx="267279" cy="2672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38">
            <a:extLst>
              <a:ext uri="{FF2B5EF4-FFF2-40B4-BE49-F238E27FC236}">
                <a16:creationId xmlns="" xmlns:a16="http://schemas.microsoft.com/office/drawing/2014/main" id="{ECB31357-CD95-4537-867A-DC326197CE98}"/>
              </a:ext>
            </a:extLst>
          </p:cNvPr>
          <p:cNvSpPr>
            <a:spLocks noChangeShapeType="1"/>
          </p:cNvSpPr>
          <p:nvPr/>
        </p:nvSpPr>
        <p:spPr bwMode="auto">
          <a:xfrm>
            <a:off x="7741870" y="199545"/>
            <a:ext cx="0" cy="485544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val 112">
            <a:extLst>
              <a:ext uri="{FF2B5EF4-FFF2-40B4-BE49-F238E27FC236}">
                <a16:creationId xmlns="" xmlns:a16="http://schemas.microsoft.com/office/drawing/2014/main" id="{A2C9EC34-E416-4CA1-9C08-0EDD56BA9B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2775" y="685089"/>
            <a:ext cx="267279" cy="2672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2">
            <a:extLst>
              <a:ext uri="{FF2B5EF4-FFF2-40B4-BE49-F238E27FC236}">
                <a16:creationId xmlns="" xmlns:a16="http://schemas.microsoft.com/office/drawing/2014/main" id="{CEA1F406-05B1-4975-B1E0-C7AAB0A2757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657359" y="694693"/>
            <a:ext cx="267279" cy="2672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2">
            <a:extLst>
              <a:ext uri="{FF2B5EF4-FFF2-40B4-BE49-F238E27FC236}">
                <a16:creationId xmlns="" xmlns:a16="http://schemas.microsoft.com/office/drawing/2014/main" id="{755E9B2D-89E9-40E8-B782-4DA20418D1D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101374" y="1550883"/>
            <a:ext cx="267279" cy="2672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1153">
            <a:extLst>
              <a:ext uri="{FF2B5EF4-FFF2-40B4-BE49-F238E27FC236}">
                <a16:creationId xmlns="" xmlns:a16="http://schemas.microsoft.com/office/drawing/2014/main" id="{2298349D-EF25-48D1-A374-0A9357BFC4C7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0881" y="1322539"/>
            <a:ext cx="0" cy="23943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val 112">
            <a:extLst>
              <a:ext uri="{FF2B5EF4-FFF2-40B4-BE49-F238E27FC236}">
                <a16:creationId xmlns="" xmlns:a16="http://schemas.microsoft.com/office/drawing/2014/main" id="{688C7B7B-6868-4839-9670-0FCFF1D8E7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0539" y="1560814"/>
            <a:ext cx="267279" cy="2672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Line 1153">
            <a:extLst>
              <a:ext uri="{FF2B5EF4-FFF2-40B4-BE49-F238E27FC236}">
                <a16:creationId xmlns="" xmlns:a16="http://schemas.microsoft.com/office/drawing/2014/main" id="{4E39E005-87F7-44B3-A897-E1122B5E13D3}"/>
              </a:ext>
            </a:extLst>
          </p:cNvPr>
          <p:cNvSpPr>
            <a:spLocks noChangeShapeType="1"/>
          </p:cNvSpPr>
          <p:nvPr/>
        </p:nvSpPr>
        <p:spPr bwMode="auto">
          <a:xfrm>
            <a:off x="5070927" y="2198420"/>
            <a:ext cx="0" cy="23943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Line 1154">
            <a:extLst>
              <a:ext uri="{FF2B5EF4-FFF2-40B4-BE49-F238E27FC236}">
                <a16:creationId xmlns="" xmlns:a16="http://schemas.microsoft.com/office/drawing/2014/main" id="{C77048A5-0983-4708-9D6F-E44DB7DAF9A3}"/>
              </a:ext>
            </a:extLst>
          </p:cNvPr>
          <p:cNvSpPr>
            <a:spLocks noChangeShapeType="1"/>
          </p:cNvSpPr>
          <p:nvPr/>
        </p:nvSpPr>
        <p:spPr bwMode="auto">
          <a:xfrm>
            <a:off x="5070926" y="2198420"/>
            <a:ext cx="148701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Line 1153">
            <a:extLst>
              <a:ext uri="{FF2B5EF4-FFF2-40B4-BE49-F238E27FC236}">
                <a16:creationId xmlns="" xmlns:a16="http://schemas.microsoft.com/office/drawing/2014/main" id="{1B300B63-C6A2-4ED3-9559-3F6DEEE5A1C1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5683" y="1679605"/>
            <a:ext cx="0" cy="75726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Line 1153">
            <a:extLst>
              <a:ext uri="{FF2B5EF4-FFF2-40B4-BE49-F238E27FC236}">
                <a16:creationId xmlns="" xmlns:a16="http://schemas.microsoft.com/office/drawing/2014/main" id="{54CA622F-CD65-4437-A450-365624018BBC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7941" y="2187539"/>
            <a:ext cx="0" cy="23758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val 112">
            <a:extLst>
              <a:ext uri="{FF2B5EF4-FFF2-40B4-BE49-F238E27FC236}">
                <a16:creationId xmlns="" xmlns:a16="http://schemas.microsoft.com/office/drawing/2014/main" id="{CDE8DB16-8D80-42F5-8669-D76302F71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5131" y="2425119"/>
            <a:ext cx="267279" cy="2672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val 112">
            <a:extLst>
              <a:ext uri="{FF2B5EF4-FFF2-40B4-BE49-F238E27FC236}">
                <a16:creationId xmlns="" xmlns:a16="http://schemas.microsoft.com/office/drawing/2014/main" id="{96724D74-78A4-4D4C-AED2-860077E81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2043" y="2443720"/>
            <a:ext cx="267279" cy="2672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12">
            <a:extLst>
              <a:ext uri="{FF2B5EF4-FFF2-40B4-BE49-F238E27FC236}">
                <a16:creationId xmlns="" xmlns:a16="http://schemas.microsoft.com/office/drawing/2014/main" id="{22530D8C-9B0B-4D40-848E-8594CB8BC8D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944315" y="2425120"/>
            <a:ext cx="267279" cy="2672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kstvak 218">
            <a:extLst>
              <a:ext uri="{FF2B5EF4-FFF2-40B4-BE49-F238E27FC236}">
                <a16:creationId xmlns="" xmlns:a16="http://schemas.microsoft.com/office/drawing/2014/main" id="{DD877C0D-07B0-4346-AA3C-1D239604D2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6232" y="2775019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569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7" name="Line 138">
            <a:extLst>
              <a:ext uri="{FF2B5EF4-FFF2-40B4-BE49-F238E27FC236}">
                <a16:creationId xmlns="" xmlns:a16="http://schemas.microsoft.com/office/drawing/2014/main" id="{375C9068-516F-4060-A03A-A44CE35FE98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6765" y="4112767"/>
            <a:ext cx="0" cy="106227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Line 1153">
            <a:extLst>
              <a:ext uri="{FF2B5EF4-FFF2-40B4-BE49-F238E27FC236}">
                <a16:creationId xmlns="" xmlns:a16="http://schemas.microsoft.com/office/drawing/2014/main" id="{35EA6B5D-BFCC-4502-94A5-4B858FE213C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7408" y="3689114"/>
            <a:ext cx="0" cy="28253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12">
            <a:extLst>
              <a:ext uri="{FF2B5EF4-FFF2-40B4-BE49-F238E27FC236}">
                <a16:creationId xmlns="" xmlns:a16="http://schemas.microsoft.com/office/drawing/2014/main" id="{82A6DB53-CED4-49F2-89A9-DEC99184A94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677535" y="3971653"/>
            <a:ext cx="267279" cy="2672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Line 1154">
            <a:extLst>
              <a:ext uri="{FF2B5EF4-FFF2-40B4-BE49-F238E27FC236}">
                <a16:creationId xmlns="" xmlns:a16="http://schemas.microsoft.com/office/drawing/2014/main" id="{57D0E316-5978-48A1-B6E5-9EB2F7F6A05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11124" y="818728"/>
            <a:ext cx="69165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Łącznik prostoliniowy 132">
            <a:extLst>
              <a:ext uri="{FF2B5EF4-FFF2-40B4-BE49-F238E27FC236}">
                <a16:creationId xmlns="" xmlns:a16="http://schemas.microsoft.com/office/drawing/2014/main" id="{929A747B-12D7-4C84-8538-D513E60B6CC2}"/>
              </a:ext>
            </a:extLst>
          </p:cNvPr>
          <p:cNvCxnSpPr/>
          <p:nvPr/>
        </p:nvCxnSpPr>
        <p:spPr>
          <a:xfrm flipV="1">
            <a:off x="6610999" y="656728"/>
            <a:ext cx="360000" cy="324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Łącznik prostoliniowy 135">
            <a:extLst>
              <a:ext uri="{FF2B5EF4-FFF2-40B4-BE49-F238E27FC236}">
                <a16:creationId xmlns="" xmlns:a16="http://schemas.microsoft.com/office/drawing/2014/main" id="{5BDBA8E7-1BBA-4B3B-84C4-DCF58E59FABE}"/>
              </a:ext>
            </a:extLst>
          </p:cNvPr>
          <p:cNvCxnSpPr/>
          <p:nvPr/>
        </p:nvCxnSpPr>
        <p:spPr>
          <a:xfrm flipV="1">
            <a:off x="6091232" y="1535473"/>
            <a:ext cx="360000" cy="324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Łącznik prostoliniowy 138">
            <a:extLst>
              <a:ext uri="{FF2B5EF4-FFF2-40B4-BE49-F238E27FC236}">
                <a16:creationId xmlns="" xmlns:a16="http://schemas.microsoft.com/office/drawing/2014/main" id="{1832C2C4-FDEB-4246-A694-1D679025FA55}"/>
              </a:ext>
            </a:extLst>
          </p:cNvPr>
          <p:cNvCxnSpPr/>
          <p:nvPr/>
        </p:nvCxnSpPr>
        <p:spPr>
          <a:xfrm flipV="1">
            <a:off x="7186685" y="35523"/>
            <a:ext cx="380457" cy="3585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Łącznik prostoliniowy 139">
            <a:extLst>
              <a:ext uri="{FF2B5EF4-FFF2-40B4-BE49-F238E27FC236}">
                <a16:creationId xmlns="" xmlns:a16="http://schemas.microsoft.com/office/drawing/2014/main" id="{DA12EC62-74EC-495E-8AC1-6134165025C8}"/>
              </a:ext>
            </a:extLst>
          </p:cNvPr>
          <p:cNvCxnSpPr/>
          <p:nvPr/>
        </p:nvCxnSpPr>
        <p:spPr>
          <a:xfrm flipV="1">
            <a:off x="7897715" y="57582"/>
            <a:ext cx="360000" cy="324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Line 138">
            <a:extLst>
              <a:ext uri="{FF2B5EF4-FFF2-40B4-BE49-F238E27FC236}">
                <a16:creationId xmlns="" xmlns:a16="http://schemas.microsoft.com/office/drawing/2014/main" id="{CC70036D-7660-4167-BF22-9CA0E7A7180C}"/>
              </a:ext>
            </a:extLst>
          </p:cNvPr>
          <p:cNvSpPr>
            <a:spLocks noChangeShapeType="1"/>
          </p:cNvSpPr>
          <p:nvPr/>
        </p:nvSpPr>
        <p:spPr bwMode="auto">
          <a:xfrm>
            <a:off x="4658362" y="2563377"/>
            <a:ext cx="0" cy="112254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Line 1154">
            <a:extLst>
              <a:ext uri="{FF2B5EF4-FFF2-40B4-BE49-F238E27FC236}">
                <a16:creationId xmlns="" xmlns:a16="http://schemas.microsoft.com/office/drawing/2014/main" id="{1BB2B978-211F-402C-9952-72CA6C2A50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30350" y="3686317"/>
            <a:ext cx="171893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Line 1153">
            <a:extLst>
              <a:ext uri="{FF2B5EF4-FFF2-40B4-BE49-F238E27FC236}">
                <a16:creationId xmlns="" xmlns:a16="http://schemas.microsoft.com/office/drawing/2014/main" id="{A1BE21FE-7D25-4916-AD79-38852C94659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32614" y="3691828"/>
            <a:ext cx="2236" cy="27982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val 112">
            <a:extLst>
              <a:ext uri="{FF2B5EF4-FFF2-40B4-BE49-F238E27FC236}">
                <a16:creationId xmlns="" xmlns:a16="http://schemas.microsoft.com/office/drawing/2014/main" id="{CE09A0B0-4CC1-474E-BBAF-08627B98A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0449" y="3976782"/>
            <a:ext cx="267279" cy="2672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Oval 112">
            <a:extLst>
              <a:ext uri="{FF2B5EF4-FFF2-40B4-BE49-F238E27FC236}">
                <a16:creationId xmlns="" xmlns:a16="http://schemas.microsoft.com/office/drawing/2014/main" id="{6BA6231A-04CA-49DA-A81E-DDAA3445B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8975" y="3971654"/>
            <a:ext cx="267279" cy="2672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Line 1153">
            <a:extLst>
              <a:ext uri="{FF2B5EF4-FFF2-40B4-BE49-F238E27FC236}">
                <a16:creationId xmlns="" xmlns:a16="http://schemas.microsoft.com/office/drawing/2014/main" id="{3B80D905-0282-44EF-9B2C-C7B7ACB3427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24089" y="3699765"/>
            <a:ext cx="1" cy="27188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tangle 12">
            <a:extLst>
              <a:ext uri="{FF2B5EF4-FFF2-40B4-BE49-F238E27FC236}">
                <a16:creationId xmlns="" xmlns:a16="http://schemas.microsoft.com/office/drawing/2014/main" id="{CFCEA028-87A8-4D58-B58E-2C6505104D8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879155" y="1550883"/>
            <a:ext cx="267279" cy="2672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Line 1154">
            <a:extLst>
              <a:ext uri="{FF2B5EF4-FFF2-40B4-BE49-F238E27FC236}">
                <a16:creationId xmlns="" xmlns:a16="http://schemas.microsoft.com/office/drawing/2014/main" id="{5EA224A7-7C79-4A76-B093-CB8BEBAABB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93651" y="1684295"/>
            <a:ext cx="57190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 12">
            <a:extLst>
              <a:ext uri="{FF2B5EF4-FFF2-40B4-BE49-F238E27FC236}">
                <a16:creationId xmlns="" xmlns:a16="http://schemas.microsoft.com/office/drawing/2014/main" id="{0DDAFA75-FB4B-4912-8585-735B43BDF24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424301" y="2425120"/>
            <a:ext cx="267279" cy="2672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Line 1154">
            <a:extLst>
              <a:ext uri="{FF2B5EF4-FFF2-40B4-BE49-F238E27FC236}">
                <a16:creationId xmlns="" xmlns:a16="http://schemas.microsoft.com/office/drawing/2014/main" id="{CF5F8AFA-083E-4D53-8A2A-6017A0CA21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72410" y="2558759"/>
            <a:ext cx="57190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Rectangle 12">
            <a:extLst>
              <a:ext uri="{FF2B5EF4-FFF2-40B4-BE49-F238E27FC236}">
                <a16:creationId xmlns="" xmlns:a16="http://schemas.microsoft.com/office/drawing/2014/main" id="{039067BB-62C4-411D-8C98-59DFB7F8733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355800" y="3950963"/>
            <a:ext cx="267279" cy="2672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Line 1154">
            <a:extLst>
              <a:ext uri="{FF2B5EF4-FFF2-40B4-BE49-F238E27FC236}">
                <a16:creationId xmlns="" xmlns:a16="http://schemas.microsoft.com/office/drawing/2014/main" id="{9AFABA27-3CDB-483E-8878-74130AABF12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23080" y="4108077"/>
            <a:ext cx="467372" cy="469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Rectangle 12">
            <a:extLst>
              <a:ext uri="{FF2B5EF4-FFF2-40B4-BE49-F238E27FC236}">
                <a16:creationId xmlns="" xmlns:a16="http://schemas.microsoft.com/office/drawing/2014/main" id="{042C5F14-E6E4-47A5-9A13-94693BC3CB4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808614" y="3971654"/>
            <a:ext cx="267279" cy="2672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Line 1153">
            <a:extLst>
              <a:ext uri="{FF2B5EF4-FFF2-40B4-BE49-F238E27FC236}">
                <a16:creationId xmlns="" xmlns:a16="http://schemas.microsoft.com/office/drawing/2014/main" id="{DC03E61D-F12A-4343-99D9-68484186454F}"/>
              </a:ext>
            </a:extLst>
          </p:cNvPr>
          <p:cNvSpPr>
            <a:spLocks noChangeShapeType="1"/>
          </p:cNvSpPr>
          <p:nvPr/>
        </p:nvSpPr>
        <p:spPr bwMode="auto">
          <a:xfrm>
            <a:off x="5936301" y="3686317"/>
            <a:ext cx="0" cy="28533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Line 1153">
            <a:extLst>
              <a:ext uri="{FF2B5EF4-FFF2-40B4-BE49-F238E27FC236}">
                <a16:creationId xmlns="" xmlns:a16="http://schemas.microsoft.com/office/drawing/2014/main" id="{C660AF09-BC6B-4C21-AA2D-9D7799A7E886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3070" y="5170695"/>
            <a:ext cx="0" cy="23758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Rectangle 12">
            <a:extLst>
              <a:ext uri="{FF2B5EF4-FFF2-40B4-BE49-F238E27FC236}">
                <a16:creationId xmlns="" xmlns:a16="http://schemas.microsoft.com/office/drawing/2014/main" id="{6B033DBB-C1A7-48BA-B48D-925843D0B75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115371" y="5405904"/>
            <a:ext cx="267279" cy="2672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Line 1154">
            <a:extLst>
              <a:ext uri="{FF2B5EF4-FFF2-40B4-BE49-F238E27FC236}">
                <a16:creationId xmlns="" xmlns:a16="http://schemas.microsoft.com/office/drawing/2014/main" id="{C708AA14-3DFF-4D3D-8131-8301CF9B18B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89437" y="5170695"/>
            <a:ext cx="759573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Oval 112">
            <a:extLst>
              <a:ext uri="{FF2B5EF4-FFF2-40B4-BE49-F238E27FC236}">
                <a16:creationId xmlns="" xmlns:a16="http://schemas.microsoft.com/office/drawing/2014/main" id="{98B04687-2EA9-475E-9A4A-525E745B77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5799" y="5408276"/>
            <a:ext cx="267279" cy="2672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kstvak 218">
            <a:extLst>
              <a:ext uri="{FF2B5EF4-FFF2-40B4-BE49-F238E27FC236}">
                <a16:creationId xmlns="" xmlns:a16="http://schemas.microsoft.com/office/drawing/2014/main" id="{CF6179A6-3733-4286-A670-82E4F9B68D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2235" y="4267483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568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54" name="Line 1153">
            <a:extLst>
              <a:ext uri="{FF2B5EF4-FFF2-40B4-BE49-F238E27FC236}">
                <a16:creationId xmlns="" xmlns:a16="http://schemas.microsoft.com/office/drawing/2014/main" id="{1CDE4AAA-922D-4D3E-B971-742164FD3AB7}"/>
              </a:ext>
            </a:extLst>
          </p:cNvPr>
          <p:cNvSpPr>
            <a:spLocks noChangeShapeType="1"/>
          </p:cNvSpPr>
          <p:nvPr/>
        </p:nvSpPr>
        <p:spPr bwMode="auto">
          <a:xfrm>
            <a:off x="4249010" y="5170695"/>
            <a:ext cx="0" cy="23758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kstvak 218">
            <a:extLst>
              <a:ext uri="{FF2B5EF4-FFF2-40B4-BE49-F238E27FC236}">
                <a16:creationId xmlns="" xmlns:a16="http://schemas.microsoft.com/office/drawing/2014/main" id="{156ECD5E-B57E-4242-92FB-F49C0F1E73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5656" y="5818038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320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</a:t>
            </a:r>
          </a:p>
        </p:txBody>
      </p:sp>
      <p:sp>
        <p:nvSpPr>
          <p:cNvPr id="56" name="Tekstvak 218">
            <a:extLst>
              <a:ext uri="{FF2B5EF4-FFF2-40B4-BE49-F238E27FC236}">
                <a16:creationId xmlns="" xmlns:a16="http://schemas.microsoft.com/office/drawing/2014/main" id="{BB072135-ABA2-4EA3-9184-55E08B9DCE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9059" y="5818038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319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cxnSp>
        <p:nvCxnSpPr>
          <p:cNvPr id="57" name="Łącznik prostoliniowy 156">
            <a:extLst>
              <a:ext uri="{FF2B5EF4-FFF2-40B4-BE49-F238E27FC236}">
                <a16:creationId xmlns="" xmlns:a16="http://schemas.microsoft.com/office/drawing/2014/main" id="{269E9208-A6DD-4F00-8812-6339C3ADB9E1}"/>
              </a:ext>
            </a:extLst>
          </p:cNvPr>
          <p:cNvCxnSpPr/>
          <p:nvPr/>
        </p:nvCxnSpPr>
        <p:spPr>
          <a:xfrm flipV="1">
            <a:off x="5298975" y="1517605"/>
            <a:ext cx="360000" cy="324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Łącznik prostoliniowy 157">
            <a:extLst>
              <a:ext uri="{FF2B5EF4-FFF2-40B4-BE49-F238E27FC236}">
                <a16:creationId xmlns="" xmlns:a16="http://schemas.microsoft.com/office/drawing/2014/main" id="{A807F1D8-5FB5-45F5-AF57-91425C84075C}"/>
              </a:ext>
            </a:extLst>
          </p:cNvPr>
          <p:cNvCxnSpPr/>
          <p:nvPr/>
        </p:nvCxnSpPr>
        <p:spPr>
          <a:xfrm flipV="1">
            <a:off x="7553164" y="650819"/>
            <a:ext cx="360000" cy="324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Prostokąt 158">
            <a:extLst>
              <a:ext uri="{FF2B5EF4-FFF2-40B4-BE49-F238E27FC236}">
                <a16:creationId xmlns="" xmlns:a16="http://schemas.microsoft.com/office/drawing/2014/main" id="{E7425D3C-A75C-4EB5-9FE0-D9274DBE059F}"/>
              </a:ext>
            </a:extLst>
          </p:cNvPr>
          <p:cNvSpPr/>
          <p:nvPr/>
        </p:nvSpPr>
        <p:spPr>
          <a:xfrm>
            <a:off x="86362" y="603756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RPGR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c.632T&gt;G, p.(Leu211Arg)</a:t>
            </a:r>
          </a:p>
        </p:txBody>
      </p:sp>
      <p:sp>
        <p:nvSpPr>
          <p:cNvPr id="60" name="Prostokąt 1">
            <a:extLst>
              <a:ext uri="{FF2B5EF4-FFF2-40B4-BE49-F238E27FC236}">
                <a16:creationId xmlns="" xmlns:a16="http://schemas.microsoft.com/office/drawing/2014/main" id="{5E9D083E-4F5A-4527-88AF-1A077C9EF902}"/>
              </a:ext>
            </a:extLst>
          </p:cNvPr>
          <p:cNvSpPr/>
          <p:nvPr/>
        </p:nvSpPr>
        <p:spPr>
          <a:xfrm>
            <a:off x="137990" y="169727"/>
            <a:ext cx="1412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/>
              <a:t>320_F17-082</a:t>
            </a:r>
          </a:p>
        </p:txBody>
      </p:sp>
    </p:spTree>
    <p:extLst>
      <p:ext uri="{BB962C8B-B14F-4D97-AF65-F5344CB8AC3E}">
        <p14:creationId xmlns:p14="http://schemas.microsoft.com/office/powerpoint/2010/main" val="284243934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28">
            <a:extLst>
              <a:ext uri="{FF2B5EF4-FFF2-40B4-BE49-F238E27FC236}">
                <a16:creationId xmlns="" xmlns:a16="http://schemas.microsoft.com/office/drawing/2014/main" id="{16FD0972-6484-4D6C-8EF0-B35D27A78719}"/>
              </a:ext>
            </a:extLst>
          </p:cNvPr>
          <p:cNvSpPr txBox="1"/>
          <p:nvPr/>
        </p:nvSpPr>
        <p:spPr>
          <a:xfrm>
            <a:off x="339924" y="226067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321_F17-083</a:t>
            </a:r>
          </a:p>
        </p:txBody>
      </p:sp>
      <p:sp>
        <p:nvSpPr>
          <p:cNvPr id="3" name="Line 5">
            <a:extLst>
              <a:ext uri="{FF2B5EF4-FFF2-40B4-BE49-F238E27FC236}">
                <a16:creationId xmlns="" xmlns:a16="http://schemas.microsoft.com/office/drawing/2014/main" id="{7E613D6C-980A-4A6F-8C87-38FF9529F66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02561" y="1255166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2">
            <a:extLst>
              <a:ext uri="{FF2B5EF4-FFF2-40B4-BE49-F238E27FC236}">
                <a16:creationId xmlns="" xmlns:a16="http://schemas.microsoft.com/office/drawing/2014/main" id="{5474E772-0FD3-403A-B6E1-5AD8301E8F6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722694" y="1007377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val 112">
            <a:extLst>
              <a:ext uri="{FF2B5EF4-FFF2-40B4-BE49-F238E27FC236}">
                <a16:creationId xmlns="" xmlns:a16="http://schemas.microsoft.com/office/drawing/2014/main" id="{86A508F8-74E8-4924-892A-A21D72C381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8053" y="1007377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1153">
            <a:extLst>
              <a:ext uri="{FF2B5EF4-FFF2-40B4-BE49-F238E27FC236}">
                <a16:creationId xmlns="" xmlns:a16="http://schemas.microsoft.com/office/drawing/2014/main" id="{9E69A8F4-7D0E-4376-AB27-E2516CF2043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22693" y="3042431"/>
            <a:ext cx="1" cy="79561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154">
            <a:extLst>
              <a:ext uri="{FF2B5EF4-FFF2-40B4-BE49-F238E27FC236}">
                <a16:creationId xmlns="" xmlns:a16="http://schemas.microsoft.com/office/drawing/2014/main" id="{7C1C2574-F0C6-40D2-BF35-4928101644BF}"/>
              </a:ext>
            </a:extLst>
          </p:cNvPr>
          <p:cNvSpPr>
            <a:spLocks noChangeShapeType="1"/>
          </p:cNvSpPr>
          <p:nvPr/>
        </p:nvSpPr>
        <p:spPr bwMode="auto">
          <a:xfrm>
            <a:off x="3712530" y="3061481"/>
            <a:ext cx="1692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153">
            <a:extLst>
              <a:ext uri="{FF2B5EF4-FFF2-40B4-BE49-F238E27FC236}">
                <a16:creationId xmlns="" xmlns:a16="http://schemas.microsoft.com/office/drawing/2014/main" id="{332C9B13-1B6A-48D0-B8F6-7B8C8492D1A0}"/>
              </a:ext>
            </a:extLst>
          </p:cNvPr>
          <p:cNvSpPr>
            <a:spLocks noChangeShapeType="1"/>
          </p:cNvSpPr>
          <p:nvPr/>
        </p:nvSpPr>
        <p:spPr bwMode="auto">
          <a:xfrm>
            <a:off x="5405037" y="3061009"/>
            <a:ext cx="1" cy="77703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138">
            <a:extLst>
              <a:ext uri="{FF2B5EF4-FFF2-40B4-BE49-F238E27FC236}">
                <a16:creationId xmlns="" xmlns:a16="http://schemas.microsoft.com/office/drawing/2014/main" id="{154C172E-9BFE-4E00-8D05-7895857B5E8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85518" y="1247421"/>
            <a:ext cx="0" cy="179501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12">
            <a:extLst>
              <a:ext uri="{FF2B5EF4-FFF2-40B4-BE49-F238E27FC236}">
                <a16:creationId xmlns="" xmlns:a16="http://schemas.microsoft.com/office/drawing/2014/main" id="{BB59CEB2-09C4-4138-9AAA-7989F75EE43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489201" y="3838047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kstvak 218">
            <a:extLst>
              <a:ext uri="{FF2B5EF4-FFF2-40B4-BE49-F238E27FC236}">
                <a16:creationId xmlns="" xmlns:a16="http://schemas.microsoft.com/office/drawing/2014/main" id="{ACEE7B96-2EF0-4C0D-A9D3-F8198B95A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8578" y="4631304"/>
            <a:ext cx="80823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322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</a:p>
        </p:txBody>
      </p:sp>
      <p:cxnSp>
        <p:nvCxnSpPr>
          <p:cNvPr id="12" name="Łącznik prosty ze strzałką 19">
            <a:extLst>
              <a:ext uri="{FF2B5EF4-FFF2-40B4-BE49-F238E27FC236}">
                <a16:creationId xmlns="" xmlns:a16="http://schemas.microsoft.com/office/drawing/2014/main" id="{C885BE37-0FF9-4023-B10D-25A125EAE427}"/>
              </a:ext>
            </a:extLst>
          </p:cNvPr>
          <p:cNvCxnSpPr/>
          <p:nvPr/>
        </p:nvCxnSpPr>
        <p:spPr>
          <a:xfrm flipV="1">
            <a:off x="4782929" y="4492527"/>
            <a:ext cx="226960" cy="277553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9D4674A8-BA7F-44DF-9AD7-20860402A72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171545" y="3838047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kstvak 218">
            <a:extLst>
              <a:ext uri="{FF2B5EF4-FFF2-40B4-BE49-F238E27FC236}">
                <a16:creationId xmlns="" xmlns:a16="http://schemas.microsoft.com/office/drawing/2014/main" id="{C55B426E-53E2-4F13-A61A-D7BF48419E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9889" y="4631304"/>
            <a:ext cx="80823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321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</a:p>
        </p:txBody>
      </p:sp>
      <p:sp>
        <p:nvSpPr>
          <p:cNvPr id="15" name="Tekstvak 218">
            <a:extLst>
              <a:ext uri="{FF2B5EF4-FFF2-40B4-BE49-F238E27FC236}">
                <a16:creationId xmlns="" xmlns:a16="http://schemas.microsoft.com/office/drawing/2014/main" id="{F41EE07E-E6B6-4F34-BFD8-E1B2E762E4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5807" y="1683261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748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16" name="Tekstvak 218">
            <a:extLst>
              <a:ext uri="{FF2B5EF4-FFF2-40B4-BE49-F238E27FC236}">
                <a16:creationId xmlns="" xmlns:a16="http://schemas.microsoft.com/office/drawing/2014/main" id="{7C0D928C-0301-4891-B89F-E8BE1D4318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166" y="1683261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749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+|V2</a:t>
            </a:r>
          </a:p>
        </p:txBody>
      </p:sp>
      <p:sp>
        <p:nvSpPr>
          <p:cNvPr id="17" name="Prostokąt 2">
            <a:extLst>
              <a:ext uri="{FF2B5EF4-FFF2-40B4-BE49-F238E27FC236}">
                <a16:creationId xmlns="" xmlns:a16="http://schemas.microsoft.com/office/drawing/2014/main" id="{7DCD9D84-AE00-40EE-907D-BDB64AA787EB}"/>
              </a:ext>
            </a:extLst>
          </p:cNvPr>
          <p:cNvSpPr/>
          <p:nvPr/>
        </p:nvSpPr>
        <p:spPr>
          <a:xfrm>
            <a:off x="402129" y="5708603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c.4234C&gt;T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p.(Gln1412*)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c.5882G&gt;A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p.(Gly1961Glu)</a:t>
            </a:r>
          </a:p>
        </p:txBody>
      </p:sp>
    </p:spTree>
    <p:extLst>
      <p:ext uri="{BB962C8B-B14F-4D97-AF65-F5344CB8AC3E}">
        <p14:creationId xmlns:p14="http://schemas.microsoft.com/office/powerpoint/2010/main" val="412619053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5">
            <a:extLst>
              <a:ext uri="{FF2B5EF4-FFF2-40B4-BE49-F238E27FC236}">
                <a16:creationId xmlns="" xmlns:a16="http://schemas.microsoft.com/office/drawing/2014/main" id="{ED2F983C-6B6B-4D61-ABD4-294430AE2DD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53055" y="2118958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3" name="Rectangle 12">
            <a:extLst>
              <a:ext uri="{FF2B5EF4-FFF2-40B4-BE49-F238E27FC236}">
                <a16:creationId xmlns="" xmlns:a16="http://schemas.microsoft.com/office/drawing/2014/main" id="{E859303E-C441-4F9F-8193-2A586C169C9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576450" y="1887053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4" name="Oval 112">
            <a:extLst>
              <a:ext uri="{FF2B5EF4-FFF2-40B4-BE49-F238E27FC236}">
                <a16:creationId xmlns="" xmlns:a16="http://schemas.microsoft.com/office/drawing/2014/main" id="{A7855D94-A06E-47A8-8E90-672D654141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3547" y="1887053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5" name="Line 1153">
            <a:extLst>
              <a:ext uri="{FF2B5EF4-FFF2-40B4-BE49-F238E27FC236}">
                <a16:creationId xmlns="" xmlns:a16="http://schemas.microsoft.com/office/drawing/2014/main" id="{F747BD77-FB4A-4B64-AD94-D2032E848D9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08355" y="3800248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6" name="Line 1154">
            <a:extLst>
              <a:ext uri="{FF2B5EF4-FFF2-40B4-BE49-F238E27FC236}">
                <a16:creationId xmlns="" xmlns:a16="http://schemas.microsoft.com/office/drawing/2014/main" id="{7A109951-6D50-417B-9F9E-BC0503E531B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08354" y="3809042"/>
            <a:ext cx="1359561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7" name="Line 1153">
            <a:extLst>
              <a:ext uri="{FF2B5EF4-FFF2-40B4-BE49-F238E27FC236}">
                <a16:creationId xmlns="" xmlns:a16="http://schemas.microsoft.com/office/drawing/2014/main" id="{E66EF0B0-BF22-495F-BAEA-8A9648072D23}"/>
              </a:ext>
            </a:extLst>
          </p:cNvPr>
          <p:cNvSpPr>
            <a:spLocks noChangeShapeType="1"/>
          </p:cNvSpPr>
          <p:nvPr/>
        </p:nvSpPr>
        <p:spPr bwMode="auto">
          <a:xfrm>
            <a:off x="5167916" y="3795598"/>
            <a:ext cx="0" cy="41227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8" name="Line 138">
            <a:extLst>
              <a:ext uri="{FF2B5EF4-FFF2-40B4-BE49-F238E27FC236}">
                <a16:creationId xmlns="" xmlns:a16="http://schemas.microsoft.com/office/drawing/2014/main" id="{3020AF08-3A85-4D00-92F6-CEC7941F6239}"/>
              </a:ext>
            </a:extLst>
          </p:cNvPr>
          <p:cNvSpPr>
            <a:spLocks noChangeShapeType="1"/>
          </p:cNvSpPr>
          <p:nvPr/>
        </p:nvSpPr>
        <p:spPr bwMode="auto">
          <a:xfrm>
            <a:off x="4433408" y="2111709"/>
            <a:ext cx="0" cy="167994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9" name="Rectangle 12">
            <a:extLst>
              <a:ext uri="{FF2B5EF4-FFF2-40B4-BE49-F238E27FC236}">
                <a16:creationId xmlns="" xmlns:a16="http://schemas.microsoft.com/office/drawing/2014/main" id="{00FBACB8-65E1-4ABF-ADA2-BC076AE57D4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576449" y="4212295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10" name="Tekstvak 218">
            <a:extLst>
              <a:ext uri="{FF2B5EF4-FFF2-40B4-BE49-F238E27FC236}">
                <a16:creationId xmlns="" xmlns:a16="http://schemas.microsoft.com/office/drawing/2014/main" id="{0C72214C-117D-4960-B95B-36BA2FA67E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4862" y="5002745"/>
            <a:ext cx="52610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600" dirty="0">
                <a:cs typeface="Arial" charset="0"/>
              </a:rPr>
              <a:t>323</a:t>
            </a:r>
            <a:endParaRPr lang="pl-PL" altLang="en-US" sz="1600" dirty="0">
              <a:cs typeface="Arial" charset="0"/>
            </a:endParaRPr>
          </a:p>
        </p:txBody>
      </p:sp>
      <p:cxnSp>
        <p:nvCxnSpPr>
          <p:cNvPr id="11" name="Łącznik prosty ze strzałką 27">
            <a:extLst>
              <a:ext uri="{FF2B5EF4-FFF2-40B4-BE49-F238E27FC236}">
                <a16:creationId xmlns="" xmlns:a16="http://schemas.microsoft.com/office/drawing/2014/main" id="{E3F98E4E-F528-43B3-8D8F-CE24D0AE6E86}"/>
              </a:ext>
            </a:extLst>
          </p:cNvPr>
          <p:cNvCxnSpPr/>
          <p:nvPr/>
        </p:nvCxnSpPr>
        <p:spPr>
          <a:xfrm flipV="1">
            <a:off x="4558017" y="4775057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2">
            <a:extLst>
              <a:ext uri="{FF2B5EF4-FFF2-40B4-BE49-F238E27FC236}">
                <a16:creationId xmlns="" xmlns:a16="http://schemas.microsoft.com/office/drawing/2014/main" id="{9DFA30A6-5966-4938-B162-F64F403AB7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6010" y="4221088"/>
            <a:ext cx="463811" cy="463811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13" name="Prostokąt 1">
            <a:extLst>
              <a:ext uri="{FF2B5EF4-FFF2-40B4-BE49-F238E27FC236}">
                <a16:creationId xmlns="" xmlns:a16="http://schemas.microsoft.com/office/drawing/2014/main" id="{3FE7FF1F-C324-4CDD-9E9E-3B29BEEF6292}"/>
              </a:ext>
            </a:extLst>
          </p:cNvPr>
          <p:cNvSpPr/>
          <p:nvPr/>
        </p:nvSpPr>
        <p:spPr>
          <a:xfrm>
            <a:off x="179512" y="188640"/>
            <a:ext cx="1412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/>
              <a:t>323_F17-084</a:t>
            </a:r>
          </a:p>
        </p:txBody>
      </p:sp>
    </p:spTree>
    <p:extLst>
      <p:ext uri="{BB962C8B-B14F-4D97-AF65-F5344CB8AC3E}">
        <p14:creationId xmlns:p14="http://schemas.microsoft.com/office/powerpoint/2010/main" val="3332834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112"/>
          <p:cNvSpPr>
            <a:spLocks noChangeArrowheads="1"/>
          </p:cNvSpPr>
          <p:nvPr/>
        </p:nvSpPr>
        <p:spPr bwMode="auto">
          <a:xfrm>
            <a:off x="3251261" y="575128"/>
            <a:ext cx="661605" cy="661605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 flipH="1">
            <a:off x="4671709" y="560781"/>
            <a:ext cx="661605" cy="66160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H="1" flipV="1">
            <a:off x="3913654" y="931789"/>
            <a:ext cx="76166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38"/>
          <p:cNvSpPr>
            <a:spLocks noChangeShapeType="1"/>
          </p:cNvSpPr>
          <p:nvPr/>
        </p:nvSpPr>
        <p:spPr bwMode="auto">
          <a:xfrm>
            <a:off x="4240656" y="923570"/>
            <a:ext cx="0" cy="119818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 flipH="1">
            <a:off x="3933191" y="2006811"/>
            <a:ext cx="661605" cy="661605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val 112"/>
          <p:cNvSpPr>
            <a:spLocks noChangeArrowheads="1"/>
          </p:cNvSpPr>
          <p:nvPr/>
        </p:nvSpPr>
        <p:spPr bwMode="auto">
          <a:xfrm>
            <a:off x="5356464" y="2018562"/>
            <a:ext cx="661605" cy="661605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 flipH="1" flipV="1">
            <a:off x="4594796" y="2363473"/>
            <a:ext cx="76166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Łącznik prostoliniowy 2"/>
          <p:cNvCxnSpPr/>
          <p:nvPr/>
        </p:nvCxnSpPr>
        <p:spPr>
          <a:xfrm flipV="1">
            <a:off x="3195799" y="575128"/>
            <a:ext cx="756363" cy="66160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oliniowy 13"/>
          <p:cNvCxnSpPr>
            <a:cxnSpLocks/>
          </p:cNvCxnSpPr>
          <p:nvPr/>
        </p:nvCxnSpPr>
        <p:spPr>
          <a:xfrm flipV="1">
            <a:off x="4594796" y="494543"/>
            <a:ext cx="804854" cy="8055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Line 138"/>
          <p:cNvSpPr>
            <a:spLocks noChangeShapeType="1"/>
          </p:cNvSpPr>
          <p:nvPr/>
        </p:nvSpPr>
        <p:spPr bwMode="auto">
          <a:xfrm>
            <a:off x="5010182" y="2363474"/>
            <a:ext cx="0" cy="126856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Line 5"/>
          <p:cNvSpPr>
            <a:spLocks noChangeShapeType="1"/>
          </p:cNvSpPr>
          <p:nvPr/>
        </p:nvSpPr>
        <p:spPr bwMode="auto">
          <a:xfrm flipH="1" flipV="1">
            <a:off x="3743690" y="3635806"/>
            <a:ext cx="243830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Line 138"/>
          <p:cNvSpPr>
            <a:spLocks noChangeShapeType="1"/>
          </p:cNvSpPr>
          <p:nvPr/>
        </p:nvSpPr>
        <p:spPr bwMode="auto">
          <a:xfrm>
            <a:off x="3743690" y="3632039"/>
            <a:ext cx="0" cy="57074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pole tekstowe 16"/>
          <p:cNvSpPr txBox="1"/>
          <p:nvPr/>
        </p:nvSpPr>
        <p:spPr>
          <a:xfrm>
            <a:off x="3413312" y="4904207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515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+|V3</a:t>
            </a: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6181993" y="3632039"/>
            <a:ext cx="0" cy="56297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pole tekstowe 18"/>
          <p:cNvSpPr txBox="1"/>
          <p:nvPr/>
        </p:nvSpPr>
        <p:spPr>
          <a:xfrm>
            <a:off x="5851615" y="4913384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516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+|V3</a:t>
            </a: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 flipH="1">
            <a:off x="3401124" y="4202779"/>
            <a:ext cx="661605" cy="661605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pole tekstowe 20"/>
          <p:cNvSpPr txBox="1"/>
          <p:nvPr/>
        </p:nvSpPr>
        <p:spPr>
          <a:xfrm>
            <a:off x="5942226" y="544739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val 112"/>
          <p:cNvSpPr>
            <a:spLocks noChangeArrowheads="1"/>
          </p:cNvSpPr>
          <p:nvPr/>
        </p:nvSpPr>
        <p:spPr bwMode="auto">
          <a:xfrm>
            <a:off x="5851191" y="4197396"/>
            <a:ext cx="661605" cy="661605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pole tekstowe 23"/>
          <p:cNvSpPr txBox="1"/>
          <p:nvPr/>
        </p:nvSpPr>
        <p:spPr>
          <a:xfrm>
            <a:off x="3707206" y="2804515"/>
            <a:ext cx="10903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230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V1V2|V3</a:t>
            </a:r>
          </a:p>
        </p:txBody>
      </p:sp>
      <p:sp>
        <p:nvSpPr>
          <p:cNvPr id="25" name="Prostokąt 24"/>
          <p:cNvSpPr/>
          <p:nvPr/>
        </p:nvSpPr>
        <p:spPr>
          <a:xfrm>
            <a:off x="127595" y="125210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230_F17-008</a:t>
            </a:r>
          </a:p>
        </p:txBody>
      </p:sp>
      <p:sp>
        <p:nvSpPr>
          <p:cNvPr id="26" name="Prostokąt 25"/>
          <p:cNvSpPr/>
          <p:nvPr/>
        </p:nvSpPr>
        <p:spPr>
          <a:xfrm>
            <a:off x="127595" y="5471231"/>
            <a:ext cx="8784977" cy="1311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pl-PL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c.634C&gt;T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p.(Arg212Cys)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Bef>
                <a:spcPct val="20000"/>
              </a:spcBef>
            </a:pP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c.1622T&gt;C, p.</a:t>
            </a: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Leu541Pro</a:t>
            </a: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0">
              <a:spcBef>
                <a:spcPct val="20000"/>
              </a:spcBef>
            </a:pPr>
            <a:r>
              <a:rPr lang="pl-PL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V3</a:t>
            </a: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c.5603A&gt;T, p.(Asn1868Ile)</a:t>
            </a:r>
            <a:endParaRPr lang="pl-PL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Łącznik prosty ze strzałką 22"/>
          <p:cNvCxnSpPr/>
          <p:nvPr/>
        </p:nvCxnSpPr>
        <p:spPr>
          <a:xfrm flipV="1">
            <a:off x="3414521" y="2761001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406938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1153">
            <a:extLst>
              <a:ext uri="{FF2B5EF4-FFF2-40B4-BE49-F238E27FC236}">
                <a16:creationId xmlns="" xmlns:a16="http://schemas.microsoft.com/office/drawing/2014/main" id="{EF4F2648-9068-4695-87BF-8836B361CC48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382" y="2730176"/>
            <a:ext cx="0" cy="23943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Line 1154">
            <a:extLst>
              <a:ext uri="{FF2B5EF4-FFF2-40B4-BE49-F238E27FC236}">
                <a16:creationId xmlns="" xmlns:a16="http://schemas.microsoft.com/office/drawing/2014/main" id="{55B28C80-6F3C-4188-B92A-5E9ADBDE97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2382" y="2754868"/>
            <a:ext cx="1838633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Line 138">
            <a:extLst>
              <a:ext uri="{FF2B5EF4-FFF2-40B4-BE49-F238E27FC236}">
                <a16:creationId xmlns="" xmlns:a16="http://schemas.microsoft.com/office/drawing/2014/main" id="{93F8062B-1B70-4A22-8D81-25E6640D3323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5247" y="1785057"/>
            <a:ext cx="0" cy="9680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Line 5">
            <a:extLst>
              <a:ext uri="{FF2B5EF4-FFF2-40B4-BE49-F238E27FC236}">
                <a16:creationId xmlns="" xmlns:a16="http://schemas.microsoft.com/office/drawing/2014/main" id="{7270FEE8-DC12-4463-B5C9-82DB5925594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10373" y="450513"/>
            <a:ext cx="420959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12">
            <a:extLst>
              <a:ext uri="{FF2B5EF4-FFF2-40B4-BE49-F238E27FC236}">
                <a16:creationId xmlns="" xmlns:a16="http://schemas.microsoft.com/office/drawing/2014/main" id="{8C8CC5A3-4731-416E-A5EC-ED12CE8794B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535721" y="316874"/>
            <a:ext cx="267279" cy="2672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112">
            <a:extLst>
              <a:ext uri="{FF2B5EF4-FFF2-40B4-BE49-F238E27FC236}">
                <a16:creationId xmlns="" xmlns:a16="http://schemas.microsoft.com/office/drawing/2014/main" id="{5FFCFA29-8970-4063-A548-A7153C616B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1332" y="316874"/>
            <a:ext cx="267279" cy="2672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153">
            <a:extLst>
              <a:ext uri="{FF2B5EF4-FFF2-40B4-BE49-F238E27FC236}">
                <a16:creationId xmlns="" xmlns:a16="http://schemas.microsoft.com/office/drawing/2014/main" id="{F2D923FA-5525-4E63-A167-B2917C392E77}"/>
              </a:ext>
            </a:extLst>
          </p:cNvPr>
          <p:cNvSpPr>
            <a:spLocks noChangeShapeType="1"/>
          </p:cNvSpPr>
          <p:nvPr/>
        </p:nvSpPr>
        <p:spPr bwMode="auto">
          <a:xfrm>
            <a:off x="1267045" y="1424454"/>
            <a:ext cx="0" cy="23943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1154">
            <a:extLst>
              <a:ext uri="{FF2B5EF4-FFF2-40B4-BE49-F238E27FC236}">
                <a16:creationId xmlns="" xmlns:a16="http://schemas.microsoft.com/office/drawing/2014/main" id="{5F8EEE9A-21B1-40A2-9478-96DBC708709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55020" y="1413956"/>
            <a:ext cx="6822417" cy="900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e 1153">
            <a:extLst>
              <a:ext uri="{FF2B5EF4-FFF2-40B4-BE49-F238E27FC236}">
                <a16:creationId xmlns="" xmlns:a16="http://schemas.microsoft.com/office/drawing/2014/main" id="{2A13232D-BA9B-46D4-AC89-B04C3AEF12AA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4147" y="1421438"/>
            <a:ext cx="0" cy="24894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1153">
            <a:extLst>
              <a:ext uri="{FF2B5EF4-FFF2-40B4-BE49-F238E27FC236}">
                <a16:creationId xmlns="" xmlns:a16="http://schemas.microsoft.com/office/drawing/2014/main" id="{FE98CAE4-1D7F-40D7-9F86-7FEAAEE330AB}"/>
              </a:ext>
            </a:extLst>
          </p:cNvPr>
          <p:cNvSpPr>
            <a:spLocks noChangeShapeType="1"/>
          </p:cNvSpPr>
          <p:nvPr/>
        </p:nvSpPr>
        <p:spPr bwMode="auto">
          <a:xfrm>
            <a:off x="8070616" y="1416707"/>
            <a:ext cx="0" cy="23758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Line 138">
            <a:extLst>
              <a:ext uri="{FF2B5EF4-FFF2-40B4-BE49-F238E27FC236}">
                <a16:creationId xmlns="" xmlns:a16="http://schemas.microsoft.com/office/drawing/2014/main" id="{D6FB38A3-F3EB-40F5-B16E-770867BB4CAF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558" y="446336"/>
            <a:ext cx="0" cy="9680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val 112">
            <a:extLst>
              <a:ext uri="{FF2B5EF4-FFF2-40B4-BE49-F238E27FC236}">
                <a16:creationId xmlns="" xmlns:a16="http://schemas.microsoft.com/office/drawing/2014/main" id="{5B90EFF5-1255-4334-9ABD-74BF510414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6703" y="1662729"/>
            <a:ext cx="267279" cy="2672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val 112">
            <a:extLst>
              <a:ext uri="{FF2B5EF4-FFF2-40B4-BE49-F238E27FC236}">
                <a16:creationId xmlns="" xmlns:a16="http://schemas.microsoft.com/office/drawing/2014/main" id="{7CA2B824-804F-4A72-867D-C36145411C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6976" y="1672888"/>
            <a:ext cx="267279" cy="2672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2">
            <a:extLst>
              <a:ext uri="{FF2B5EF4-FFF2-40B4-BE49-F238E27FC236}">
                <a16:creationId xmlns="" xmlns:a16="http://schemas.microsoft.com/office/drawing/2014/main" id="{C64D9700-687A-41C7-BAAA-F3156E19375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828986" y="1680370"/>
            <a:ext cx="267279" cy="2672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Line 1153">
            <a:extLst>
              <a:ext uri="{FF2B5EF4-FFF2-40B4-BE49-F238E27FC236}">
                <a16:creationId xmlns="" xmlns:a16="http://schemas.microsoft.com/office/drawing/2014/main" id="{FA48367E-58DE-4158-954A-B502986BBF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340908" y="1413956"/>
            <a:ext cx="0" cy="24894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1153">
            <a:extLst>
              <a:ext uri="{FF2B5EF4-FFF2-40B4-BE49-F238E27FC236}">
                <a16:creationId xmlns="" xmlns:a16="http://schemas.microsoft.com/office/drawing/2014/main" id="{65024C5E-3490-4AFF-9B10-0B1A1899E6FE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4313" y="2752972"/>
            <a:ext cx="0" cy="24894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2">
            <a:extLst>
              <a:ext uri="{FF2B5EF4-FFF2-40B4-BE49-F238E27FC236}">
                <a16:creationId xmlns="" xmlns:a16="http://schemas.microsoft.com/office/drawing/2014/main" id="{48D63484-FF45-462B-A9E1-F7A8FAEA7CC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68743" y="2982983"/>
            <a:ext cx="267279" cy="2672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Line 1153">
            <a:extLst>
              <a:ext uri="{FF2B5EF4-FFF2-40B4-BE49-F238E27FC236}">
                <a16:creationId xmlns="" xmlns:a16="http://schemas.microsoft.com/office/drawing/2014/main" id="{99EAB042-CDC9-4F87-AAC5-9262E10A3720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1015" y="2754868"/>
            <a:ext cx="0" cy="23943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112">
            <a:extLst>
              <a:ext uri="{FF2B5EF4-FFF2-40B4-BE49-F238E27FC236}">
                <a16:creationId xmlns="" xmlns:a16="http://schemas.microsoft.com/office/drawing/2014/main" id="{297C2586-FA2D-4947-A5C3-612AAE4620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0673" y="2993143"/>
            <a:ext cx="267279" cy="2672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Line 138">
            <a:extLst>
              <a:ext uri="{FF2B5EF4-FFF2-40B4-BE49-F238E27FC236}">
                <a16:creationId xmlns="" xmlns:a16="http://schemas.microsoft.com/office/drawing/2014/main" id="{AC425280-17AA-4CCE-AA92-A54559AB582E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5917" y="3131244"/>
            <a:ext cx="0" cy="93421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Line 1153">
            <a:extLst>
              <a:ext uri="{FF2B5EF4-FFF2-40B4-BE49-F238E27FC236}">
                <a16:creationId xmlns="" xmlns:a16="http://schemas.microsoft.com/office/drawing/2014/main" id="{D1A6B1EE-54DC-459B-82EE-7FD4BF941671}"/>
              </a:ext>
            </a:extLst>
          </p:cNvPr>
          <p:cNvSpPr>
            <a:spLocks noChangeShapeType="1"/>
          </p:cNvSpPr>
          <p:nvPr/>
        </p:nvSpPr>
        <p:spPr bwMode="auto">
          <a:xfrm>
            <a:off x="2622187" y="4065460"/>
            <a:ext cx="0" cy="23943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Line 1154">
            <a:extLst>
              <a:ext uri="{FF2B5EF4-FFF2-40B4-BE49-F238E27FC236}">
                <a16:creationId xmlns="" xmlns:a16="http://schemas.microsoft.com/office/drawing/2014/main" id="{70A794C8-D4E3-4479-A37A-94E09610515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29215" y="4065460"/>
            <a:ext cx="72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Line 1153">
            <a:extLst>
              <a:ext uri="{FF2B5EF4-FFF2-40B4-BE49-F238E27FC236}">
                <a16:creationId xmlns="" xmlns:a16="http://schemas.microsoft.com/office/drawing/2014/main" id="{A7C7AC87-93B8-47EF-A653-AF1C8B32C919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0648" y="4074419"/>
            <a:ext cx="0" cy="23758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12">
            <a:extLst>
              <a:ext uri="{FF2B5EF4-FFF2-40B4-BE49-F238E27FC236}">
                <a16:creationId xmlns="" xmlns:a16="http://schemas.microsoft.com/office/drawing/2014/main" id="{4E319893-21AE-488C-A26B-53A9B1A459C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483135" y="4304443"/>
            <a:ext cx="267279" cy="2672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Łącznik prostoliniowy 132">
            <a:extLst>
              <a:ext uri="{FF2B5EF4-FFF2-40B4-BE49-F238E27FC236}">
                <a16:creationId xmlns="" xmlns:a16="http://schemas.microsoft.com/office/drawing/2014/main" id="{9FC75D8A-636E-4042-AC99-C6443B7A67EE}"/>
              </a:ext>
            </a:extLst>
          </p:cNvPr>
          <p:cNvCxnSpPr/>
          <p:nvPr/>
        </p:nvCxnSpPr>
        <p:spPr>
          <a:xfrm flipV="1">
            <a:off x="1083584" y="1635238"/>
            <a:ext cx="360000" cy="324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Łącznik prostoliniowy 135">
            <a:extLst>
              <a:ext uri="{FF2B5EF4-FFF2-40B4-BE49-F238E27FC236}">
                <a16:creationId xmlns="" xmlns:a16="http://schemas.microsoft.com/office/drawing/2014/main" id="{5C10F0C2-7C82-447D-AAFC-7842EB98E146}"/>
              </a:ext>
            </a:extLst>
          </p:cNvPr>
          <p:cNvCxnSpPr/>
          <p:nvPr/>
        </p:nvCxnSpPr>
        <p:spPr>
          <a:xfrm flipV="1">
            <a:off x="3793209" y="1642720"/>
            <a:ext cx="360000" cy="324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Łącznik prostoliniowy 136">
            <a:extLst>
              <a:ext uri="{FF2B5EF4-FFF2-40B4-BE49-F238E27FC236}">
                <a16:creationId xmlns="" xmlns:a16="http://schemas.microsoft.com/office/drawing/2014/main" id="{D66A33F1-EFAC-427C-9A94-DDC9100E9B60}"/>
              </a:ext>
            </a:extLst>
          </p:cNvPr>
          <p:cNvCxnSpPr/>
          <p:nvPr/>
        </p:nvCxnSpPr>
        <p:spPr>
          <a:xfrm flipV="1">
            <a:off x="6160908" y="1644527"/>
            <a:ext cx="360000" cy="324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Łącznik prostoliniowy 137">
            <a:extLst>
              <a:ext uri="{FF2B5EF4-FFF2-40B4-BE49-F238E27FC236}">
                <a16:creationId xmlns="" xmlns:a16="http://schemas.microsoft.com/office/drawing/2014/main" id="{DD490B43-F4C4-4E72-B516-16EEC9AA7D47}"/>
              </a:ext>
            </a:extLst>
          </p:cNvPr>
          <p:cNvCxnSpPr/>
          <p:nvPr/>
        </p:nvCxnSpPr>
        <p:spPr>
          <a:xfrm flipV="1">
            <a:off x="7902493" y="1644527"/>
            <a:ext cx="360000" cy="324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Łącznik prostoliniowy 138">
            <a:extLst>
              <a:ext uri="{FF2B5EF4-FFF2-40B4-BE49-F238E27FC236}">
                <a16:creationId xmlns="" xmlns:a16="http://schemas.microsoft.com/office/drawing/2014/main" id="{F91EE484-AAC3-483F-8384-13F8522C5EA8}"/>
              </a:ext>
            </a:extLst>
          </p:cNvPr>
          <p:cNvCxnSpPr/>
          <p:nvPr/>
        </p:nvCxnSpPr>
        <p:spPr>
          <a:xfrm flipV="1">
            <a:off x="4474373" y="282314"/>
            <a:ext cx="380457" cy="3585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Łącznik prostoliniowy 139">
            <a:extLst>
              <a:ext uri="{FF2B5EF4-FFF2-40B4-BE49-F238E27FC236}">
                <a16:creationId xmlns="" xmlns:a16="http://schemas.microsoft.com/office/drawing/2014/main" id="{50FCE9DB-2168-429F-90CC-C96EBB23FFD4}"/>
              </a:ext>
            </a:extLst>
          </p:cNvPr>
          <p:cNvCxnSpPr/>
          <p:nvPr/>
        </p:nvCxnSpPr>
        <p:spPr>
          <a:xfrm flipV="1">
            <a:off x="5185403" y="304373"/>
            <a:ext cx="360000" cy="324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Prostokąt 2">
            <a:extLst>
              <a:ext uri="{FF2B5EF4-FFF2-40B4-BE49-F238E27FC236}">
                <a16:creationId xmlns="" xmlns:a16="http://schemas.microsoft.com/office/drawing/2014/main" id="{78E4AE6A-DE84-4158-B994-7DB3E8E94363}"/>
              </a:ext>
            </a:extLst>
          </p:cNvPr>
          <p:cNvSpPr/>
          <p:nvPr/>
        </p:nvSpPr>
        <p:spPr>
          <a:xfrm>
            <a:off x="133183" y="184059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324_F17-085</a:t>
            </a:r>
          </a:p>
        </p:txBody>
      </p:sp>
      <p:sp>
        <p:nvSpPr>
          <p:cNvPr id="33" name="Oval 112">
            <a:extLst>
              <a:ext uri="{FF2B5EF4-FFF2-40B4-BE49-F238E27FC236}">
                <a16:creationId xmlns="" xmlns:a16="http://schemas.microsoft.com/office/drawing/2014/main" id="{40D4DD94-4A08-450A-BD6D-1B3151B720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7268" y="1657512"/>
            <a:ext cx="267279" cy="2672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Elipsa 3">
            <a:extLst>
              <a:ext uri="{FF2B5EF4-FFF2-40B4-BE49-F238E27FC236}">
                <a16:creationId xmlns="" xmlns:a16="http://schemas.microsoft.com/office/drawing/2014/main" id="{537949FC-B915-48E5-8978-FC4C385864A5}"/>
              </a:ext>
            </a:extLst>
          </p:cNvPr>
          <p:cNvSpPr/>
          <p:nvPr/>
        </p:nvSpPr>
        <p:spPr>
          <a:xfrm>
            <a:off x="8054579" y="1783894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Elipsa 130">
            <a:extLst>
              <a:ext uri="{FF2B5EF4-FFF2-40B4-BE49-F238E27FC236}">
                <a16:creationId xmlns="" xmlns:a16="http://schemas.microsoft.com/office/drawing/2014/main" id="{ECC67688-4A3D-4E18-A618-8ECCE5C63ED9}"/>
              </a:ext>
            </a:extLst>
          </p:cNvPr>
          <p:cNvSpPr/>
          <p:nvPr/>
        </p:nvSpPr>
        <p:spPr>
          <a:xfrm>
            <a:off x="6318048" y="1774378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Elipsa 131">
            <a:extLst>
              <a:ext uri="{FF2B5EF4-FFF2-40B4-BE49-F238E27FC236}">
                <a16:creationId xmlns="" xmlns:a16="http://schemas.microsoft.com/office/drawing/2014/main" id="{EE9B2B5A-70A0-4849-BAF4-6984E3D7476F}"/>
              </a:ext>
            </a:extLst>
          </p:cNvPr>
          <p:cNvSpPr/>
          <p:nvPr/>
        </p:nvSpPr>
        <p:spPr>
          <a:xfrm>
            <a:off x="1247369" y="1768291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12">
            <a:extLst>
              <a:ext uri="{FF2B5EF4-FFF2-40B4-BE49-F238E27FC236}">
                <a16:creationId xmlns="" xmlns:a16="http://schemas.microsoft.com/office/drawing/2014/main" id="{322124C2-94F5-4664-858A-AF0A6279B07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215575" y="4319924"/>
            <a:ext cx="267279" cy="2672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kstvak 218">
            <a:extLst>
              <a:ext uri="{FF2B5EF4-FFF2-40B4-BE49-F238E27FC236}">
                <a16:creationId xmlns="" xmlns:a16="http://schemas.microsoft.com/office/drawing/2014/main" id="{4DE9B2CD-E0C7-4143-B2EC-767FB5602E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0268" y="4769238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324</a:t>
            </a:r>
            <a:endParaRPr lang="pl-PL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pl-P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  <a:endParaRPr lang="pl-PL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Line 5">
            <a:extLst>
              <a:ext uri="{FF2B5EF4-FFF2-40B4-BE49-F238E27FC236}">
                <a16:creationId xmlns="" xmlns:a16="http://schemas.microsoft.com/office/drawing/2014/main" id="{7DE31B3E-317C-4F61-9C60-13F1B251496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03982" y="1783894"/>
            <a:ext cx="420959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angle 12">
            <a:extLst>
              <a:ext uri="{FF2B5EF4-FFF2-40B4-BE49-F238E27FC236}">
                <a16:creationId xmlns="" xmlns:a16="http://schemas.microsoft.com/office/drawing/2014/main" id="{51CF081A-15A4-40BF-BC95-63606F5F601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19888" y="1644410"/>
            <a:ext cx="267279" cy="2672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1" name="Łącznik prosty ze strzałką 27">
            <a:extLst>
              <a:ext uri="{FF2B5EF4-FFF2-40B4-BE49-F238E27FC236}">
                <a16:creationId xmlns="" xmlns:a16="http://schemas.microsoft.com/office/drawing/2014/main" id="{8E48FF03-D237-4922-A9FD-7A44263822EE}"/>
              </a:ext>
            </a:extLst>
          </p:cNvPr>
          <p:cNvCxnSpPr>
            <a:cxnSpLocks/>
          </p:cNvCxnSpPr>
          <p:nvPr/>
        </p:nvCxnSpPr>
        <p:spPr>
          <a:xfrm flipV="1">
            <a:off x="2985917" y="4684310"/>
            <a:ext cx="165591" cy="16985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Line 5">
            <a:extLst>
              <a:ext uri="{FF2B5EF4-FFF2-40B4-BE49-F238E27FC236}">
                <a16:creationId xmlns="" xmlns:a16="http://schemas.microsoft.com/office/drawing/2014/main" id="{47A67DB0-8ADF-46DE-A750-4DD6CFE3630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781802" y="3122467"/>
            <a:ext cx="420959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 12">
            <a:extLst>
              <a:ext uri="{FF2B5EF4-FFF2-40B4-BE49-F238E27FC236}">
                <a16:creationId xmlns="" xmlns:a16="http://schemas.microsoft.com/office/drawing/2014/main" id="{22114211-0351-400D-8C8F-0FF3BDE68A3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197708" y="2982983"/>
            <a:ext cx="267279" cy="2672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Prostokąt 2">
            <a:extLst>
              <a:ext uri="{FF2B5EF4-FFF2-40B4-BE49-F238E27FC236}">
                <a16:creationId xmlns="" xmlns:a16="http://schemas.microsoft.com/office/drawing/2014/main" id="{7DCD9D84-AE00-40EE-907D-BDB64AA787EB}"/>
              </a:ext>
            </a:extLst>
          </p:cNvPr>
          <p:cNvSpPr/>
          <p:nvPr/>
        </p:nvSpPr>
        <p:spPr>
          <a:xfrm>
            <a:off x="224673" y="584654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c.5882G&gt;A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p.(Gly1961Glu)</a:t>
            </a:r>
          </a:p>
        </p:txBody>
      </p:sp>
    </p:spTree>
    <p:extLst>
      <p:ext uri="{BB962C8B-B14F-4D97-AF65-F5344CB8AC3E}">
        <p14:creationId xmlns:p14="http://schemas.microsoft.com/office/powerpoint/2010/main" val="351267218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6">
            <a:extLst>
              <a:ext uri="{FF2B5EF4-FFF2-40B4-BE49-F238E27FC236}">
                <a16:creationId xmlns="" xmlns:a16="http://schemas.microsoft.com/office/drawing/2014/main" id="{F150DC34-07E8-406E-ACBE-AC48B86D3CEB}"/>
              </a:ext>
            </a:extLst>
          </p:cNvPr>
          <p:cNvSpPr txBox="1"/>
          <p:nvPr/>
        </p:nvSpPr>
        <p:spPr>
          <a:xfrm>
            <a:off x="107504" y="175721"/>
            <a:ext cx="16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325_F17-086 </a:t>
            </a:r>
          </a:p>
        </p:txBody>
      </p:sp>
      <p:sp>
        <p:nvSpPr>
          <p:cNvPr id="3" name="Line 5">
            <a:extLst>
              <a:ext uri="{FF2B5EF4-FFF2-40B4-BE49-F238E27FC236}">
                <a16:creationId xmlns="" xmlns:a16="http://schemas.microsoft.com/office/drawing/2014/main" id="{D6B486D7-576A-41B8-A931-B4DF7C2D5A7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37011" y="1503791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val 112">
            <a:extLst>
              <a:ext uri="{FF2B5EF4-FFF2-40B4-BE49-F238E27FC236}">
                <a16:creationId xmlns="" xmlns:a16="http://schemas.microsoft.com/office/drawing/2014/main" id="{A2F818ED-A4EF-4AE5-A324-2BCD4F372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2503" y="1256002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Line 138">
            <a:extLst>
              <a:ext uri="{FF2B5EF4-FFF2-40B4-BE49-F238E27FC236}">
                <a16:creationId xmlns="" xmlns:a16="http://schemas.microsoft.com/office/drawing/2014/main" id="{C4C51DCF-B6D5-42B8-8E88-181DC5A8F3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9968" y="1503791"/>
            <a:ext cx="0" cy="164556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12">
            <a:extLst>
              <a:ext uri="{FF2B5EF4-FFF2-40B4-BE49-F238E27FC236}">
                <a16:creationId xmlns="" xmlns:a16="http://schemas.microsoft.com/office/drawing/2014/main" id="{AA6DED1D-9ECE-42A2-A48C-21DFD6DD43F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570026" y="1256002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153">
            <a:extLst>
              <a:ext uri="{FF2B5EF4-FFF2-40B4-BE49-F238E27FC236}">
                <a16:creationId xmlns="" xmlns:a16="http://schemas.microsoft.com/office/drawing/2014/main" id="{3E4A5D20-7635-48CC-9BA2-1D6F6569E4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53565" y="3149358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154">
            <a:extLst>
              <a:ext uri="{FF2B5EF4-FFF2-40B4-BE49-F238E27FC236}">
                <a16:creationId xmlns="" xmlns:a16="http://schemas.microsoft.com/office/drawing/2014/main" id="{5AB4F418-2021-403C-899C-A52F0757DC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05728" y="3151239"/>
            <a:ext cx="216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Łącznik prosty ze strzałką 23">
            <a:extLst>
              <a:ext uri="{FF2B5EF4-FFF2-40B4-BE49-F238E27FC236}">
                <a16:creationId xmlns="" xmlns:a16="http://schemas.microsoft.com/office/drawing/2014/main" id="{918277AC-8589-431C-9971-64C41F13F7C0}"/>
              </a:ext>
            </a:extLst>
          </p:cNvPr>
          <p:cNvCxnSpPr/>
          <p:nvPr/>
        </p:nvCxnSpPr>
        <p:spPr>
          <a:xfrm flipV="1">
            <a:off x="4875418" y="4096630"/>
            <a:ext cx="258188" cy="19371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Line 1153">
            <a:extLst>
              <a:ext uri="{FF2B5EF4-FFF2-40B4-BE49-F238E27FC236}">
                <a16:creationId xmlns="" xmlns:a16="http://schemas.microsoft.com/office/drawing/2014/main" id="{A57B0CBC-EB69-4107-8FB6-520801D2EC1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05086" y="3141714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val 112">
            <a:extLst>
              <a:ext uri="{FF2B5EF4-FFF2-40B4-BE49-F238E27FC236}">
                <a16:creationId xmlns="" xmlns:a16="http://schemas.microsoft.com/office/drawing/2014/main" id="{156AC586-51D7-4D3A-BD6E-830590950FA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072236" y="3593315"/>
            <a:ext cx="466985" cy="4955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Prostokąt 27">
            <a:extLst>
              <a:ext uri="{FF2B5EF4-FFF2-40B4-BE49-F238E27FC236}">
                <a16:creationId xmlns="" xmlns:a16="http://schemas.microsoft.com/office/drawing/2014/main" id="{E552BF9E-3DE4-4835-9C9C-3382D826C5B4}"/>
              </a:ext>
            </a:extLst>
          </p:cNvPr>
          <p:cNvSpPr/>
          <p:nvPr/>
        </p:nvSpPr>
        <p:spPr>
          <a:xfrm flipH="1">
            <a:off x="5049449" y="4175898"/>
            <a:ext cx="8082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325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</a:p>
        </p:txBody>
      </p:sp>
      <p:sp>
        <p:nvSpPr>
          <p:cNvPr id="13" name="Prostokąt 28">
            <a:extLst>
              <a:ext uri="{FF2B5EF4-FFF2-40B4-BE49-F238E27FC236}">
                <a16:creationId xmlns="" xmlns:a16="http://schemas.microsoft.com/office/drawing/2014/main" id="{7F057979-BFB5-4BB8-AB7A-61A7D94F43C3}"/>
              </a:ext>
            </a:extLst>
          </p:cNvPr>
          <p:cNvSpPr/>
          <p:nvPr/>
        </p:nvSpPr>
        <p:spPr>
          <a:xfrm flipH="1">
            <a:off x="2974706" y="4229700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773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14" name="Prostokąt 29">
            <a:extLst>
              <a:ext uri="{FF2B5EF4-FFF2-40B4-BE49-F238E27FC236}">
                <a16:creationId xmlns="" xmlns:a16="http://schemas.microsoft.com/office/drawing/2014/main" id="{C1C4A529-B7AC-4A57-B032-46D35AF61229}"/>
              </a:ext>
            </a:extLst>
          </p:cNvPr>
          <p:cNvSpPr/>
          <p:nvPr/>
        </p:nvSpPr>
        <p:spPr>
          <a:xfrm flipH="1">
            <a:off x="3435406" y="1951444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771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15" name="Prostokąt 30">
            <a:extLst>
              <a:ext uri="{FF2B5EF4-FFF2-40B4-BE49-F238E27FC236}">
                <a16:creationId xmlns="" xmlns:a16="http://schemas.microsoft.com/office/drawing/2014/main" id="{AFF87C81-F00A-4435-94F8-A23215140886}"/>
              </a:ext>
            </a:extLst>
          </p:cNvPr>
          <p:cNvSpPr/>
          <p:nvPr/>
        </p:nvSpPr>
        <p:spPr>
          <a:xfrm flipH="1">
            <a:off x="4675616" y="1951443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772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+|V2</a:t>
            </a:r>
          </a:p>
        </p:txBody>
      </p:sp>
      <p:sp>
        <p:nvSpPr>
          <p:cNvPr id="16" name="Oval 112">
            <a:extLst>
              <a:ext uri="{FF2B5EF4-FFF2-40B4-BE49-F238E27FC236}">
                <a16:creationId xmlns="" xmlns:a16="http://schemas.microsoft.com/office/drawing/2014/main" id="{8513D170-6414-47BC-BCED-3107121F951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220072" y="3585671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Prostokąt 34">
            <a:extLst>
              <a:ext uri="{FF2B5EF4-FFF2-40B4-BE49-F238E27FC236}">
                <a16:creationId xmlns="" xmlns:a16="http://schemas.microsoft.com/office/drawing/2014/main" id="{C812FE62-8D7C-452F-AF77-7E9F9DCD37CA}"/>
              </a:ext>
            </a:extLst>
          </p:cNvPr>
          <p:cNvSpPr/>
          <p:nvPr/>
        </p:nvSpPr>
        <p:spPr>
          <a:xfrm>
            <a:off x="273692" y="579322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c.66G&gt;A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p.(Lys22=)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c.454C&gt;T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Arg152*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768368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9AAB3CF9-F811-4AFD-8CF8-76F7382C8981}"/>
              </a:ext>
            </a:extLst>
          </p:cNvPr>
          <p:cNvSpPr/>
          <p:nvPr/>
        </p:nvSpPr>
        <p:spPr>
          <a:xfrm>
            <a:off x="323528" y="272166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326_F17-087</a:t>
            </a:r>
          </a:p>
        </p:txBody>
      </p:sp>
      <p:grpSp>
        <p:nvGrpSpPr>
          <p:cNvPr id="3" name="Grupa 13">
            <a:extLst>
              <a:ext uri="{FF2B5EF4-FFF2-40B4-BE49-F238E27FC236}">
                <a16:creationId xmlns="" xmlns:a16="http://schemas.microsoft.com/office/drawing/2014/main" id="{EE2B013E-2FCB-4FFB-B849-2F9885ADD922}"/>
              </a:ext>
            </a:extLst>
          </p:cNvPr>
          <p:cNvGrpSpPr/>
          <p:nvPr/>
        </p:nvGrpSpPr>
        <p:grpSpPr>
          <a:xfrm>
            <a:off x="3537613" y="1268760"/>
            <a:ext cx="1941502" cy="3896489"/>
            <a:chOff x="3455072" y="908720"/>
            <a:chExt cx="2385798" cy="4788167"/>
          </a:xfrm>
        </p:grpSpPr>
        <p:grpSp>
          <p:nvGrpSpPr>
            <p:cNvPr id="4" name="Grupa 11">
              <a:extLst>
                <a:ext uri="{FF2B5EF4-FFF2-40B4-BE49-F238E27FC236}">
                  <a16:creationId xmlns="" xmlns:a16="http://schemas.microsoft.com/office/drawing/2014/main" id="{D0B1A8C5-F507-4139-A346-36B8F0682C9D}"/>
                </a:ext>
              </a:extLst>
            </p:cNvPr>
            <p:cNvGrpSpPr/>
            <p:nvPr/>
          </p:nvGrpSpPr>
          <p:grpSpPr>
            <a:xfrm>
              <a:off x="3473009" y="908720"/>
              <a:ext cx="2263378" cy="3702694"/>
              <a:chOff x="4315780" y="3367838"/>
              <a:chExt cx="719398" cy="1176874"/>
            </a:xfrm>
          </p:grpSpPr>
          <p:sp>
            <p:nvSpPr>
              <p:cNvPr id="8" name="Oval 112">
                <a:extLst>
                  <a:ext uri="{FF2B5EF4-FFF2-40B4-BE49-F238E27FC236}">
                    <a16:creationId xmlns="" xmlns:a16="http://schemas.microsoft.com/office/drawing/2014/main" id="{031534E4-9EB6-4CD4-9DF3-A0249B4E3B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15780" y="3372795"/>
                <a:ext cx="228600" cy="228600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>
                  <a:cs typeface="Arial" charset="0"/>
                </a:endParaRPr>
              </a:p>
            </p:txBody>
          </p:sp>
          <p:sp>
            <p:nvSpPr>
              <p:cNvPr id="9" name="Rectangle 12">
                <a:extLst>
                  <a:ext uri="{FF2B5EF4-FFF2-40B4-BE49-F238E27FC236}">
                    <a16:creationId xmlns="" xmlns:a16="http://schemas.microsoft.com/office/drawing/2014/main" id="{E7AD50E1-FCFD-47D6-B445-349232B6F5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4806578" y="3367838"/>
                <a:ext cx="228600" cy="228600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>
                  <a:cs typeface="Arial" charset="0"/>
                </a:endParaRPr>
              </a:p>
            </p:txBody>
          </p:sp>
          <p:sp>
            <p:nvSpPr>
              <p:cNvPr id="10" name="Line 5">
                <a:extLst>
                  <a:ext uri="{FF2B5EF4-FFF2-40B4-BE49-F238E27FC236}">
                    <a16:creationId xmlns="" xmlns:a16="http://schemas.microsoft.com/office/drawing/2014/main" id="{BF9602A0-2956-4891-8AE4-26B993F89D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544652" y="3496030"/>
                <a:ext cx="26317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11" name="Line 138">
                <a:extLst>
                  <a:ext uri="{FF2B5EF4-FFF2-40B4-BE49-F238E27FC236}">
                    <a16:creationId xmlns="" xmlns:a16="http://schemas.microsoft.com/office/drawing/2014/main" id="{AD7521D8-F949-4535-92DD-E77956AF76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75670" y="3496030"/>
                <a:ext cx="0" cy="82800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12" name="Rectangle 12">
                <a:extLst>
                  <a:ext uri="{FF2B5EF4-FFF2-40B4-BE49-F238E27FC236}">
                    <a16:creationId xmlns="" xmlns:a16="http://schemas.microsoft.com/office/drawing/2014/main" id="{80CD023F-BBAF-4A14-8123-3BA5EB6B03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4561370" y="4316112"/>
                <a:ext cx="228600" cy="228600"/>
              </a:xfrm>
              <a:prstGeom prst="rect">
                <a:avLst/>
              </a:prstGeom>
              <a:solidFill>
                <a:schemeClr val="tx1"/>
              </a:solidFill>
              <a:ln w="158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altLang="en-US" sz="1400" dirty="0">
                  <a:cs typeface="Arial" charset="0"/>
                </a:endParaRPr>
              </a:p>
            </p:txBody>
          </p:sp>
        </p:grpSp>
        <p:sp>
          <p:nvSpPr>
            <p:cNvPr id="5" name="Prostokąt 2">
              <a:extLst>
                <a:ext uri="{FF2B5EF4-FFF2-40B4-BE49-F238E27FC236}">
                  <a16:creationId xmlns="" xmlns:a16="http://schemas.microsoft.com/office/drawing/2014/main" id="{87A18907-7661-4E66-A266-AC8E6AF0852D}"/>
                </a:ext>
              </a:extLst>
            </p:cNvPr>
            <p:cNvSpPr/>
            <p:nvPr/>
          </p:nvSpPr>
          <p:spPr>
            <a:xfrm>
              <a:off x="4108703" y="4902649"/>
              <a:ext cx="993193" cy="79423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326</a:t>
              </a:r>
            </a:p>
            <a:p>
              <a:pPr algn="ctr"/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V1|V2</a:t>
              </a:r>
            </a:p>
          </p:txBody>
        </p:sp>
        <p:sp>
          <p:nvSpPr>
            <p:cNvPr id="6" name="Prostokąt 8">
              <a:extLst>
                <a:ext uri="{FF2B5EF4-FFF2-40B4-BE49-F238E27FC236}">
                  <a16:creationId xmlns="" xmlns:a16="http://schemas.microsoft.com/office/drawing/2014/main" id="{C1EC463F-515F-436E-8D14-5979FBBB1687}"/>
                </a:ext>
              </a:extLst>
            </p:cNvPr>
            <p:cNvSpPr/>
            <p:nvPr/>
          </p:nvSpPr>
          <p:spPr>
            <a:xfrm>
              <a:off x="4912681" y="1867515"/>
              <a:ext cx="928189" cy="30256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000" dirty="0"/>
                <a:t>no contact</a:t>
              </a:r>
              <a:endParaRPr lang="pl-PL" sz="1000" dirty="0"/>
            </a:p>
          </p:txBody>
        </p:sp>
        <p:sp>
          <p:nvSpPr>
            <p:cNvPr id="7" name="Prostokąt 9">
              <a:extLst>
                <a:ext uri="{FF2B5EF4-FFF2-40B4-BE49-F238E27FC236}">
                  <a16:creationId xmlns="" xmlns:a16="http://schemas.microsoft.com/office/drawing/2014/main" id="{D7018618-7301-4BFC-B30E-D6243B9D81B6}"/>
                </a:ext>
              </a:extLst>
            </p:cNvPr>
            <p:cNvSpPr/>
            <p:nvPr/>
          </p:nvSpPr>
          <p:spPr>
            <a:xfrm>
              <a:off x="3455072" y="1929070"/>
              <a:ext cx="811967" cy="79423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792</a:t>
              </a:r>
            </a:p>
            <a:p>
              <a:pPr algn="ctr"/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+|V2</a:t>
              </a:r>
            </a:p>
          </p:txBody>
        </p:sp>
      </p:grpSp>
      <p:sp>
        <p:nvSpPr>
          <p:cNvPr id="13" name="Prostokąt 12">
            <a:extLst>
              <a:ext uri="{FF2B5EF4-FFF2-40B4-BE49-F238E27FC236}">
                <a16:creationId xmlns="" xmlns:a16="http://schemas.microsoft.com/office/drawing/2014/main" id="{19126401-C63A-42D5-B47E-4B9BB07E7C80}"/>
              </a:ext>
            </a:extLst>
          </p:cNvPr>
          <p:cNvSpPr/>
          <p:nvPr/>
        </p:nvSpPr>
        <p:spPr>
          <a:xfrm>
            <a:off x="395536" y="5667372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i="1" dirty="0">
                <a:latin typeface="Arial" panose="020B0604020202020204" pitchFamily="34" charset="0"/>
                <a:cs typeface="Arial" panose="020B0604020202020204" pitchFamily="34" charset="0"/>
              </a:rPr>
              <a:t>CNGB3</a:t>
            </a:r>
            <a:endParaRPr lang="pl-PL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c.819_826del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p.(Arg274Valfs*13)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c.1578+1G&gt;A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p.(?)</a:t>
            </a:r>
          </a:p>
        </p:txBody>
      </p:sp>
      <p:cxnSp>
        <p:nvCxnSpPr>
          <p:cNvPr id="14" name="Łącznik prosty ze strzałką 13"/>
          <p:cNvCxnSpPr/>
          <p:nvPr/>
        </p:nvCxnSpPr>
        <p:spPr>
          <a:xfrm flipV="1">
            <a:off x="3691344" y="4387855"/>
            <a:ext cx="307018" cy="262126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306885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5"/>
          <p:cNvSpPr>
            <a:spLocks noChangeShapeType="1"/>
          </p:cNvSpPr>
          <p:nvPr/>
        </p:nvSpPr>
        <p:spPr bwMode="auto">
          <a:xfrm flipH="1">
            <a:off x="3797987" y="1084502"/>
            <a:ext cx="1157949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12"/>
          <p:cNvSpPr>
            <a:spLocks noChangeArrowheads="1"/>
          </p:cNvSpPr>
          <p:nvPr/>
        </p:nvSpPr>
        <p:spPr bwMode="auto">
          <a:xfrm flipH="1">
            <a:off x="3331003" y="825408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val 112"/>
          <p:cNvSpPr>
            <a:spLocks noChangeArrowheads="1"/>
          </p:cNvSpPr>
          <p:nvPr/>
        </p:nvSpPr>
        <p:spPr bwMode="auto">
          <a:xfrm>
            <a:off x="4955937" y="825408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Line 1153"/>
          <p:cNvSpPr>
            <a:spLocks noChangeShapeType="1"/>
          </p:cNvSpPr>
          <p:nvPr/>
        </p:nvSpPr>
        <p:spPr bwMode="auto">
          <a:xfrm flipH="1">
            <a:off x="3564494" y="2860462"/>
            <a:ext cx="1" cy="79561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1154"/>
          <p:cNvSpPr>
            <a:spLocks noChangeShapeType="1"/>
          </p:cNvSpPr>
          <p:nvPr/>
        </p:nvSpPr>
        <p:spPr bwMode="auto">
          <a:xfrm>
            <a:off x="3564494" y="2879040"/>
            <a:ext cx="164366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153"/>
          <p:cNvSpPr>
            <a:spLocks noChangeShapeType="1"/>
          </p:cNvSpPr>
          <p:nvPr/>
        </p:nvSpPr>
        <p:spPr bwMode="auto">
          <a:xfrm>
            <a:off x="5213250" y="2879041"/>
            <a:ext cx="0" cy="8130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38"/>
          <p:cNvSpPr>
            <a:spLocks noChangeShapeType="1"/>
          </p:cNvSpPr>
          <p:nvPr/>
        </p:nvSpPr>
        <p:spPr bwMode="auto">
          <a:xfrm>
            <a:off x="4336702" y="1065452"/>
            <a:ext cx="0" cy="179501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kstvak 218"/>
          <p:cNvSpPr txBox="1">
            <a:spLocks noChangeArrowheads="1"/>
          </p:cNvSpPr>
          <p:nvPr/>
        </p:nvSpPr>
        <p:spPr bwMode="auto">
          <a:xfrm>
            <a:off x="3019314" y="4449335"/>
            <a:ext cx="10903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327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V1V2|V3</a:t>
            </a:r>
          </a:p>
        </p:txBody>
      </p:sp>
      <p:cxnSp>
        <p:nvCxnSpPr>
          <p:cNvPr id="11" name="Łącznik prosty ze strzałką 10"/>
          <p:cNvCxnSpPr/>
          <p:nvPr/>
        </p:nvCxnSpPr>
        <p:spPr>
          <a:xfrm flipV="1">
            <a:off x="2865805" y="4187209"/>
            <a:ext cx="307018" cy="262126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2"/>
          <p:cNvSpPr>
            <a:spLocks noChangeArrowheads="1"/>
          </p:cNvSpPr>
          <p:nvPr/>
        </p:nvSpPr>
        <p:spPr bwMode="auto">
          <a:xfrm>
            <a:off x="3331002" y="3656078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kstvak 218"/>
          <p:cNvSpPr txBox="1">
            <a:spLocks noChangeArrowheads="1"/>
          </p:cNvSpPr>
          <p:nvPr/>
        </p:nvSpPr>
        <p:spPr bwMode="auto">
          <a:xfrm>
            <a:off x="3234114" y="1499802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570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+|V3</a:t>
            </a:r>
          </a:p>
        </p:txBody>
      </p:sp>
      <p:sp>
        <p:nvSpPr>
          <p:cNvPr id="14" name="Tekstvak 218"/>
          <p:cNvSpPr txBox="1">
            <a:spLocks noChangeArrowheads="1"/>
          </p:cNvSpPr>
          <p:nvPr/>
        </p:nvSpPr>
        <p:spPr bwMode="auto">
          <a:xfrm>
            <a:off x="4904735" y="4449886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572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sp>
        <p:nvSpPr>
          <p:cNvPr id="15" name="Tekstvak 218"/>
          <p:cNvSpPr txBox="1">
            <a:spLocks noChangeArrowheads="1"/>
          </p:cNvSpPr>
          <p:nvPr/>
        </p:nvSpPr>
        <p:spPr bwMode="auto">
          <a:xfrm>
            <a:off x="4717984" y="1501292"/>
            <a:ext cx="9428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571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</a:p>
        </p:txBody>
      </p:sp>
      <p:sp>
        <p:nvSpPr>
          <p:cNvPr id="16" name="Prostokąt 15"/>
          <p:cNvSpPr/>
          <p:nvPr/>
        </p:nvSpPr>
        <p:spPr>
          <a:xfrm>
            <a:off x="179512" y="5629882"/>
            <a:ext cx="6984776" cy="12003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  <a:endParaRPr lang="pl-PL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c.1622T&gt;C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p.(Leu541Pro)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c.3113C&gt;T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p.(Ala1038Val)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V3: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c.4234C&gt;T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p.(Gln1412*)</a:t>
            </a:r>
          </a:p>
        </p:txBody>
      </p:sp>
      <p:sp>
        <p:nvSpPr>
          <p:cNvPr id="17" name="Oval 112"/>
          <p:cNvSpPr>
            <a:spLocks noChangeArrowheads="1"/>
          </p:cNvSpPr>
          <p:nvPr/>
        </p:nvSpPr>
        <p:spPr bwMode="auto">
          <a:xfrm>
            <a:off x="4979757" y="3656077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Prostokąt 18"/>
          <p:cNvSpPr/>
          <p:nvPr/>
        </p:nvSpPr>
        <p:spPr>
          <a:xfrm>
            <a:off x="179512" y="188640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327_F17-088</a:t>
            </a:r>
          </a:p>
        </p:txBody>
      </p:sp>
    </p:spTree>
    <p:extLst>
      <p:ext uri="{BB962C8B-B14F-4D97-AF65-F5344CB8AC3E}">
        <p14:creationId xmlns:p14="http://schemas.microsoft.com/office/powerpoint/2010/main" val="724844686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a 11">
            <a:extLst>
              <a:ext uri="{FF2B5EF4-FFF2-40B4-BE49-F238E27FC236}">
                <a16:creationId xmlns="" xmlns:a16="http://schemas.microsoft.com/office/drawing/2014/main" id="{D4A16C3A-033A-4994-8560-89A339F4A076}"/>
              </a:ext>
            </a:extLst>
          </p:cNvPr>
          <p:cNvGrpSpPr/>
          <p:nvPr/>
        </p:nvGrpSpPr>
        <p:grpSpPr>
          <a:xfrm>
            <a:off x="3713404" y="1321251"/>
            <a:ext cx="1824112" cy="2986673"/>
            <a:chOff x="4315780" y="3367838"/>
            <a:chExt cx="719398" cy="1177892"/>
          </a:xfrm>
        </p:grpSpPr>
        <p:sp>
          <p:nvSpPr>
            <p:cNvPr id="3" name="Oval 112">
              <a:extLst>
                <a:ext uri="{FF2B5EF4-FFF2-40B4-BE49-F238E27FC236}">
                  <a16:creationId xmlns="" xmlns:a16="http://schemas.microsoft.com/office/drawing/2014/main" id="{8F77576E-A760-4888-9168-C20E6DBAD3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5780" y="3372795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Rectangle 12">
              <a:extLst>
                <a:ext uri="{FF2B5EF4-FFF2-40B4-BE49-F238E27FC236}">
                  <a16:creationId xmlns="" xmlns:a16="http://schemas.microsoft.com/office/drawing/2014/main" id="{C88594D4-D1BA-4AC0-963B-18FB7A6A9E99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4806578" y="3367838"/>
              <a:ext cx="228600" cy="22860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Line 5">
              <a:extLst>
                <a:ext uri="{FF2B5EF4-FFF2-40B4-BE49-F238E27FC236}">
                  <a16:creationId xmlns="" xmlns:a16="http://schemas.microsoft.com/office/drawing/2014/main" id="{4E16420B-BB8A-49A0-A4C3-0FA540AD0F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544652" y="3496030"/>
              <a:ext cx="26317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Line 138">
              <a:extLst>
                <a:ext uri="{FF2B5EF4-FFF2-40B4-BE49-F238E27FC236}">
                  <a16:creationId xmlns="" xmlns:a16="http://schemas.microsoft.com/office/drawing/2014/main" id="{4B2E091F-7F3F-494D-B20F-7BA05983D9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7639" y="3493190"/>
              <a:ext cx="0" cy="8280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ectangle 12">
              <a:extLst>
                <a:ext uri="{FF2B5EF4-FFF2-40B4-BE49-F238E27FC236}">
                  <a16:creationId xmlns="" xmlns:a16="http://schemas.microsoft.com/office/drawing/2014/main" id="{23929146-EDAF-4042-A476-6BA1325F875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4535719" y="4317130"/>
              <a:ext cx="228600" cy="228600"/>
            </a:xfrm>
            <a:prstGeom prst="rect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" name="Prostokąt 1">
            <a:extLst>
              <a:ext uri="{FF2B5EF4-FFF2-40B4-BE49-F238E27FC236}">
                <a16:creationId xmlns="" xmlns:a16="http://schemas.microsoft.com/office/drawing/2014/main" id="{8770E3AA-47F2-4054-BCD8-F7B9B6F5D8C4}"/>
              </a:ext>
            </a:extLst>
          </p:cNvPr>
          <p:cNvSpPr/>
          <p:nvPr/>
        </p:nvSpPr>
        <p:spPr>
          <a:xfrm>
            <a:off x="323528" y="188640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328_F17-089</a:t>
            </a:r>
          </a:p>
        </p:txBody>
      </p:sp>
      <p:sp>
        <p:nvSpPr>
          <p:cNvPr id="9" name="pole tekstowe 2">
            <a:extLst>
              <a:ext uri="{FF2B5EF4-FFF2-40B4-BE49-F238E27FC236}">
                <a16:creationId xmlns="" xmlns:a16="http://schemas.microsoft.com/office/drawing/2014/main" id="{32DB4870-D3D8-4EFB-8F35-F4E0542D4CF8}"/>
              </a:ext>
            </a:extLst>
          </p:cNvPr>
          <p:cNvSpPr txBox="1"/>
          <p:nvPr/>
        </p:nvSpPr>
        <p:spPr>
          <a:xfrm>
            <a:off x="4850723" y="2186203"/>
            <a:ext cx="77136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no contact</a:t>
            </a:r>
            <a:endParaRPr lang="pl-PL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Prostokąt 9">
            <a:extLst>
              <a:ext uri="{FF2B5EF4-FFF2-40B4-BE49-F238E27FC236}">
                <a16:creationId xmlns="" xmlns:a16="http://schemas.microsoft.com/office/drawing/2014/main" id="{F2DF24DA-E5EF-4240-A2CE-D305E15856DF}"/>
              </a:ext>
            </a:extLst>
          </p:cNvPr>
          <p:cNvSpPr/>
          <p:nvPr/>
        </p:nvSpPr>
        <p:spPr>
          <a:xfrm>
            <a:off x="431934" y="5665497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CNGA3	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c.829C&gt;T, p.(Arg277Cys)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c.1379T&gt;C, p.(Leu460Pro)</a:t>
            </a:r>
          </a:p>
        </p:txBody>
      </p:sp>
      <p:sp>
        <p:nvSpPr>
          <p:cNvPr id="11" name="Prostokąt 10">
            <a:extLst>
              <a:ext uri="{FF2B5EF4-FFF2-40B4-BE49-F238E27FC236}">
                <a16:creationId xmlns="" xmlns:a16="http://schemas.microsoft.com/office/drawing/2014/main" id="{80EC2013-B1A2-4F02-A6C2-5E5F322FBFF7}"/>
              </a:ext>
            </a:extLst>
          </p:cNvPr>
          <p:cNvSpPr/>
          <p:nvPr/>
        </p:nvSpPr>
        <p:spPr>
          <a:xfrm>
            <a:off x="4176107" y="4562467"/>
            <a:ext cx="8082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328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</a:p>
        </p:txBody>
      </p:sp>
      <p:sp>
        <p:nvSpPr>
          <p:cNvPr id="12" name="Prostokąt 12">
            <a:extLst>
              <a:ext uri="{FF2B5EF4-FFF2-40B4-BE49-F238E27FC236}">
                <a16:creationId xmlns="" xmlns:a16="http://schemas.microsoft.com/office/drawing/2014/main" id="{E45570B9-6E25-4D45-91E4-C6B22ED0D447}"/>
              </a:ext>
            </a:extLst>
          </p:cNvPr>
          <p:cNvSpPr/>
          <p:nvPr/>
        </p:nvSpPr>
        <p:spPr>
          <a:xfrm>
            <a:off x="3672845" y="2186203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599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cxnSp>
        <p:nvCxnSpPr>
          <p:cNvPr id="13" name="Łącznik prosty ze strzałką 12"/>
          <p:cNvCxnSpPr/>
          <p:nvPr/>
        </p:nvCxnSpPr>
        <p:spPr>
          <a:xfrm flipV="1">
            <a:off x="3849715" y="4455352"/>
            <a:ext cx="307018" cy="262126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5678211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C68534E2-151B-487B-BF47-CF63B4C75B34}"/>
              </a:ext>
            </a:extLst>
          </p:cNvPr>
          <p:cNvSpPr/>
          <p:nvPr/>
        </p:nvSpPr>
        <p:spPr>
          <a:xfrm>
            <a:off x="251520" y="332656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_F17-09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val 112">
            <a:extLst>
              <a:ext uri="{FF2B5EF4-FFF2-40B4-BE49-F238E27FC236}">
                <a16:creationId xmlns="" xmlns:a16="http://schemas.microsoft.com/office/drawing/2014/main" id="{9766EB3B-32E9-41DF-9EE2-83AB4CD61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9921" y="1023313"/>
            <a:ext cx="719224" cy="719224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236EE687-14DA-42D2-B2A0-376866B05D7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014075" y="1007717"/>
            <a:ext cx="719224" cy="719224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Line 5">
            <a:extLst>
              <a:ext uri="{FF2B5EF4-FFF2-40B4-BE49-F238E27FC236}">
                <a16:creationId xmlns="" xmlns:a16="http://schemas.microsoft.com/office/drawing/2014/main" id="{DC2DE08F-561D-4110-B007-52ACF03312E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90001" y="1411036"/>
            <a:ext cx="82800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138">
            <a:extLst>
              <a:ext uri="{FF2B5EF4-FFF2-40B4-BE49-F238E27FC236}">
                <a16:creationId xmlns="" xmlns:a16="http://schemas.microsoft.com/office/drawing/2014/main" id="{DA4A8EBA-FCAB-439C-863F-86BA4CA15993}"/>
              </a:ext>
            </a:extLst>
          </p:cNvPr>
          <p:cNvSpPr>
            <a:spLocks noChangeShapeType="1"/>
          </p:cNvSpPr>
          <p:nvPr/>
        </p:nvSpPr>
        <p:spPr bwMode="auto">
          <a:xfrm>
            <a:off x="4545482" y="1402101"/>
            <a:ext cx="0" cy="1980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5">
            <a:extLst>
              <a:ext uri="{FF2B5EF4-FFF2-40B4-BE49-F238E27FC236}">
                <a16:creationId xmlns="" xmlns:a16="http://schemas.microsoft.com/office/drawing/2014/main" id="{C794FDC2-5790-4041-90FB-7A26C568AC2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246673" y="3356041"/>
            <a:ext cx="265065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38">
            <a:extLst>
              <a:ext uri="{FF2B5EF4-FFF2-40B4-BE49-F238E27FC236}">
                <a16:creationId xmlns="" xmlns:a16="http://schemas.microsoft.com/office/drawing/2014/main" id="{92993D24-61BB-4AFF-A553-BA757F7F4A8B}"/>
              </a:ext>
            </a:extLst>
          </p:cNvPr>
          <p:cNvSpPr>
            <a:spLocks noChangeShapeType="1"/>
          </p:cNvSpPr>
          <p:nvPr/>
        </p:nvSpPr>
        <p:spPr bwMode="auto">
          <a:xfrm>
            <a:off x="3246673" y="3351946"/>
            <a:ext cx="0" cy="62044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138">
            <a:extLst>
              <a:ext uri="{FF2B5EF4-FFF2-40B4-BE49-F238E27FC236}">
                <a16:creationId xmlns="" xmlns:a16="http://schemas.microsoft.com/office/drawing/2014/main" id="{C09EEDA1-0FB4-4D5C-A1AE-8143DB4F091D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7327" y="3351946"/>
            <a:ext cx="0" cy="61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12">
            <a:extLst>
              <a:ext uri="{FF2B5EF4-FFF2-40B4-BE49-F238E27FC236}">
                <a16:creationId xmlns="" xmlns:a16="http://schemas.microsoft.com/office/drawing/2014/main" id="{DF91D994-DA59-497A-B46B-2116EA4AAC4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537714" y="3972392"/>
            <a:ext cx="719224" cy="719224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Łącznik prosty ze strzałką 20">
            <a:extLst>
              <a:ext uri="{FF2B5EF4-FFF2-40B4-BE49-F238E27FC236}">
                <a16:creationId xmlns="" xmlns:a16="http://schemas.microsoft.com/office/drawing/2014/main" id="{5DC5D96E-57DC-454C-8D14-4142847C7709}"/>
              </a:ext>
            </a:extLst>
          </p:cNvPr>
          <p:cNvCxnSpPr/>
          <p:nvPr/>
        </p:nvCxnSpPr>
        <p:spPr>
          <a:xfrm flipV="1">
            <a:off x="2429150" y="4801398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2">
            <a:extLst>
              <a:ext uri="{FF2B5EF4-FFF2-40B4-BE49-F238E27FC236}">
                <a16:creationId xmlns="" xmlns:a16="http://schemas.microsoft.com/office/drawing/2014/main" id="{CE379670-9BEF-4D2C-B4FB-75A9D0433F2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888371" y="3972392"/>
            <a:ext cx="719224" cy="719224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Prostokąt 9">
            <a:extLst>
              <a:ext uri="{FF2B5EF4-FFF2-40B4-BE49-F238E27FC236}">
                <a16:creationId xmlns="" xmlns:a16="http://schemas.microsoft.com/office/drawing/2014/main" id="{106626E4-A2A0-4CB6-883F-2141546B8CB1}"/>
              </a:ext>
            </a:extLst>
          </p:cNvPr>
          <p:cNvSpPr/>
          <p:nvPr/>
        </p:nvSpPr>
        <p:spPr>
          <a:xfrm>
            <a:off x="2916294" y="4946780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330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14" name="Prostokąt 3">
            <a:extLst>
              <a:ext uri="{FF2B5EF4-FFF2-40B4-BE49-F238E27FC236}">
                <a16:creationId xmlns="" xmlns:a16="http://schemas.microsoft.com/office/drawing/2014/main" id="{32890642-134A-44A1-85AD-A0BA0F8F39D4}"/>
              </a:ext>
            </a:extLst>
          </p:cNvPr>
          <p:cNvSpPr/>
          <p:nvPr/>
        </p:nvSpPr>
        <p:spPr>
          <a:xfrm>
            <a:off x="253751" y="594928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IMPG2</a:t>
            </a:r>
            <a:endParaRPr lang="pl-PL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c.1963delA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p.(Met655Trpfs*46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79401254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F5068C18-1592-43B9-8E84-0663F423440F}"/>
              </a:ext>
            </a:extLst>
          </p:cNvPr>
          <p:cNvSpPr/>
          <p:nvPr/>
        </p:nvSpPr>
        <p:spPr>
          <a:xfrm>
            <a:off x="323528" y="272166"/>
            <a:ext cx="1620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31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_ F17-09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upa 13">
            <a:extLst>
              <a:ext uri="{FF2B5EF4-FFF2-40B4-BE49-F238E27FC236}">
                <a16:creationId xmlns="" xmlns:a16="http://schemas.microsoft.com/office/drawing/2014/main" id="{889BE3B8-EE87-4B76-8BF8-0ACD8BF9C3FE}"/>
              </a:ext>
            </a:extLst>
          </p:cNvPr>
          <p:cNvGrpSpPr/>
          <p:nvPr/>
        </p:nvGrpSpPr>
        <p:grpSpPr>
          <a:xfrm>
            <a:off x="3552208" y="1268760"/>
            <a:ext cx="1841879" cy="3619490"/>
            <a:chOff x="3473009" y="908720"/>
            <a:chExt cx="2263378" cy="4447779"/>
          </a:xfrm>
        </p:grpSpPr>
        <p:grpSp>
          <p:nvGrpSpPr>
            <p:cNvPr id="4" name="Grupa 11">
              <a:extLst>
                <a:ext uri="{FF2B5EF4-FFF2-40B4-BE49-F238E27FC236}">
                  <a16:creationId xmlns="" xmlns:a16="http://schemas.microsoft.com/office/drawing/2014/main" id="{062598F0-0A76-47D3-A18D-BCB8A0CDCA34}"/>
                </a:ext>
              </a:extLst>
            </p:cNvPr>
            <p:cNvGrpSpPr/>
            <p:nvPr/>
          </p:nvGrpSpPr>
          <p:grpSpPr>
            <a:xfrm>
              <a:off x="3473009" y="908720"/>
              <a:ext cx="2263378" cy="3702694"/>
              <a:chOff x="4315780" y="3367838"/>
              <a:chExt cx="719398" cy="1176874"/>
            </a:xfrm>
          </p:grpSpPr>
          <p:sp>
            <p:nvSpPr>
              <p:cNvPr id="8" name="Oval 112">
                <a:extLst>
                  <a:ext uri="{FF2B5EF4-FFF2-40B4-BE49-F238E27FC236}">
                    <a16:creationId xmlns="" xmlns:a16="http://schemas.microsoft.com/office/drawing/2014/main" id="{D40E60E9-13C3-4EBA-B04A-D95752D5F0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15780" y="3372795"/>
                <a:ext cx="228600" cy="228600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>
                  <a:cs typeface="Arial" charset="0"/>
                </a:endParaRPr>
              </a:p>
            </p:txBody>
          </p:sp>
          <p:sp>
            <p:nvSpPr>
              <p:cNvPr id="9" name="Rectangle 12">
                <a:extLst>
                  <a:ext uri="{FF2B5EF4-FFF2-40B4-BE49-F238E27FC236}">
                    <a16:creationId xmlns="" xmlns:a16="http://schemas.microsoft.com/office/drawing/2014/main" id="{1F3F14E8-38F2-4289-8DD3-BEDB53B38C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4806578" y="3367838"/>
                <a:ext cx="228600" cy="228600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>
                  <a:cs typeface="Arial" charset="0"/>
                </a:endParaRPr>
              </a:p>
            </p:txBody>
          </p:sp>
          <p:sp>
            <p:nvSpPr>
              <p:cNvPr id="10" name="Line 5">
                <a:extLst>
                  <a:ext uri="{FF2B5EF4-FFF2-40B4-BE49-F238E27FC236}">
                    <a16:creationId xmlns="" xmlns:a16="http://schemas.microsoft.com/office/drawing/2014/main" id="{88330F41-556C-423C-BA51-594A9872D8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544652" y="3496030"/>
                <a:ext cx="26317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11" name="Line 138">
                <a:extLst>
                  <a:ext uri="{FF2B5EF4-FFF2-40B4-BE49-F238E27FC236}">
                    <a16:creationId xmlns="" xmlns:a16="http://schemas.microsoft.com/office/drawing/2014/main" id="{E31EE8D2-29F9-42A7-B838-A2E6A900F0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75670" y="3496030"/>
                <a:ext cx="0" cy="82800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12" name="Rectangle 12">
                <a:extLst>
                  <a:ext uri="{FF2B5EF4-FFF2-40B4-BE49-F238E27FC236}">
                    <a16:creationId xmlns="" xmlns:a16="http://schemas.microsoft.com/office/drawing/2014/main" id="{E4C21DB0-3C61-42CD-97F8-8C1FC5F385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4561370" y="4316112"/>
                <a:ext cx="228600" cy="228600"/>
              </a:xfrm>
              <a:prstGeom prst="rect">
                <a:avLst/>
              </a:prstGeom>
              <a:solidFill>
                <a:schemeClr val="tx1"/>
              </a:solidFill>
              <a:ln w="158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altLang="en-US" sz="1400" dirty="0">
                  <a:cs typeface="Arial" charset="0"/>
                </a:endParaRPr>
              </a:p>
            </p:txBody>
          </p:sp>
        </p:grpSp>
        <p:sp>
          <p:nvSpPr>
            <p:cNvPr id="5" name="Prostokąt 2">
              <a:extLst>
                <a:ext uri="{FF2B5EF4-FFF2-40B4-BE49-F238E27FC236}">
                  <a16:creationId xmlns="" xmlns:a16="http://schemas.microsoft.com/office/drawing/2014/main" id="{55820295-2484-4019-8A8E-5C2F4B34CD08}"/>
                </a:ext>
              </a:extLst>
            </p:cNvPr>
            <p:cNvSpPr/>
            <p:nvPr/>
          </p:nvSpPr>
          <p:spPr>
            <a:xfrm>
              <a:off x="4255456" y="4902649"/>
              <a:ext cx="699688" cy="45385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31</a:t>
              </a:r>
              <a:endParaRPr lang="pl-P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13" name="Łącznik prosty ze strzałką 12"/>
          <p:cNvCxnSpPr/>
          <p:nvPr/>
        </p:nvCxnSpPr>
        <p:spPr>
          <a:xfrm flipV="1">
            <a:off x="3691342" y="4430051"/>
            <a:ext cx="307018" cy="262126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5534973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F5068C18-1592-43B9-8E84-0663F423440F}"/>
              </a:ext>
            </a:extLst>
          </p:cNvPr>
          <p:cNvSpPr/>
          <p:nvPr/>
        </p:nvSpPr>
        <p:spPr>
          <a:xfrm>
            <a:off x="323528" y="272166"/>
            <a:ext cx="1620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32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_ F17-09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upa 13">
            <a:extLst>
              <a:ext uri="{FF2B5EF4-FFF2-40B4-BE49-F238E27FC236}">
                <a16:creationId xmlns="" xmlns:a16="http://schemas.microsoft.com/office/drawing/2014/main" id="{889BE3B8-EE87-4B76-8BF8-0ACD8BF9C3FE}"/>
              </a:ext>
            </a:extLst>
          </p:cNvPr>
          <p:cNvGrpSpPr/>
          <p:nvPr/>
        </p:nvGrpSpPr>
        <p:grpSpPr>
          <a:xfrm>
            <a:off x="3552208" y="1268760"/>
            <a:ext cx="1841879" cy="3619490"/>
            <a:chOff x="3473009" y="908720"/>
            <a:chExt cx="2263378" cy="4447779"/>
          </a:xfrm>
        </p:grpSpPr>
        <p:grpSp>
          <p:nvGrpSpPr>
            <p:cNvPr id="4" name="Grupa 11">
              <a:extLst>
                <a:ext uri="{FF2B5EF4-FFF2-40B4-BE49-F238E27FC236}">
                  <a16:creationId xmlns="" xmlns:a16="http://schemas.microsoft.com/office/drawing/2014/main" id="{062598F0-0A76-47D3-A18D-BCB8A0CDCA34}"/>
                </a:ext>
              </a:extLst>
            </p:cNvPr>
            <p:cNvGrpSpPr/>
            <p:nvPr/>
          </p:nvGrpSpPr>
          <p:grpSpPr>
            <a:xfrm>
              <a:off x="3473009" y="908720"/>
              <a:ext cx="2263378" cy="3702694"/>
              <a:chOff x="4315780" y="3367838"/>
              <a:chExt cx="719398" cy="1176874"/>
            </a:xfrm>
          </p:grpSpPr>
          <p:sp>
            <p:nvSpPr>
              <p:cNvPr id="8" name="Oval 112">
                <a:extLst>
                  <a:ext uri="{FF2B5EF4-FFF2-40B4-BE49-F238E27FC236}">
                    <a16:creationId xmlns="" xmlns:a16="http://schemas.microsoft.com/office/drawing/2014/main" id="{D40E60E9-13C3-4EBA-B04A-D95752D5F0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15780" y="3372795"/>
                <a:ext cx="228600" cy="228600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>
                  <a:cs typeface="Arial" charset="0"/>
                </a:endParaRPr>
              </a:p>
            </p:txBody>
          </p:sp>
          <p:sp>
            <p:nvSpPr>
              <p:cNvPr id="9" name="Rectangle 12">
                <a:extLst>
                  <a:ext uri="{FF2B5EF4-FFF2-40B4-BE49-F238E27FC236}">
                    <a16:creationId xmlns="" xmlns:a16="http://schemas.microsoft.com/office/drawing/2014/main" id="{1F3F14E8-38F2-4289-8DD3-BEDB53B38C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4806578" y="3367838"/>
                <a:ext cx="228600" cy="228600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>
                  <a:cs typeface="Arial" charset="0"/>
                </a:endParaRPr>
              </a:p>
            </p:txBody>
          </p:sp>
          <p:sp>
            <p:nvSpPr>
              <p:cNvPr id="10" name="Line 5">
                <a:extLst>
                  <a:ext uri="{FF2B5EF4-FFF2-40B4-BE49-F238E27FC236}">
                    <a16:creationId xmlns="" xmlns:a16="http://schemas.microsoft.com/office/drawing/2014/main" id="{88330F41-556C-423C-BA51-594A9872D8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544652" y="3496030"/>
                <a:ext cx="26317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11" name="Line 138">
                <a:extLst>
                  <a:ext uri="{FF2B5EF4-FFF2-40B4-BE49-F238E27FC236}">
                    <a16:creationId xmlns="" xmlns:a16="http://schemas.microsoft.com/office/drawing/2014/main" id="{E31EE8D2-29F9-42A7-B838-A2E6A900F0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75670" y="3496030"/>
                <a:ext cx="0" cy="82800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12" name="Rectangle 12">
                <a:extLst>
                  <a:ext uri="{FF2B5EF4-FFF2-40B4-BE49-F238E27FC236}">
                    <a16:creationId xmlns="" xmlns:a16="http://schemas.microsoft.com/office/drawing/2014/main" id="{E4C21DB0-3C61-42CD-97F8-8C1FC5F385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4561370" y="4316112"/>
                <a:ext cx="228600" cy="228600"/>
              </a:xfrm>
              <a:prstGeom prst="rect">
                <a:avLst/>
              </a:prstGeom>
              <a:solidFill>
                <a:schemeClr val="tx1"/>
              </a:solidFill>
              <a:ln w="158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altLang="en-US" sz="1400" dirty="0">
                  <a:cs typeface="Arial" charset="0"/>
                </a:endParaRPr>
              </a:p>
            </p:txBody>
          </p:sp>
        </p:grpSp>
        <p:sp>
          <p:nvSpPr>
            <p:cNvPr id="5" name="Prostokąt 2">
              <a:extLst>
                <a:ext uri="{FF2B5EF4-FFF2-40B4-BE49-F238E27FC236}">
                  <a16:creationId xmlns="" xmlns:a16="http://schemas.microsoft.com/office/drawing/2014/main" id="{55820295-2484-4019-8A8E-5C2F4B34CD08}"/>
                </a:ext>
              </a:extLst>
            </p:cNvPr>
            <p:cNvSpPr/>
            <p:nvPr/>
          </p:nvSpPr>
          <p:spPr>
            <a:xfrm>
              <a:off x="4255456" y="4902649"/>
              <a:ext cx="699688" cy="45385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l-PL" dirty="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31</a:t>
              </a:r>
              <a:endParaRPr lang="pl-P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13" name="Łącznik prosty ze strzałką 12"/>
          <p:cNvCxnSpPr/>
          <p:nvPr/>
        </p:nvCxnSpPr>
        <p:spPr>
          <a:xfrm flipV="1">
            <a:off x="3691342" y="4441458"/>
            <a:ext cx="307018" cy="262126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487772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28">
            <a:extLst>
              <a:ext uri="{FF2B5EF4-FFF2-40B4-BE49-F238E27FC236}">
                <a16:creationId xmlns="" xmlns:a16="http://schemas.microsoft.com/office/drawing/2014/main" id="{9CDBFF55-6B98-45F7-879C-10975FAC8CE2}"/>
              </a:ext>
            </a:extLst>
          </p:cNvPr>
          <p:cNvSpPr txBox="1"/>
          <p:nvPr/>
        </p:nvSpPr>
        <p:spPr>
          <a:xfrm>
            <a:off x="268355" y="264624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333_F17-095</a:t>
            </a:r>
          </a:p>
        </p:txBody>
      </p:sp>
      <p:sp>
        <p:nvSpPr>
          <p:cNvPr id="3" name="Line 5">
            <a:extLst>
              <a:ext uri="{FF2B5EF4-FFF2-40B4-BE49-F238E27FC236}">
                <a16:creationId xmlns="" xmlns:a16="http://schemas.microsoft.com/office/drawing/2014/main" id="{E53AE197-DB6B-4CCE-913E-24E51668819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59492" y="1138097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2">
            <a:extLst>
              <a:ext uri="{FF2B5EF4-FFF2-40B4-BE49-F238E27FC236}">
                <a16:creationId xmlns="" xmlns:a16="http://schemas.microsoft.com/office/drawing/2014/main" id="{EE91B857-1922-48BF-BAC5-424EE940897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579625" y="890308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val 112">
            <a:extLst>
              <a:ext uri="{FF2B5EF4-FFF2-40B4-BE49-F238E27FC236}">
                <a16:creationId xmlns="" xmlns:a16="http://schemas.microsoft.com/office/drawing/2014/main" id="{73954397-AA61-4C89-8325-5474D412F6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4984" y="890308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1153">
            <a:extLst>
              <a:ext uri="{FF2B5EF4-FFF2-40B4-BE49-F238E27FC236}">
                <a16:creationId xmlns="" xmlns:a16="http://schemas.microsoft.com/office/drawing/2014/main" id="{A2598423-B166-4582-89C5-6A3DA2DB94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87350" y="2961421"/>
            <a:ext cx="0" cy="79561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154">
            <a:extLst>
              <a:ext uri="{FF2B5EF4-FFF2-40B4-BE49-F238E27FC236}">
                <a16:creationId xmlns="" xmlns:a16="http://schemas.microsoft.com/office/drawing/2014/main" id="{2C722809-AA67-40B0-A282-07F830593972}"/>
              </a:ext>
            </a:extLst>
          </p:cNvPr>
          <p:cNvSpPr>
            <a:spLocks noChangeShapeType="1"/>
          </p:cNvSpPr>
          <p:nvPr/>
        </p:nvSpPr>
        <p:spPr bwMode="auto">
          <a:xfrm>
            <a:off x="2387351" y="2943940"/>
            <a:ext cx="3852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153">
            <a:extLst>
              <a:ext uri="{FF2B5EF4-FFF2-40B4-BE49-F238E27FC236}">
                <a16:creationId xmlns="" xmlns:a16="http://schemas.microsoft.com/office/drawing/2014/main" id="{0CCBB55E-2C8C-49FF-8762-62AC635C6FDE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4441" y="2943939"/>
            <a:ext cx="0" cy="8130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138">
            <a:extLst>
              <a:ext uri="{FF2B5EF4-FFF2-40B4-BE49-F238E27FC236}">
                <a16:creationId xmlns="" xmlns:a16="http://schemas.microsoft.com/office/drawing/2014/main" id="{9C0D7B04-FC70-48DC-87ED-264E7F9C54BB}"/>
              </a:ext>
            </a:extLst>
          </p:cNvPr>
          <p:cNvSpPr>
            <a:spLocks noChangeShapeType="1"/>
          </p:cNvSpPr>
          <p:nvPr/>
        </p:nvSpPr>
        <p:spPr bwMode="auto">
          <a:xfrm>
            <a:off x="4442449" y="1130352"/>
            <a:ext cx="0" cy="179501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12">
            <a:extLst>
              <a:ext uri="{FF2B5EF4-FFF2-40B4-BE49-F238E27FC236}">
                <a16:creationId xmlns="" xmlns:a16="http://schemas.microsoft.com/office/drawing/2014/main" id="{0C63BC25-EC20-44DC-88E8-C5A91D28213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010948" y="3757037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kstvak 218">
            <a:extLst>
              <a:ext uri="{FF2B5EF4-FFF2-40B4-BE49-F238E27FC236}">
                <a16:creationId xmlns="" xmlns:a16="http://schemas.microsoft.com/office/drawing/2014/main" id="{BB0B7901-EBDE-49D7-AF7D-42AFAC4B77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2075" y="455029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pl-PL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2">
            <a:extLst>
              <a:ext uri="{FF2B5EF4-FFF2-40B4-BE49-F238E27FC236}">
                <a16:creationId xmlns="" xmlns:a16="http://schemas.microsoft.com/office/drawing/2014/main" id="{2D81EBCD-0308-45F4-89C8-4DF72644681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153857" y="3774518"/>
            <a:ext cx="466985" cy="49557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53">
            <a:extLst>
              <a:ext uri="{FF2B5EF4-FFF2-40B4-BE49-F238E27FC236}">
                <a16:creationId xmlns="" xmlns:a16="http://schemas.microsoft.com/office/drawing/2014/main" id="{4618F66B-777C-4A73-8F96-2DD070FB4242}"/>
              </a:ext>
            </a:extLst>
          </p:cNvPr>
          <p:cNvSpPr>
            <a:spLocks noChangeShapeType="1"/>
          </p:cNvSpPr>
          <p:nvPr/>
        </p:nvSpPr>
        <p:spPr bwMode="auto">
          <a:xfrm>
            <a:off x="4442449" y="2961421"/>
            <a:ext cx="0" cy="8130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2">
            <a:extLst>
              <a:ext uri="{FF2B5EF4-FFF2-40B4-BE49-F238E27FC236}">
                <a16:creationId xmlns="" xmlns:a16="http://schemas.microsoft.com/office/drawing/2014/main" id="{416B1CAE-E8F1-45A5-87C4-55DB6361B33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208956" y="3774519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kstvak 218">
            <a:extLst>
              <a:ext uri="{FF2B5EF4-FFF2-40B4-BE49-F238E27FC236}">
                <a16:creationId xmlns="" xmlns:a16="http://schemas.microsoft.com/office/drawing/2014/main" id="{00CC2295-99CB-469E-B6B6-5E3AC5EADD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0322" y="4532000"/>
            <a:ext cx="80823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333</a:t>
            </a:r>
          </a:p>
          <a:p>
            <a:pPr algn="ctr" eaLnBrk="1" hangingPunct="1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V1|V1</a:t>
            </a:r>
          </a:p>
        </p:txBody>
      </p:sp>
      <p:cxnSp>
        <p:nvCxnSpPr>
          <p:cNvPr id="16" name="Łącznik prosty ze strzałką 19">
            <a:extLst>
              <a:ext uri="{FF2B5EF4-FFF2-40B4-BE49-F238E27FC236}">
                <a16:creationId xmlns="" xmlns:a16="http://schemas.microsoft.com/office/drawing/2014/main" id="{EAFA8BDA-D193-4DCB-AC95-BEA32643B9AB}"/>
              </a:ext>
            </a:extLst>
          </p:cNvPr>
          <p:cNvCxnSpPr>
            <a:cxnSpLocks/>
          </p:cNvCxnSpPr>
          <p:nvPr/>
        </p:nvCxnSpPr>
        <p:spPr>
          <a:xfrm flipV="1">
            <a:off x="5567851" y="4326048"/>
            <a:ext cx="285565" cy="224246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rostokąt 2">
            <a:extLst>
              <a:ext uri="{FF2B5EF4-FFF2-40B4-BE49-F238E27FC236}">
                <a16:creationId xmlns="" xmlns:a16="http://schemas.microsoft.com/office/drawing/2014/main" id="{12DE718B-B982-4041-AC02-144BCF09C738}"/>
              </a:ext>
            </a:extLst>
          </p:cNvPr>
          <p:cNvSpPr/>
          <p:nvPr/>
        </p:nvSpPr>
        <p:spPr>
          <a:xfrm>
            <a:off x="334842" y="594704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  <a:endParaRPr lang="pl-PL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c.5196+1G&gt;A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kstvak 218">
            <a:extLst>
              <a:ext uri="{FF2B5EF4-FFF2-40B4-BE49-F238E27FC236}">
                <a16:creationId xmlns="" xmlns:a16="http://schemas.microsoft.com/office/drawing/2014/main" id="{CECD0C52-2757-4692-9812-35538C3B38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2657" y="4532000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608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sp>
        <p:nvSpPr>
          <p:cNvPr id="19" name="Tekstvak 218">
            <a:extLst>
              <a:ext uri="{FF2B5EF4-FFF2-40B4-BE49-F238E27FC236}">
                <a16:creationId xmlns="" xmlns:a16="http://schemas.microsoft.com/office/drawing/2014/main" id="{3A392B35-80F7-4229-8E25-495B65F72E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9297" y="4530169"/>
            <a:ext cx="80823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609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V1|V1</a:t>
            </a:r>
          </a:p>
        </p:txBody>
      </p:sp>
      <p:sp>
        <p:nvSpPr>
          <p:cNvPr id="20" name="Tekstvak 218">
            <a:extLst>
              <a:ext uri="{FF2B5EF4-FFF2-40B4-BE49-F238E27FC236}">
                <a16:creationId xmlns="" xmlns:a16="http://schemas.microsoft.com/office/drawing/2014/main" id="{90F597AB-E49E-4E91-8DE6-8FC30BB08D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2738" y="1566192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606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21" name="Tekstvak 218">
            <a:extLst>
              <a:ext uri="{FF2B5EF4-FFF2-40B4-BE49-F238E27FC236}">
                <a16:creationId xmlns="" xmlns:a16="http://schemas.microsoft.com/office/drawing/2014/main" id="{C7A2FEBD-9A84-4A64-B38B-4CA8DFD6F2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8097" y="1566192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607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</p:spTree>
    <p:extLst>
      <p:ext uri="{BB962C8B-B14F-4D97-AF65-F5344CB8AC3E}">
        <p14:creationId xmlns:p14="http://schemas.microsoft.com/office/powerpoint/2010/main" val="3627672606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5">
            <a:extLst>
              <a:ext uri="{FF2B5EF4-FFF2-40B4-BE49-F238E27FC236}">
                <a16:creationId xmlns="" xmlns:a16="http://schemas.microsoft.com/office/drawing/2014/main" id="{25153587-32A8-4A1A-A86E-825978E8ED2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307952" y="1173603"/>
            <a:ext cx="36004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12">
            <a:extLst>
              <a:ext uri="{FF2B5EF4-FFF2-40B4-BE49-F238E27FC236}">
                <a16:creationId xmlns="" xmlns:a16="http://schemas.microsoft.com/office/drawing/2014/main" id="{4A225F24-2734-4C56-B6B4-20B71366AD5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073046" y="1059303"/>
            <a:ext cx="228600" cy="228600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val 112">
            <a:extLst>
              <a:ext uri="{FF2B5EF4-FFF2-40B4-BE49-F238E27FC236}">
                <a16:creationId xmlns="" xmlns:a16="http://schemas.microsoft.com/office/drawing/2014/main" id="{DB16EF46-B0C0-4D76-9A87-671560713B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992" y="1059303"/>
            <a:ext cx="228600" cy="22860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Line 1153">
            <a:extLst>
              <a:ext uri="{FF2B5EF4-FFF2-40B4-BE49-F238E27FC236}">
                <a16:creationId xmlns="" xmlns:a16="http://schemas.microsoft.com/office/drawing/2014/main" id="{BB2221AF-F22E-4FAC-BFD3-D905AF50EB62}"/>
              </a:ext>
            </a:extLst>
          </p:cNvPr>
          <p:cNvSpPr>
            <a:spLocks noChangeShapeType="1"/>
          </p:cNvSpPr>
          <p:nvPr/>
        </p:nvSpPr>
        <p:spPr bwMode="auto">
          <a:xfrm>
            <a:off x="3391933" y="2006600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1154">
            <a:extLst>
              <a:ext uri="{FF2B5EF4-FFF2-40B4-BE49-F238E27FC236}">
                <a16:creationId xmlns="" xmlns:a16="http://schemas.microsoft.com/office/drawing/2014/main" id="{10B576D3-3AA5-463D-B45E-F2B74C9680F8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1651" y="2006600"/>
            <a:ext cx="2448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153">
            <a:extLst>
              <a:ext uri="{FF2B5EF4-FFF2-40B4-BE49-F238E27FC236}">
                <a16:creationId xmlns="" xmlns:a16="http://schemas.microsoft.com/office/drawing/2014/main" id="{20A2A76D-8719-4876-A885-214D47519245}"/>
              </a:ext>
            </a:extLst>
          </p:cNvPr>
          <p:cNvSpPr>
            <a:spLocks noChangeShapeType="1"/>
          </p:cNvSpPr>
          <p:nvPr/>
        </p:nvSpPr>
        <p:spPr bwMode="auto">
          <a:xfrm>
            <a:off x="5823741" y="1999974"/>
            <a:ext cx="0" cy="203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38">
            <a:extLst>
              <a:ext uri="{FF2B5EF4-FFF2-40B4-BE49-F238E27FC236}">
                <a16:creationId xmlns="" xmlns:a16="http://schemas.microsoft.com/office/drawing/2014/main" id="{7E6099CF-3E7B-4CE2-A0BF-67B45EE4EABD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418" y="1170030"/>
            <a:ext cx="0" cy="828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val 112">
            <a:extLst>
              <a:ext uri="{FF2B5EF4-FFF2-40B4-BE49-F238E27FC236}">
                <a16:creationId xmlns="" xmlns:a16="http://schemas.microsoft.com/office/drawing/2014/main" id="{1259BDEA-5EA6-4E30-839E-87A51F9185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2614" y="2212933"/>
            <a:ext cx="228600" cy="228600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val 112">
            <a:extLst>
              <a:ext uri="{FF2B5EF4-FFF2-40B4-BE49-F238E27FC236}">
                <a16:creationId xmlns="" xmlns:a16="http://schemas.microsoft.com/office/drawing/2014/main" id="{79C1F9DB-4D09-4DBE-8BFC-9F9BB1B57E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9441" y="2211462"/>
            <a:ext cx="228600" cy="22860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2">
            <a:extLst>
              <a:ext uri="{FF2B5EF4-FFF2-40B4-BE49-F238E27FC236}">
                <a16:creationId xmlns="" xmlns:a16="http://schemas.microsoft.com/office/drawing/2014/main" id="{E29E595A-05B9-4971-A64E-1C60B67F91B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268684" y="2216665"/>
            <a:ext cx="228600" cy="228600"/>
          </a:xfrm>
          <a:prstGeom prst="rect">
            <a:avLst/>
          </a:prstGeom>
          <a:solidFill>
            <a:schemeClr val="bg1">
              <a:lumMod val="50000"/>
            </a:scheme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Line 5">
            <a:extLst>
              <a:ext uri="{FF2B5EF4-FFF2-40B4-BE49-F238E27FC236}">
                <a16:creationId xmlns="" xmlns:a16="http://schemas.microsoft.com/office/drawing/2014/main" id="{2AAE68EC-7B7F-4468-A767-34F56090790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011214" y="2341125"/>
            <a:ext cx="2667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pole tekstowe 28">
            <a:extLst>
              <a:ext uri="{FF2B5EF4-FFF2-40B4-BE49-F238E27FC236}">
                <a16:creationId xmlns="" xmlns:a16="http://schemas.microsoft.com/office/drawing/2014/main" id="{FC97C65A-4497-4696-8411-DFFB9F7AC5E1}"/>
              </a:ext>
            </a:extLst>
          </p:cNvPr>
          <p:cNvSpPr txBox="1"/>
          <p:nvPr/>
        </p:nvSpPr>
        <p:spPr>
          <a:xfrm>
            <a:off x="322966" y="316179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334_F17-096</a:t>
            </a:r>
          </a:p>
        </p:txBody>
      </p:sp>
      <p:sp>
        <p:nvSpPr>
          <p:cNvPr id="14" name="Line 1153">
            <a:extLst>
              <a:ext uri="{FF2B5EF4-FFF2-40B4-BE49-F238E27FC236}">
                <a16:creationId xmlns="" xmlns:a16="http://schemas.microsoft.com/office/drawing/2014/main" id="{4C25B84D-114F-4717-BB9B-2C7921D9296E}"/>
              </a:ext>
            </a:extLst>
          </p:cNvPr>
          <p:cNvSpPr>
            <a:spLocks noChangeShapeType="1"/>
          </p:cNvSpPr>
          <p:nvPr/>
        </p:nvSpPr>
        <p:spPr bwMode="auto">
          <a:xfrm>
            <a:off x="3480323" y="3167933"/>
            <a:ext cx="0" cy="203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Line 1153">
            <a:extLst>
              <a:ext uri="{FF2B5EF4-FFF2-40B4-BE49-F238E27FC236}">
                <a16:creationId xmlns="" xmlns:a16="http://schemas.microsoft.com/office/drawing/2014/main" id="{C0BA8A5B-08A9-4AB6-BE24-064FD47C9053}"/>
              </a:ext>
            </a:extLst>
          </p:cNvPr>
          <p:cNvSpPr>
            <a:spLocks noChangeShapeType="1"/>
          </p:cNvSpPr>
          <p:nvPr/>
        </p:nvSpPr>
        <p:spPr bwMode="auto">
          <a:xfrm>
            <a:off x="1998272" y="3167933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Line 1154">
            <a:extLst>
              <a:ext uri="{FF2B5EF4-FFF2-40B4-BE49-F238E27FC236}">
                <a16:creationId xmlns="" xmlns:a16="http://schemas.microsoft.com/office/drawing/2014/main" id="{F92D60EB-54E2-4B26-9002-6C2EF9919DB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7990" y="3167933"/>
            <a:ext cx="2448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1153">
            <a:extLst>
              <a:ext uri="{FF2B5EF4-FFF2-40B4-BE49-F238E27FC236}">
                <a16:creationId xmlns="" xmlns:a16="http://schemas.microsoft.com/office/drawing/2014/main" id="{628D0BCF-37F2-4C46-A052-70DA2FA5E3EE}"/>
              </a:ext>
            </a:extLst>
          </p:cNvPr>
          <p:cNvSpPr>
            <a:spLocks noChangeShapeType="1"/>
          </p:cNvSpPr>
          <p:nvPr/>
        </p:nvSpPr>
        <p:spPr bwMode="auto">
          <a:xfrm>
            <a:off x="2465197" y="3177215"/>
            <a:ext cx="0" cy="203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153">
            <a:extLst>
              <a:ext uri="{FF2B5EF4-FFF2-40B4-BE49-F238E27FC236}">
                <a16:creationId xmlns="" xmlns:a16="http://schemas.microsoft.com/office/drawing/2014/main" id="{D97E2972-0550-4D1F-948C-21920E203DB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30080" y="3161307"/>
            <a:ext cx="0" cy="203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Line 138">
            <a:extLst>
              <a:ext uri="{FF2B5EF4-FFF2-40B4-BE49-F238E27FC236}">
                <a16:creationId xmlns="" xmlns:a16="http://schemas.microsoft.com/office/drawing/2014/main" id="{D9F45BBE-600C-4B0E-92A1-CE1C0B581FE5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2077" y="2338983"/>
            <a:ext cx="0" cy="828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112">
            <a:extLst>
              <a:ext uri="{FF2B5EF4-FFF2-40B4-BE49-F238E27FC236}">
                <a16:creationId xmlns="" xmlns:a16="http://schemas.microsoft.com/office/drawing/2014/main" id="{AF52FF02-2620-49BE-A0F0-275D751C53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0897" y="3380415"/>
            <a:ext cx="228600" cy="228600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val 112">
            <a:extLst>
              <a:ext uri="{FF2B5EF4-FFF2-40B4-BE49-F238E27FC236}">
                <a16:creationId xmlns="" xmlns:a16="http://schemas.microsoft.com/office/drawing/2014/main" id="{883E9849-050E-46F1-81B8-0E7AAC7B79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6023" y="3372795"/>
            <a:ext cx="228600" cy="22860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val 112">
            <a:extLst>
              <a:ext uri="{FF2B5EF4-FFF2-40B4-BE49-F238E27FC236}">
                <a16:creationId xmlns="" xmlns:a16="http://schemas.microsoft.com/office/drawing/2014/main" id="{1C996A31-98CA-4534-B94F-E99110F10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5780" y="3372795"/>
            <a:ext cx="228600" cy="22860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12">
            <a:extLst>
              <a:ext uri="{FF2B5EF4-FFF2-40B4-BE49-F238E27FC236}">
                <a16:creationId xmlns="" xmlns:a16="http://schemas.microsoft.com/office/drawing/2014/main" id="{DA27956E-3EA3-42B4-A459-FBEA0B22DCE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75023" y="3375458"/>
            <a:ext cx="228600" cy="2286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noFill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Łącznik prosty ze strzałką 47">
            <a:extLst>
              <a:ext uri="{FF2B5EF4-FFF2-40B4-BE49-F238E27FC236}">
                <a16:creationId xmlns="" xmlns:a16="http://schemas.microsoft.com/office/drawing/2014/main" id="{38A66B67-670C-4AA2-9B03-620D855919EE}"/>
              </a:ext>
            </a:extLst>
          </p:cNvPr>
          <p:cNvCxnSpPr/>
          <p:nvPr/>
        </p:nvCxnSpPr>
        <p:spPr>
          <a:xfrm flipV="1">
            <a:off x="3061987" y="4617116"/>
            <a:ext cx="165154" cy="16267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Line 138">
            <a:extLst>
              <a:ext uri="{FF2B5EF4-FFF2-40B4-BE49-F238E27FC236}">
                <a16:creationId xmlns="" xmlns:a16="http://schemas.microsoft.com/office/drawing/2014/main" id="{AED54B11-DE87-4631-AD17-F87FC0CA349F}"/>
              </a:ext>
            </a:extLst>
          </p:cNvPr>
          <p:cNvSpPr>
            <a:spLocks noChangeShapeType="1"/>
          </p:cNvSpPr>
          <p:nvPr/>
        </p:nvSpPr>
        <p:spPr bwMode="auto">
          <a:xfrm>
            <a:off x="1735532" y="3509923"/>
            <a:ext cx="0" cy="828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12">
            <a:extLst>
              <a:ext uri="{FF2B5EF4-FFF2-40B4-BE49-F238E27FC236}">
                <a16:creationId xmlns="" xmlns:a16="http://schemas.microsoft.com/office/drawing/2014/main" id="{2325B093-7F67-4395-8C52-25523C7E905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13612" y="4334587"/>
            <a:ext cx="228600" cy="2286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Oval 112">
            <a:extLst>
              <a:ext uri="{FF2B5EF4-FFF2-40B4-BE49-F238E27FC236}">
                <a16:creationId xmlns="" xmlns:a16="http://schemas.microsoft.com/office/drawing/2014/main" id="{3FC55167-562F-4540-AF7C-0390D07D7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4852" y="3375458"/>
            <a:ext cx="228600" cy="228600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Line 5">
            <a:extLst>
              <a:ext uri="{FF2B5EF4-FFF2-40B4-BE49-F238E27FC236}">
                <a16:creationId xmlns="" xmlns:a16="http://schemas.microsoft.com/office/drawing/2014/main" id="{30BD14B6-9E6F-4127-946E-53805A1C4FC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603452" y="3503650"/>
            <a:ext cx="2667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12">
            <a:extLst>
              <a:ext uri="{FF2B5EF4-FFF2-40B4-BE49-F238E27FC236}">
                <a16:creationId xmlns="" xmlns:a16="http://schemas.microsoft.com/office/drawing/2014/main" id="{F3A63BC4-9E7C-47C9-8F69-86669954269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862997" y="3385618"/>
            <a:ext cx="228600" cy="2286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Line 5">
            <a:extLst>
              <a:ext uri="{FF2B5EF4-FFF2-40B4-BE49-F238E27FC236}">
                <a16:creationId xmlns="" xmlns:a16="http://schemas.microsoft.com/office/drawing/2014/main" id="{CAC15F13-2583-48FA-9C15-21257F99069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91426" y="3513810"/>
            <a:ext cx="2667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Line 138">
            <a:extLst>
              <a:ext uri="{FF2B5EF4-FFF2-40B4-BE49-F238E27FC236}">
                <a16:creationId xmlns="" xmlns:a16="http://schemas.microsoft.com/office/drawing/2014/main" id="{6A55D3C9-02E9-4CC6-A246-00CB0CC5B018}"/>
              </a:ext>
            </a:extLst>
          </p:cNvPr>
          <p:cNvSpPr>
            <a:spLocks noChangeShapeType="1"/>
          </p:cNvSpPr>
          <p:nvPr/>
        </p:nvSpPr>
        <p:spPr bwMode="auto">
          <a:xfrm>
            <a:off x="2722948" y="3520083"/>
            <a:ext cx="0" cy="828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Oval 112">
            <a:extLst>
              <a:ext uri="{FF2B5EF4-FFF2-40B4-BE49-F238E27FC236}">
                <a16:creationId xmlns="" xmlns:a16="http://schemas.microsoft.com/office/drawing/2014/main" id="{2DCD463D-BBA3-452F-8434-52D7B1C0F9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0476" y="4343001"/>
            <a:ext cx="228600" cy="22860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12">
            <a:extLst>
              <a:ext uri="{FF2B5EF4-FFF2-40B4-BE49-F238E27FC236}">
                <a16:creationId xmlns="" xmlns:a16="http://schemas.microsoft.com/office/drawing/2014/main" id="{9A9C89A2-4152-446F-AB2D-12586358226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877466" y="3377998"/>
            <a:ext cx="228600" cy="2286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Line 5">
            <a:extLst>
              <a:ext uri="{FF2B5EF4-FFF2-40B4-BE49-F238E27FC236}">
                <a16:creationId xmlns="" xmlns:a16="http://schemas.microsoft.com/office/drawing/2014/main" id="{12DB8BAD-A4A5-4287-9DF3-F111ADFFBC3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605895" y="3506190"/>
            <a:ext cx="2667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12">
            <a:extLst>
              <a:ext uri="{FF2B5EF4-FFF2-40B4-BE49-F238E27FC236}">
                <a16:creationId xmlns="" xmlns:a16="http://schemas.microsoft.com/office/drawing/2014/main" id="{115E8A58-5E05-404E-AC5E-B94B43BDAAE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806578" y="3367838"/>
            <a:ext cx="228600" cy="2286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Line 5">
            <a:extLst>
              <a:ext uri="{FF2B5EF4-FFF2-40B4-BE49-F238E27FC236}">
                <a16:creationId xmlns="" xmlns:a16="http://schemas.microsoft.com/office/drawing/2014/main" id="{AD68E626-AE55-4820-9CD7-3CC9353FAB0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35007" y="3496030"/>
            <a:ext cx="2667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Line 1153">
            <a:extLst>
              <a:ext uri="{FF2B5EF4-FFF2-40B4-BE49-F238E27FC236}">
                <a16:creationId xmlns="" xmlns:a16="http://schemas.microsoft.com/office/drawing/2014/main" id="{63BE5137-FB05-4741-B391-359FFDE2A6AC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8240" y="4116700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Line 1154">
            <a:extLst>
              <a:ext uri="{FF2B5EF4-FFF2-40B4-BE49-F238E27FC236}">
                <a16:creationId xmlns="" xmlns:a16="http://schemas.microsoft.com/office/drawing/2014/main" id="{80F54A13-3F62-4F15-8745-470E58A6BF2C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8118" y="4116700"/>
            <a:ext cx="612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Line 1153">
            <a:extLst>
              <a:ext uri="{FF2B5EF4-FFF2-40B4-BE49-F238E27FC236}">
                <a16:creationId xmlns="" xmlns:a16="http://schemas.microsoft.com/office/drawing/2014/main" id="{05A0EDDB-5F29-4464-AC6C-0435E028410F}"/>
              </a:ext>
            </a:extLst>
          </p:cNvPr>
          <p:cNvSpPr>
            <a:spLocks noChangeShapeType="1"/>
          </p:cNvSpPr>
          <p:nvPr/>
        </p:nvSpPr>
        <p:spPr bwMode="auto">
          <a:xfrm>
            <a:off x="4040118" y="4117578"/>
            <a:ext cx="0" cy="25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Line 138">
            <a:extLst>
              <a:ext uri="{FF2B5EF4-FFF2-40B4-BE49-F238E27FC236}">
                <a16:creationId xmlns="" xmlns:a16="http://schemas.microsoft.com/office/drawing/2014/main" id="{E10F6E4E-9B85-438C-97BE-044BDDE37485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9245" y="3513810"/>
            <a:ext cx="0" cy="61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tangle 12">
            <a:extLst>
              <a:ext uri="{FF2B5EF4-FFF2-40B4-BE49-F238E27FC236}">
                <a16:creationId xmlns="" xmlns:a16="http://schemas.microsoft.com/office/drawing/2014/main" id="{6F8BEB44-7588-423A-9D19-6B5FE99E355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315151" y="4334385"/>
            <a:ext cx="228600" cy="228600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12">
            <a:extLst>
              <a:ext uri="{FF2B5EF4-FFF2-40B4-BE49-F238E27FC236}">
                <a16:creationId xmlns="" xmlns:a16="http://schemas.microsoft.com/office/drawing/2014/main" id="{AED18F43-EF8B-4319-940E-4F6F48ED375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925818" y="4344747"/>
            <a:ext cx="228600" cy="228600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Line 138">
            <a:extLst>
              <a:ext uri="{FF2B5EF4-FFF2-40B4-BE49-F238E27FC236}">
                <a16:creationId xmlns="" xmlns:a16="http://schemas.microsoft.com/office/drawing/2014/main" id="{13125E44-AF11-4709-9115-A9C183FE31FD}"/>
              </a:ext>
            </a:extLst>
          </p:cNvPr>
          <p:cNvSpPr>
            <a:spLocks noChangeShapeType="1"/>
          </p:cNvSpPr>
          <p:nvPr/>
        </p:nvSpPr>
        <p:spPr bwMode="auto">
          <a:xfrm>
            <a:off x="4657639" y="3506113"/>
            <a:ext cx="0" cy="828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ectangle 12">
            <a:extLst>
              <a:ext uri="{FF2B5EF4-FFF2-40B4-BE49-F238E27FC236}">
                <a16:creationId xmlns="" xmlns:a16="http://schemas.microsoft.com/office/drawing/2014/main" id="{49B83CF7-67AA-4FC4-8EBA-D3099B99650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535719" y="4334587"/>
            <a:ext cx="228600" cy="228600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Line 1153">
            <a:extLst>
              <a:ext uri="{FF2B5EF4-FFF2-40B4-BE49-F238E27FC236}">
                <a16:creationId xmlns="" xmlns:a16="http://schemas.microsoft.com/office/drawing/2014/main" id="{EE42CFE0-7B18-42AC-ABD9-83EE4B174920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1252" y="3159435"/>
            <a:ext cx="0" cy="204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Line 1154">
            <a:extLst>
              <a:ext uri="{FF2B5EF4-FFF2-40B4-BE49-F238E27FC236}">
                <a16:creationId xmlns="" xmlns:a16="http://schemas.microsoft.com/office/drawing/2014/main" id="{EC45F24E-C33F-4754-8BF4-191CF197AFCC}"/>
              </a:ext>
            </a:extLst>
          </p:cNvPr>
          <p:cNvSpPr>
            <a:spLocks noChangeShapeType="1"/>
          </p:cNvSpPr>
          <p:nvPr/>
        </p:nvSpPr>
        <p:spPr bwMode="auto">
          <a:xfrm>
            <a:off x="5452254" y="3159435"/>
            <a:ext cx="126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Line 1153">
            <a:extLst>
              <a:ext uri="{FF2B5EF4-FFF2-40B4-BE49-F238E27FC236}">
                <a16:creationId xmlns="" xmlns:a16="http://schemas.microsoft.com/office/drawing/2014/main" id="{7BC290C7-DB68-4116-9D34-35794AC29BC6}"/>
              </a:ext>
            </a:extLst>
          </p:cNvPr>
          <p:cNvSpPr>
            <a:spLocks noChangeShapeType="1"/>
          </p:cNvSpPr>
          <p:nvPr/>
        </p:nvSpPr>
        <p:spPr bwMode="auto">
          <a:xfrm>
            <a:off x="5448004" y="3152809"/>
            <a:ext cx="0" cy="203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Oval 112">
            <a:extLst>
              <a:ext uri="{FF2B5EF4-FFF2-40B4-BE49-F238E27FC236}">
                <a16:creationId xmlns="" xmlns:a16="http://schemas.microsoft.com/office/drawing/2014/main" id="{669F9E1A-E563-4CDE-9DEE-78B6B3C889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3704" y="3371917"/>
            <a:ext cx="228600" cy="22860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ectangle 12">
            <a:extLst>
              <a:ext uri="{FF2B5EF4-FFF2-40B4-BE49-F238E27FC236}">
                <a16:creationId xmlns="" xmlns:a16="http://schemas.microsoft.com/office/drawing/2014/main" id="{4C5BD8E2-333A-4AA7-97C3-E6B0F67146A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595901" y="3366960"/>
            <a:ext cx="228600" cy="228600"/>
          </a:xfrm>
          <a:prstGeom prst="rect">
            <a:avLst/>
          </a:prstGeom>
          <a:solidFill>
            <a:schemeClr val="bg1">
              <a:lumMod val="50000"/>
            </a:scheme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Line 1153">
            <a:extLst>
              <a:ext uri="{FF2B5EF4-FFF2-40B4-BE49-F238E27FC236}">
                <a16:creationId xmlns="" xmlns:a16="http://schemas.microsoft.com/office/drawing/2014/main" id="{2B636BCF-03D4-4577-A7B0-31655F829834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2094" y="3159435"/>
            <a:ext cx="0" cy="203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Oval 112">
            <a:extLst>
              <a:ext uri="{FF2B5EF4-FFF2-40B4-BE49-F238E27FC236}">
                <a16:creationId xmlns="" xmlns:a16="http://schemas.microsoft.com/office/drawing/2014/main" id="{D4E33276-AC54-439B-B061-EFE3F3BE62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7794" y="3362635"/>
            <a:ext cx="228600" cy="228600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Rectangle 12">
            <a:extLst>
              <a:ext uri="{FF2B5EF4-FFF2-40B4-BE49-F238E27FC236}">
                <a16:creationId xmlns="" xmlns:a16="http://schemas.microsoft.com/office/drawing/2014/main" id="{4D5ED85D-114F-4B80-A77F-8341D7B17A4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209254" y="2195554"/>
            <a:ext cx="228600" cy="2286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Line 5">
            <a:extLst>
              <a:ext uri="{FF2B5EF4-FFF2-40B4-BE49-F238E27FC236}">
                <a16:creationId xmlns="" xmlns:a16="http://schemas.microsoft.com/office/drawing/2014/main" id="{F8579CA9-DDCB-4769-8E8E-B53BD788F3D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937683" y="2323746"/>
            <a:ext cx="2667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Line 138">
            <a:extLst>
              <a:ext uri="{FF2B5EF4-FFF2-40B4-BE49-F238E27FC236}">
                <a16:creationId xmlns="" xmlns:a16="http://schemas.microsoft.com/office/drawing/2014/main" id="{FBA629E6-5210-4D22-B173-8EC94446A676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1033" y="2330174"/>
            <a:ext cx="0" cy="828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Elipsa 5">
            <a:extLst>
              <a:ext uri="{FF2B5EF4-FFF2-40B4-BE49-F238E27FC236}">
                <a16:creationId xmlns="" xmlns:a16="http://schemas.microsoft.com/office/drawing/2014/main" id="{8661031A-6B78-4EE5-AD3F-461BB36BAA6A}"/>
              </a:ext>
            </a:extLst>
          </p:cNvPr>
          <p:cNvSpPr/>
          <p:nvPr/>
        </p:nvSpPr>
        <p:spPr>
          <a:xfrm>
            <a:off x="3462543" y="3466775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Line 1153">
            <a:extLst>
              <a:ext uri="{FF2B5EF4-FFF2-40B4-BE49-F238E27FC236}">
                <a16:creationId xmlns="" xmlns:a16="http://schemas.microsoft.com/office/drawing/2014/main" id="{CAA2E3CB-04DC-4B65-B7BF-A559F474E05A}"/>
              </a:ext>
            </a:extLst>
          </p:cNvPr>
          <p:cNvSpPr>
            <a:spLocks noChangeShapeType="1"/>
          </p:cNvSpPr>
          <p:nvPr/>
        </p:nvSpPr>
        <p:spPr bwMode="auto">
          <a:xfrm rot="-420000" flipH="1">
            <a:off x="3204425" y="2178490"/>
            <a:ext cx="360000" cy="288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Line 1153">
            <a:extLst>
              <a:ext uri="{FF2B5EF4-FFF2-40B4-BE49-F238E27FC236}">
                <a16:creationId xmlns="" xmlns:a16="http://schemas.microsoft.com/office/drawing/2014/main" id="{7E4AEBC3-128F-43C1-ABBE-71CB9F72C9B2}"/>
              </a:ext>
            </a:extLst>
          </p:cNvPr>
          <p:cNvSpPr>
            <a:spLocks noChangeShapeType="1"/>
          </p:cNvSpPr>
          <p:nvPr/>
        </p:nvSpPr>
        <p:spPr bwMode="auto">
          <a:xfrm rot="-420000" flipH="1">
            <a:off x="2716913" y="2170935"/>
            <a:ext cx="360000" cy="288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Line 1153">
            <a:extLst>
              <a:ext uri="{FF2B5EF4-FFF2-40B4-BE49-F238E27FC236}">
                <a16:creationId xmlns="" xmlns:a16="http://schemas.microsoft.com/office/drawing/2014/main" id="{17E92666-3B9C-4024-B601-0738B9377CB8}"/>
              </a:ext>
            </a:extLst>
          </p:cNvPr>
          <p:cNvSpPr>
            <a:spLocks noChangeShapeType="1"/>
          </p:cNvSpPr>
          <p:nvPr/>
        </p:nvSpPr>
        <p:spPr bwMode="auto">
          <a:xfrm rot="-420000" flipH="1">
            <a:off x="4007346" y="1029603"/>
            <a:ext cx="360000" cy="288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Line 1153">
            <a:extLst>
              <a:ext uri="{FF2B5EF4-FFF2-40B4-BE49-F238E27FC236}">
                <a16:creationId xmlns="" xmlns:a16="http://schemas.microsoft.com/office/drawing/2014/main" id="{21C912CE-9138-458C-BB80-2D48237184E0}"/>
              </a:ext>
            </a:extLst>
          </p:cNvPr>
          <p:cNvSpPr>
            <a:spLocks noChangeShapeType="1"/>
          </p:cNvSpPr>
          <p:nvPr/>
        </p:nvSpPr>
        <p:spPr bwMode="auto">
          <a:xfrm rot="-420000" flipH="1">
            <a:off x="4610273" y="1029603"/>
            <a:ext cx="360000" cy="288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Elipsa 103">
            <a:extLst>
              <a:ext uri="{FF2B5EF4-FFF2-40B4-BE49-F238E27FC236}">
                <a16:creationId xmlns="" xmlns:a16="http://schemas.microsoft.com/office/drawing/2014/main" id="{DF30C94B-6B72-4C7D-98E1-839B7601ACB3}"/>
              </a:ext>
            </a:extLst>
          </p:cNvPr>
          <p:cNvSpPr/>
          <p:nvPr/>
        </p:nvSpPr>
        <p:spPr>
          <a:xfrm>
            <a:off x="4755988" y="1150743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Elipsa 112">
            <a:extLst>
              <a:ext uri="{FF2B5EF4-FFF2-40B4-BE49-F238E27FC236}">
                <a16:creationId xmlns="" xmlns:a16="http://schemas.microsoft.com/office/drawing/2014/main" id="{DFE3002E-C4F7-4FEA-80AE-052503B4E392}"/>
              </a:ext>
            </a:extLst>
          </p:cNvPr>
          <p:cNvSpPr/>
          <p:nvPr/>
        </p:nvSpPr>
        <p:spPr>
          <a:xfrm>
            <a:off x="4407220" y="3466450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Prostokąt 8">
            <a:extLst>
              <a:ext uri="{FF2B5EF4-FFF2-40B4-BE49-F238E27FC236}">
                <a16:creationId xmlns="" xmlns:a16="http://schemas.microsoft.com/office/drawing/2014/main" id="{CD3E3102-8439-4B5C-A56C-9317F47B669D}"/>
              </a:ext>
            </a:extLst>
          </p:cNvPr>
          <p:cNvSpPr/>
          <p:nvPr/>
        </p:nvSpPr>
        <p:spPr>
          <a:xfrm>
            <a:off x="237134" y="5895490"/>
            <a:ext cx="27857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CHM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c.173G&gt;A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.(Trp58*)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Prostokąt 9">
            <a:extLst>
              <a:ext uri="{FF2B5EF4-FFF2-40B4-BE49-F238E27FC236}">
                <a16:creationId xmlns="" xmlns:a16="http://schemas.microsoft.com/office/drawing/2014/main" id="{541905F7-62D6-4184-BA07-2F02D613A938}"/>
              </a:ext>
            </a:extLst>
          </p:cNvPr>
          <p:cNvSpPr/>
          <p:nvPr/>
        </p:nvSpPr>
        <p:spPr>
          <a:xfrm>
            <a:off x="3220106" y="4678338"/>
            <a:ext cx="4828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334</a:t>
            </a:r>
          </a:p>
          <a:p>
            <a:pPr algn="ctr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V1</a:t>
            </a:r>
          </a:p>
        </p:txBody>
      </p:sp>
      <p:sp>
        <p:nvSpPr>
          <p:cNvPr id="64" name="Elipsa 69">
            <a:extLst>
              <a:ext uri="{FF2B5EF4-FFF2-40B4-BE49-F238E27FC236}">
                <a16:creationId xmlns="" xmlns:a16="http://schemas.microsoft.com/office/drawing/2014/main" id="{7A73A1DE-236C-42B2-9FEE-D029147CC009}"/>
              </a:ext>
            </a:extLst>
          </p:cNvPr>
          <p:cNvSpPr/>
          <p:nvPr/>
        </p:nvSpPr>
        <p:spPr>
          <a:xfrm>
            <a:off x="2442337" y="3471262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Prostokąt 70">
            <a:extLst>
              <a:ext uri="{FF2B5EF4-FFF2-40B4-BE49-F238E27FC236}">
                <a16:creationId xmlns="" xmlns:a16="http://schemas.microsoft.com/office/drawing/2014/main" id="{4D3CF3D8-9FF0-4A41-B86C-377380EF5590}"/>
              </a:ext>
            </a:extLst>
          </p:cNvPr>
          <p:cNvSpPr/>
          <p:nvPr/>
        </p:nvSpPr>
        <p:spPr>
          <a:xfrm>
            <a:off x="3798706" y="4678337"/>
            <a:ext cx="4828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501</a:t>
            </a:r>
          </a:p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V1</a:t>
            </a:r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Prostokąt 71">
            <a:extLst>
              <a:ext uri="{FF2B5EF4-FFF2-40B4-BE49-F238E27FC236}">
                <a16:creationId xmlns="" xmlns:a16="http://schemas.microsoft.com/office/drawing/2014/main" id="{ACE69EB3-C826-4F34-BBF5-39516A537BF8}"/>
              </a:ext>
            </a:extLst>
          </p:cNvPr>
          <p:cNvSpPr/>
          <p:nvPr/>
        </p:nvSpPr>
        <p:spPr>
          <a:xfrm>
            <a:off x="3219316" y="3623603"/>
            <a:ext cx="5549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503</a:t>
            </a:r>
          </a:p>
          <a:p>
            <a:pPr algn="ctr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V1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|+</a:t>
            </a:r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Prostokąt 72">
            <a:extLst>
              <a:ext uri="{FF2B5EF4-FFF2-40B4-BE49-F238E27FC236}">
                <a16:creationId xmlns="" xmlns:a16="http://schemas.microsoft.com/office/drawing/2014/main" id="{8BAAFB82-C576-4371-B762-79AF35535FD7}"/>
              </a:ext>
            </a:extLst>
          </p:cNvPr>
          <p:cNvSpPr/>
          <p:nvPr/>
        </p:nvSpPr>
        <p:spPr>
          <a:xfrm>
            <a:off x="4158905" y="3611074"/>
            <a:ext cx="5549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504</a:t>
            </a:r>
          </a:p>
          <a:p>
            <a:pPr algn="ctr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V1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|+</a:t>
            </a:r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Prostokąt 77">
            <a:extLst>
              <a:ext uri="{FF2B5EF4-FFF2-40B4-BE49-F238E27FC236}">
                <a16:creationId xmlns="" xmlns:a16="http://schemas.microsoft.com/office/drawing/2014/main" id="{FA3AE1B9-D27C-4373-9ECA-45DACAD84068}"/>
              </a:ext>
            </a:extLst>
          </p:cNvPr>
          <p:cNvSpPr/>
          <p:nvPr/>
        </p:nvSpPr>
        <p:spPr>
          <a:xfrm>
            <a:off x="4413768" y="4678337"/>
            <a:ext cx="4828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505</a:t>
            </a:r>
          </a:p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V1</a:t>
            </a:r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Prostokąt 89">
            <a:extLst>
              <a:ext uri="{FF2B5EF4-FFF2-40B4-BE49-F238E27FC236}">
                <a16:creationId xmlns="" xmlns:a16="http://schemas.microsoft.com/office/drawing/2014/main" id="{908EEAE8-92EA-494F-98AF-D5909FCB6A61}"/>
              </a:ext>
            </a:extLst>
          </p:cNvPr>
          <p:cNvSpPr/>
          <p:nvPr/>
        </p:nvSpPr>
        <p:spPr>
          <a:xfrm>
            <a:off x="6468789" y="3658503"/>
            <a:ext cx="4828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502</a:t>
            </a:r>
          </a:p>
          <a:p>
            <a:pPr algn="ctr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="" xmlns:a16="http://schemas.microsoft.com/office/drawing/2014/main" id="{635F8AA8-0582-4506-BE8A-1BDD15A873AA}"/>
              </a:ext>
            </a:extLst>
          </p:cNvPr>
          <p:cNvSpPr txBox="1"/>
          <p:nvPr/>
        </p:nvSpPr>
        <p:spPr>
          <a:xfrm>
            <a:off x="6276583" y="3377998"/>
            <a:ext cx="3626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RP</a:t>
            </a:r>
          </a:p>
        </p:txBody>
      </p:sp>
    </p:spTree>
    <p:extLst>
      <p:ext uri="{BB962C8B-B14F-4D97-AF65-F5344CB8AC3E}">
        <p14:creationId xmlns:p14="http://schemas.microsoft.com/office/powerpoint/2010/main" val="2613290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a 2"/>
          <p:cNvGrpSpPr/>
          <p:nvPr/>
        </p:nvGrpSpPr>
        <p:grpSpPr>
          <a:xfrm>
            <a:off x="3401984" y="808756"/>
            <a:ext cx="2263378" cy="2999447"/>
            <a:chOff x="4315780" y="3367838"/>
            <a:chExt cx="719398" cy="953352"/>
          </a:xfrm>
        </p:grpSpPr>
        <p:sp>
          <p:nvSpPr>
            <p:cNvPr id="4" name="Oval 112"/>
            <p:cNvSpPr>
              <a:spLocks noChangeArrowheads="1"/>
            </p:cNvSpPr>
            <p:nvPr/>
          </p:nvSpPr>
          <p:spPr bwMode="auto">
            <a:xfrm>
              <a:off x="4315780" y="3372795"/>
              <a:ext cx="228600" cy="22860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12"/>
            <p:cNvSpPr>
              <a:spLocks noChangeArrowheads="1"/>
            </p:cNvSpPr>
            <p:nvPr/>
          </p:nvSpPr>
          <p:spPr bwMode="auto">
            <a:xfrm flipH="1">
              <a:off x="4806578" y="3367838"/>
              <a:ext cx="228600" cy="22860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 flipH="1" flipV="1">
              <a:off x="4544652" y="3496030"/>
              <a:ext cx="26317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Line 138"/>
            <p:cNvSpPr>
              <a:spLocks noChangeShapeType="1"/>
            </p:cNvSpPr>
            <p:nvPr/>
          </p:nvSpPr>
          <p:spPr bwMode="auto">
            <a:xfrm>
              <a:off x="4657639" y="3493190"/>
              <a:ext cx="0" cy="8280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" name="Oval 112"/>
          <p:cNvSpPr>
            <a:spLocks noChangeArrowheads="1"/>
          </p:cNvSpPr>
          <p:nvPr/>
        </p:nvSpPr>
        <p:spPr bwMode="auto">
          <a:xfrm>
            <a:off x="4122064" y="3808203"/>
            <a:ext cx="719224" cy="719224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Łącznik prostoliniowy 8"/>
          <p:cNvCxnSpPr/>
          <p:nvPr/>
        </p:nvCxnSpPr>
        <p:spPr>
          <a:xfrm flipV="1">
            <a:off x="4841288" y="704712"/>
            <a:ext cx="898720" cy="93610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ole tekstowe 9"/>
          <p:cNvSpPr txBox="1"/>
          <p:nvPr/>
        </p:nvSpPr>
        <p:spPr>
          <a:xfrm>
            <a:off x="2881382" y="1045257"/>
            <a:ext cx="44595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000" dirty="0"/>
              <a:t>AMD</a:t>
            </a:r>
          </a:p>
        </p:txBody>
      </p:sp>
      <p:sp>
        <p:nvSpPr>
          <p:cNvPr id="11" name="Tekstvak 218"/>
          <p:cNvSpPr txBox="1">
            <a:spLocks noChangeArrowheads="1"/>
          </p:cNvSpPr>
          <p:nvPr/>
        </p:nvSpPr>
        <p:spPr bwMode="auto">
          <a:xfrm>
            <a:off x="4196984" y="4725144"/>
            <a:ext cx="569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231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4088769" y="5153299"/>
            <a:ext cx="808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V1|V2</a:t>
            </a:r>
          </a:p>
        </p:txBody>
      </p:sp>
      <p:sp>
        <p:nvSpPr>
          <p:cNvPr id="13" name="pole tekstowe 12"/>
          <p:cNvSpPr txBox="1"/>
          <p:nvPr/>
        </p:nvSpPr>
        <p:spPr>
          <a:xfrm>
            <a:off x="3434423" y="1760794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457</a:t>
            </a: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V1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|+</a:t>
            </a:r>
          </a:p>
        </p:txBody>
      </p:sp>
      <p:sp>
        <p:nvSpPr>
          <p:cNvPr id="14" name="Prostokąt 13"/>
          <p:cNvSpPr/>
          <p:nvPr/>
        </p:nvSpPr>
        <p:spPr>
          <a:xfrm>
            <a:off x="265618" y="5739849"/>
            <a:ext cx="93610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ABCA4	</a:t>
            </a:r>
            <a:endParaRPr lang="pl-PL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c.4234C&gt;T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p.(Gln1412*)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c.5882G&gt;A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p.(Gly1961Glu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Prostokąt 24">
            <a:extLst>
              <a:ext uri="{FF2B5EF4-FFF2-40B4-BE49-F238E27FC236}">
                <a16:creationId xmlns="" xmlns:a16="http://schemas.microsoft.com/office/drawing/2014/main" id="{60D86FCC-BD34-42E5-B2F5-BA6BAE26AE07}"/>
              </a:ext>
            </a:extLst>
          </p:cNvPr>
          <p:cNvSpPr/>
          <p:nvPr/>
        </p:nvSpPr>
        <p:spPr>
          <a:xfrm>
            <a:off x="127595" y="125210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23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_F17-00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Łącznik prosty ze strzałką 15"/>
          <p:cNvCxnSpPr/>
          <p:nvPr/>
        </p:nvCxnSpPr>
        <p:spPr>
          <a:xfrm flipV="1">
            <a:off x="3665279" y="4560120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2783041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28">
            <a:extLst>
              <a:ext uri="{FF2B5EF4-FFF2-40B4-BE49-F238E27FC236}">
                <a16:creationId xmlns="" xmlns:a16="http://schemas.microsoft.com/office/drawing/2014/main" id="{9CDBFF55-6B98-45F7-879C-10975FAC8CE2}"/>
              </a:ext>
            </a:extLst>
          </p:cNvPr>
          <p:cNvSpPr txBox="1"/>
          <p:nvPr/>
        </p:nvSpPr>
        <p:spPr>
          <a:xfrm>
            <a:off x="231032" y="264624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33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_F17-09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Line 5">
            <a:extLst>
              <a:ext uri="{FF2B5EF4-FFF2-40B4-BE49-F238E27FC236}">
                <a16:creationId xmlns="" xmlns:a16="http://schemas.microsoft.com/office/drawing/2014/main" id="{E53AE197-DB6B-4CCE-913E-24E51668819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27443" y="1635730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2">
            <a:extLst>
              <a:ext uri="{FF2B5EF4-FFF2-40B4-BE49-F238E27FC236}">
                <a16:creationId xmlns="" xmlns:a16="http://schemas.microsoft.com/office/drawing/2014/main" id="{EE91B857-1922-48BF-BAC5-424EE940897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747576" y="1387941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val 112">
            <a:extLst>
              <a:ext uri="{FF2B5EF4-FFF2-40B4-BE49-F238E27FC236}">
                <a16:creationId xmlns="" xmlns:a16="http://schemas.microsoft.com/office/drawing/2014/main" id="{73954397-AA61-4C89-8325-5474D412F6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2935" y="1387941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1153">
            <a:extLst>
              <a:ext uri="{FF2B5EF4-FFF2-40B4-BE49-F238E27FC236}">
                <a16:creationId xmlns="" xmlns:a16="http://schemas.microsoft.com/office/drawing/2014/main" id="{A2598423-B166-4582-89C5-6A3DA2DB94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38138" y="3441573"/>
            <a:ext cx="0" cy="79561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154">
            <a:extLst>
              <a:ext uri="{FF2B5EF4-FFF2-40B4-BE49-F238E27FC236}">
                <a16:creationId xmlns="" xmlns:a16="http://schemas.microsoft.com/office/drawing/2014/main" id="{2C722809-AA67-40B0-A282-07F830593972}"/>
              </a:ext>
            </a:extLst>
          </p:cNvPr>
          <p:cNvSpPr>
            <a:spLocks noChangeShapeType="1"/>
          </p:cNvSpPr>
          <p:nvPr/>
        </p:nvSpPr>
        <p:spPr bwMode="auto">
          <a:xfrm>
            <a:off x="3238138" y="3440477"/>
            <a:ext cx="2718931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153">
            <a:extLst>
              <a:ext uri="{FF2B5EF4-FFF2-40B4-BE49-F238E27FC236}">
                <a16:creationId xmlns="" xmlns:a16="http://schemas.microsoft.com/office/drawing/2014/main" id="{0CCBB55E-2C8C-49FF-8762-62AC635C6FDE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7072" y="3441572"/>
            <a:ext cx="0" cy="8130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138">
            <a:extLst>
              <a:ext uri="{FF2B5EF4-FFF2-40B4-BE49-F238E27FC236}">
                <a16:creationId xmlns="" xmlns:a16="http://schemas.microsoft.com/office/drawing/2014/main" id="{9C0D7B04-FC70-48DC-87ED-264E7F9C54BB}"/>
              </a:ext>
            </a:extLst>
          </p:cNvPr>
          <p:cNvSpPr>
            <a:spLocks noChangeShapeType="1"/>
          </p:cNvSpPr>
          <p:nvPr/>
        </p:nvSpPr>
        <p:spPr bwMode="auto">
          <a:xfrm>
            <a:off x="4610400" y="1627985"/>
            <a:ext cx="0" cy="179501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12">
            <a:extLst>
              <a:ext uri="{FF2B5EF4-FFF2-40B4-BE49-F238E27FC236}">
                <a16:creationId xmlns="" xmlns:a16="http://schemas.microsoft.com/office/drawing/2014/main" id="{0C63BC25-EC20-44DC-88E8-C5A91D28213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723579" y="4254670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kstvak 218">
            <a:extLst>
              <a:ext uri="{FF2B5EF4-FFF2-40B4-BE49-F238E27FC236}">
                <a16:creationId xmlns="" xmlns:a16="http://schemas.microsoft.com/office/drawing/2014/main" id="{BB0B7901-EBDE-49D7-AF7D-42AFAC4B77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4706" y="5047927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pl-PL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kstvak 218">
            <a:extLst>
              <a:ext uri="{FF2B5EF4-FFF2-40B4-BE49-F238E27FC236}">
                <a16:creationId xmlns="" xmlns:a16="http://schemas.microsoft.com/office/drawing/2014/main" id="{00CC2295-99CB-469E-B6B6-5E3AC5EADD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2376" y="5029633"/>
            <a:ext cx="569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33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Łącznik prosty ze strzałką 19">
            <a:extLst>
              <a:ext uri="{FF2B5EF4-FFF2-40B4-BE49-F238E27FC236}">
                <a16:creationId xmlns="" xmlns:a16="http://schemas.microsoft.com/office/drawing/2014/main" id="{EAFA8BDA-D193-4DCB-AC95-BEA32643B9AB}"/>
              </a:ext>
            </a:extLst>
          </p:cNvPr>
          <p:cNvCxnSpPr>
            <a:cxnSpLocks/>
          </p:cNvCxnSpPr>
          <p:nvPr/>
        </p:nvCxnSpPr>
        <p:spPr>
          <a:xfrm flipV="1">
            <a:off x="5280482" y="4823681"/>
            <a:ext cx="285565" cy="224246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12">
            <a:extLst>
              <a:ext uri="{FF2B5EF4-FFF2-40B4-BE49-F238E27FC236}">
                <a16:creationId xmlns="" xmlns:a16="http://schemas.microsoft.com/office/drawing/2014/main" id="{F9E75912-5BD4-4CB9-9A37-70EFFB787FC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004645" y="4254669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277661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/>
          <p:cNvSpPr txBox="1"/>
          <p:nvPr/>
        </p:nvSpPr>
        <p:spPr>
          <a:xfrm>
            <a:off x="127856" y="160191"/>
            <a:ext cx="1412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336_F17-098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 flipV="1">
            <a:off x="4121696" y="1760138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3641829" y="1512349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7" name="Oval 112"/>
          <p:cNvSpPr>
            <a:spLocks noChangeArrowheads="1"/>
          </p:cNvSpPr>
          <p:nvPr/>
        </p:nvSpPr>
        <p:spPr bwMode="auto">
          <a:xfrm>
            <a:off x="4857188" y="1512349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10" name="Line 1153"/>
          <p:cNvSpPr>
            <a:spLocks noChangeShapeType="1"/>
          </p:cNvSpPr>
          <p:nvPr/>
        </p:nvSpPr>
        <p:spPr bwMode="auto">
          <a:xfrm>
            <a:off x="5692153" y="3565981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" name="Line 1153"/>
          <p:cNvSpPr>
            <a:spLocks noChangeShapeType="1"/>
          </p:cNvSpPr>
          <p:nvPr/>
        </p:nvSpPr>
        <p:spPr bwMode="auto">
          <a:xfrm>
            <a:off x="2081939" y="3565981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3" name="Line 1154"/>
          <p:cNvSpPr>
            <a:spLocks noChangeShapeType="1"/>
          </p:cNvSpPr>
          <p:nvPr/>
        </p:nvSpPr>
        <p:spPr bwMode="auto">
          <a:xfrm>
            <a:off x="2060935" y="3565981"/>
            <a:ext cx="500078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5" name="Line 1153"/>
          <p:cNvSpPr>
            <a:spLocks noChangeShapeType="1"/>
          </p:cNvSpPr>
          <p:nvPr/>
        </p:nvSpPr>
        <p:spPr bwMode="auto">
          <a:xfrm>
            <a:off x="4502141" y="3565980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7" name="Line 1153"/>
          <p:cNvSpPr>
            <a:spLocks noChangeShapeType="1"/>
          </p:cNvSpPr>
          <p:nvPr/>
        </p:nvSpPr>
        <p:spPr bwMode="auto">
          <a:xfrm>
            <a:off x="7049647" y="3551617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4504653" y="1752393"/>
            <a:ext cx="0" cy="179501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 flipH="1">
            <a:off x="4271160" y="4015266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2605879" y="4603499"/>
            <a:ext cx="337377" cy="35265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Line 1153"/>
          <p:cNvSpPr>
            <a:spLocks noChangeShapeType="1"/>
          </p:cNvSpPr>
          <p:nvPr/>
        </p:nvSpPr>
        <p:spPr bwMode="auto">
          <a:xfrm>
            <a:off x="3237639" y="3578681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40" name="Rectangle 12"/>
          <p:cNvSpPr>
            <a:spLocks noChangeArrowheads="1"/>
          </p:cNvSpPr>
          <p:nvPr/>
        </p:nvSpPr>
        <p:spPr bwMode="auto">
          <a:xfrm flipH="1">
            <a:off x="3004145" y="4015268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41" name="Tekstvak 218"/>
          <p:cNvSpPr txBox="1">
            <a:spLocks noChangeArrowheads="1"/>
          </p:cNvSpPr>
          <p:nvPr/>
        </p:nvSpPr>
        <p:spPr bwMode="auto">
          <a:xfrm>
            <a:off x="2952945" y="4794856"/>
            <a:ext cx="569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dirty="0">
                <a:cs typeface="Arial" charset="0"/>
              </a:rPr>
              <a:t>336</a:t>
            </a: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 flipH="1">
            <a:off x="5463254" y="4026619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 flipH="1">
            <a:off x="6816154" y="4015267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36" name="Rectangle 12"/>
          <p:cNvSpPr>
            <a:spLocks noChangeArrowheads="1"/>
          </p:cNvSpPr>
          <p:nvPr/>
        </p:nvSpPr>
        <p:spPr bwMode="auto">
          <a:xfrm flipH="1">
            <a:off x="1827440" y="4027419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933731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28">
            <a:extLst>
              <a:ext uri="{FF2B5EF4-FFF2-40B4-BE49-F238E27FC236}">
                <a16:creationId xmlns="" xmlns:a16="http://schemas.microsoft.com/office/drawing/2014/main" id="{E5685BFC-64CD-4E1E-8DAD-CD8B2E8A20BF}"/>
              </a:ext>
            </a:extLst>
          </p:cNvPr>
          <p:cNvSpPr txBox="1"/>
          <p:nvPr/>
        </p:nvSpPr>
        <p:spPr>
          <a:xfrm>
            <a:off x="258485" y="228616"/>
            <a:ext cx="1412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337_F17-099</a:t>
            </a:r>
          </a:p>
        </p:txBody>
      </p:sp>
      <p:sp>
        <p:nvSpPr>
          <p:cNvPr id="3" name="Line 5">
            <a:extLst>
              <a:ext uri="{FF2B5EF4-FFF2-40B4-BE49-F238E27FC236}">
                <a16:creationId xmlns="" xmlns:a16="http://schemas.microsoft.com/office/drawing/2014/main" id="{51FE40AA-DE34-400C-9AC5-C9BCBC1E589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15949" y="1138097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4" name="Rectangle 12">
            <a:extLst>
              <a:ext uri="{FF2B5EF4-FFF2-40B4-BE49-F238E27FC236}">
                <a16:creationId xmlns="" xmlns:a16="http://schemas.microsoft.com/office/drawing/2014/main" id="{A4E82B8B-5EA8-4DBF-8D7C-2FDA486F94C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751441" y="890308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5" name="Oval 112">
            <a:extLst>
              <a:ext uri="{FF2B5EF4-FFF2-40B4-BE49-F238E27FC236}">
                <a16:creationId xmlns="" xmlns:a16="http://schemas.microsoft.com/office/drawing/2014/main" id="{A206AB73-204F-419D-B983-F427A0385F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8964" y="890308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6" name="Line 1153">
            <a:extLst>
              <a:ext uri="{FF2B5EF4-FFF2-40B4-BE49-F238E27FC236}">
                <a16:creationId xmlns="" xmlns:a16="http://schemas.microsoft.com/office/drawing/2014/main" id="{9B87A294-E501-4881-BAA8-E23948B60AC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43807" y="2697661"/>
            <a:ext cx="1" cy="79561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Line 1154">
            <a:extLst>
              <a:ext uri="{FF2B5EF4-FFF2-40B4-BE49-F238E27FC236}">
                <a16:creationId xmlns="" xmlns:a16="http://schemas.microsoft.com/office/drawing/2014/main" id="{7E9A2F83-CD05-44DF-86C2-81B8B1486A73}"/>
              </a:ext>
            </a:extLst>
          </p:cNvPr>
          <p:cNvSpPr>
            <a:spLocks noChangeShapeType="1"/>
          </p:cNvSpPr>
          <p:nvPr/>
        </p:nvSpPr>
        <p:spPr bwMode="auto">
          <a:xfrm>
            <a:off x="2343808" y="2680180"/>
            <a:ext cx="3852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Line 1153">
            <a:extLst>
              <a:ext uri="{FF2B5EF4-FFF2-40B4-BE49-F238E27FC236}">
                <a16:creationId xmlns="" xmlns:a16="http://schemas.microsoft.com/office/drawing/2014/main" id="{C4DC5101-EB7B-4D97-B39B-F290B186DE4B}"/>
              </a:ext>
            </a:extLst>
          </p:cNvPr>
          <p:cNvSpPr>
            <a:spLocks noChangeShapeType="1"/>
          </p:cNvSpPr>
          <p:nvPr/>
        </p:nvSpPr>
        <p:spPr bwMode="auto">
          <a:xfrm>
            <a:off x="6200898" y="2680179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9" name="Line 138">
            <a:extLst>
              <a:ext uri="{FF2B5EF4-FFF2-40B4-BE49-F238E27FC236}">
                <a16:creationId xmlns="" xmlns:a16="http://schemas.microsoft.com/office/drawing/2014/main" id="{410422ED-3323-422A-AA6F-D1F28B76FA82}"/>
              </a:ext>
            </a:extLst>
          </p:cNvPr>
          <p:cNvSpPr>
            <a:spLocks noChangeShapeType="1"/>
          </p:cNvSpPr>
          <p:nvPr/>
        </p:nvSpPr>
        <p:spPr bwMode="auto">
          <a:xfrm>
            <a:off x="4398906" y="1130352"/>
            <a:ext cx="0" cy="156730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0" name="Rectangle 12">
            <a:extLst>
              <a:ext uri="{FF2B5EF4-FFF2-40B4-BE49-F238E27FC236}">
                <a16:creationId xmlns="" xmlns:a16="http://schemas.microsoft.com/office/drawing/2014/main" id="{CA7C2779-DFCA-4A5A-A6BD-0E09DA1C797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110315" y="3493277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11" name="Tekstvak 218">
            <a:extLst>
              <a:ext uri="{FF2B5EF4-FFF2-40B4-BE49-F238E27FC236}">
                <a16:creationId xmlns="" xmlns:a16="http://schemas.microsoft.com/office/drawing/2014/main" id="{5E14B91D-D8C8-4FD4-9CD3-60A2872969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9114" y="4286534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cs typeface="Arial" charset="0"/>
              </a:rPr>
              <a:t>666</a:t>
            </a:r>
          </a:p>
          <a:p>
            <a:pPr algn="ctr" eaLnBrk="1" hangingPunct="1"/>
            <a:r>
              <a:rPr lang="pl-PL" altLang="en-US" dirty="0">
                <a:cs typeface="Arial" charset="0"/>
              </a:rPr>
              <a:t>V1</a:t>
            </a:r>
          </a:p>
        </p:txBody>
      </p:sp>
      <p:sp>
        <p:nvSpPr>
          <p:cNvPr id="12" name="Tekstvak 218">
            <a:extLst>
              <a:ext uri="{FF2B5EF4-FFF2-40B4-BE49-F238E27FC236}">
                <a16:creationId xmlns="" xmlns:a16="http://schemas.microsoft.com/office/drawing/2014/main" id="{117F9E93-0329-4B86-AE81-5457BADF7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9205" y="4286534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cs typeface="Arial" charset="0"/>
              </a:rPr>
              <a:t>667</a:t>
            </a:r>
          </a:p>
          <a:p>
            <a:pPr algn="ctr" eaLnBrk="1" hangingPunct="1"/>
            <a:r>
              <a:rPr lang="pl-PL" altLang="en-US" dirty="0">
                <a:cs typeface="Arial" charset="0"/>
              </a:rPr>
              <a:t>V1</a:t>
            </a:r>
          </a:p>
        </p:txBody>
      </p:sp>
      <p:cxnSp>
        <p:nvCxnSpPr>
          <p:cNvPr id="13" name="Łącznik prosty ze strzałką 37">
            <a:extLst>
              <a:ext uri="{FF2B5EF4-FFF2-40B4-BE49-F238E27FC236}">
                <a16:creationId xmlns="" xmlns:a16="http://schemas.microsoft.com/office/drawing/2014/main" id="{C55BEE00-04FB-4C66-85AC-FFEFBA3C8FD0}"/>
              </a:ext>
            </a:extLst>
          </p:cNvPr>
          <p:cNvCxnSpPr>
            <a:cxnSpLocks/>
          </p:cNvCxnSpPr>
          <p:nvPr/>
        </p:nvCxnSpPr>
        <p:spPr>
          <a:xfrm flipV="1">
            <a:off x="4801281" y="4083487"/>
            <a:ext cx="326645" cy="27755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Line 1153">
            <a:extLst>
              <a:ext uri="{FF2B5EF4-FFF2-40B4-BE49-F238E27FC236}">
                <a16:creationId xmlns="" xmlns:a16="http://schemas.microsoft.com/office/drawing/2014/main" id="{147BC55C-1119-4C1E-B1ED-36D7C64722B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51918" y="3120694"/>
            <a:ext cx="748980" cy="37258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5" name="Rectangle 12">
            <a:extLst>
              <a:ext uri="{FF2B5EF4-FFF2-40B4-BE49-F238E27FC236}">
                <a16:creationId xmlns="" xmlns:a16="http://schemas.microsoft.com/office/drawing/2014/main" id="{BD709229-0621-4435-9F8F-D35E88BC6D8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710407" y="3493277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16" name="Tekstvak 218">
            <a:extLst>
              <a:ext uri="{FF2B5EF4-FFF2-40B4-BE49-F238E27FC236}">
                <a16:creationId xmlns="" xmlns:a16="http://schemas.microsoft.com/office/drawing/2014/main" id="{D629DC4C-1EE2-4B99-A8F8-CC34908B93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1231" y="4286534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cs typeface="Arial" charset="0"/>
              </a:rPr>
              <a:t>337</a:t>
            </a:r>
          </a:p>
          <a:p>
            <a:pPr algn="ctr" eaLnBrk="1" hangingPunct="1"/>
            <a:r>
              <a:rPr lang="pl-PL" altLang="en-US" dirty="0">
                <a:cs typeface="Arial" charset="0"/>
              </a:rPr>
              <a:t>V1</a:t>
            </a:r>
          </a:p>
        </p:txBody>
      </p:sp>
      <p:sp>
        <p:nvSpPr>
          <p:cNvPr id="17" name="Rectangle 12">
            <a:extLst>
              <a:ext uri="{FF2B5EF4-FFF2-40B4-BE49-F238E27FC236}">
                <a16:creationId xmlns="" xmlns:a16="http://schemas.microsoft.com/office/drawing/2014/main" id="{61B68C3D-9BF6-4B4F-95AE-FF42102FF8F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218426" y="3493277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18" name="Line 1153">
            <a:extLst>
              <a:ext uri="{FF2B5EF4-FFF2-40B4-BE49-F238E27FC236}">
                <a16:creationId xmlns="" xmlns:a16="http://schemas.microsoft.com/office/drawing/2014/main" id="{608440FF-AA45-4945-849C-E39876E1C51D}"/>
              </a:ext>
            </a:extLst>
          </p:cNvPr>
          <p:cNvSpPr>
            <a:spLocks noChangeShapeType="1"/>
          </p:cNvSpPr>
          <p:nvPr/>
        </p:nvSpPr>
        <p:spPr bwMode="auto">
          <a:xfrm>
            <a:off x="6200897" y="3120694"/>
            <a:ext cx="755075" cy="37258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9" name="Tekstvak 218">
            <a:extLst>
              <a:ext uri="{FF2B5EF4-FFF2-40B4-BE49-F238E27FC236}">
                <a16:creationId xmlns="" xmlns:a16="http://schemas.microsoft.com/office/drawing/2014/main" id="{5024A578-0882-40AF-9D41-22745B0A0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3407" y="3204741"/>
            <a:ext cx="3129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cs typeface="Arial" charset="0"/>
              </a:rPr>
              <a:t>?</a:t>
            </a:r>
          </a:p>
        </p:txBody>
      </p:sp>
      <p:sp>
        <p:nvSpPr>
          <p:cNvPr id="20" name="Tekstvak 218">
            <a:extLst>
              <a:ext uri="{FF2B5EF4-FFF2-40B4-BE49-F238E27FC236}">
                <a16:creationId xmlns="" xmlns:a16="http://schemas.microsoft.com/office/drawing/2014/main" id="{3EC77F16-DCF2-44E6-B01B-E5AD02932F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9911" y="1549469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cs typeface="Arial" charset="0"/>
              </a:rPr>
              <a:t>664</a:t>
            </a:r>
          </a:p>
          <a:p>
            <a:pPr algn="ctr" eaLnBrk="1" hangingPunct="1"/>
            <a:r>
              <a:rPr lang="pl-PL" altLang="en-US" dirty="0">
                <a:cs typeface="Arial" charset="0"/>
              </a:rPr>
              <a:t>+</a:t>
            </a:r>
          </a:p>
        </p:txBody>
      </p:sp>
      <p:sp>
        <p:nvSpPr>
          <p:cNvPr id="21" name="Tekstvak 218">
            <a:extLst>
              <a:ext uri="{FF2B5EF4-FFF2-40B4-BE49-F238E27FC236}">
                <a16:creationId xmlns="" xmlns:a16="http://schemas.microsoft.com/office/drawing/2014/main" id="{046C7769-B0BC-452A-ADD8-DAB7D0284C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9195" y="1566192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cs typeface="Arial" charset="0"/>
              </a:rPr>
              <a:t>665</a:t>
            </a:r>
          </a:p>
          <a:p>
            <a:pPr algn="ctr" eaLnBrk="1" hangingPunct="1"/>
            <a:r>
              <a:rPr lang="pl-PL" altLang="en-US" dirty="0">
                <a:cs typeface="Arial" charset="0"/>
              </a:rPr>
              <a:t>V1|+</a:t>
            </a:r>
          </a:p>
        </p:txBody>
      </p:sp>
      <p:sp>
        <p:nvSpPr>
          <p:cNvPr id="22" name="Prostokąt 2">
            <a:extLst>
              <a:ext uri="{FF2B5EF4-FFF2-40B4-BE49-F238E27FC236}">
                <a16:creationId xmlns="" xmlns:a16="http://schemas.microsoft.com/office/drawing/2014/main" id="{EE194E32-DE6E-4D5E-B6D7-8C451BF6722B}"/>
              </a:ext>
            </a:extLst>
          </p:cNvPr>
          <p:cNvSpPr/>
          <p:nvPr/>
        </p:nvSpPr>
        <p:spPr>
          <a:xfrm>
            <a:off x="368195" y="5855268"/>
            <a:ext cx="23391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/>
              <a:t>RPGR</a:t>
            </a:r>
            <a:endParaRPr lang="pl-PL" dirty="0"/>
          </a:p>
          <a:p>
            <a:r>
              <a:rPr lang="pl-PL" dirty="0"/>
              <a:t>V1: c.1245+1G&gt;A, p</a:t>
            </a:r>
            <a:r>
              <a:rPr lang="pl-PL" dirty="0" smtClean="0"/>
              <a:t>.(?)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91662311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5">
            <a:extLst>
              <a:ext uri="{FF2B5EF4-FFF2-40B4-BE49-F238E27FC236}">
                <a16:creationId xmlns="" xmlns:a16="http://schemas.microsoft.com/office/drawing/2014/main" id="{66C68080-68E9-400D-B6A6-1EEB40BE852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26470" y="879437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12">
            <a:extLst>
              <a:ext uri="{FF2B5EF4-FFF2-40B4-BE49-F238E27FC236}">
                <a16:creationId xmlns="" xmlns:a16="http://schemas.microsoft.com/office/drawing/2014/main" id="{B5C3AA08-4188-4BB2-A2BE-7A705F765A5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549864" y="647534"/>
            <a:ext cx="463811" cy="463810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val 112">
            <a:extLst>
              <a:ext uri="{FF2B5EF4-FFF2-40B4-BE49-F238E27FC236}">
                <a16:creationId xmlns="" xmlns:a16="http://schemas.microsoft.com/office/drawing/2014/main" id="{89F16017-7C6F-4252-8831-1C20820A11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6961" y="647534"/>
            <a:ext cx="463811" cy="46381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Line 1153">
            <a:extLst>
              <a:ext uri="{FF2B5EF4-FFF2-40B4-BE49-F238E27FC236}">
                <a16:creationId xmlns="" xmlns:a16="http://schemas.microsoft.com/office/drawing/2014/main" id="{FD4A12A4-8A9A-4BDE-9BDB-B85CC9B69053}"/>
              </a:ext>
            </a:extLst>
          </p:cNvPr>
          <p:cNvSpPr>
            <a:spLocks noChangeShapeType="1"/>
          </p:cNvSpPr>
          <p:nvPr/>
        </p:nvSpPr>
        <p:spPr bwMode="auto">
          <a:xfrm>
            <a:off x="5422268" y="2569522"/>
            <a:ext cx="0" cy="41227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1153">
            <a:extLst>
              <a:ext uri="{FF2B5EF4-FFF2-40B4-BE49-F238E27FC236}">
                <a16:creationId xmlns="" xmlns:a16="http://schemas.microsoft.com/office/drawing/2014/main" id="{DDE1DEAA-BE81-41D0-813D-6C1327E4FB7E}"/>
              </a:ext>
            </a:extLst>
          </p:cNvPr>
          <p:cNvSpPr>
            <a:spLocks noChangeShapeType="1"/>
          </p:cNvSpPr>
          <p:nvPr/>
        </p:nvSpPr>
        <p:spPr bwMode="auto">
          <a:xfrm>
            <a:off x="2126716" y="2569522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154">
            <a:extLst>
              <a:ext uri="{FF2B5EF4-FFF2-40B4-BE49-F238E27FC236}">
                <a16:creationId xmlns="" xmlns:a16="http://schemas.microsoft.com/office/drawing/2014/main" id="{98439048-DDB1-4DC6-B4B0-CA9E31EB75CB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5853" y="2569522"/>
            <a:ext cx="4966793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153">
            <a:extLst>
              <a:ext uri="{FF2B5EF4-FFF2-40B4-BE49-F238E27FC236}">
                <a16:creationId xmlns="" xmlns:a16="http://schemas.microsoft.com/office/drawing/2014/main" id="{EBB4E79F-5C41-4AB6-A9AF-183C8AF03F27}"/>
              </a:ext>
            </a:extLst>
          </p:cNvPr>
          <p:cNvSpPr>
            <a:spLocks noChangeShapeType="1"/>
          </p:cNvSpPr>
          <p:nvPr/>
        </p:nvSpPr>
        <p:spPr bwMode="auto">
          <a:xfrm>
            <a:off x="3568798" y="2588354"/>
            <a:ext cx="0" cy="41227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1153">
            <a:extLst>
              <a:ext uri="{FF2B5EF4-FFF2-40B4-BE49-F238E27FC236}">
                <a16:creationId xmlns="" xmlns:a16="http://schemas.microsoft.com/office/drawing/2014/main" id="{54791D98-F2F6-42AE-8AB0-1C336C5B1288}"/>
              </a:ext>
            </a:extLst>
          </p:cNvPr>
          <p:cNvSpPr>
            <a:spLocks noChangeShapeType="1"/>
          </p:cNvSpPr>
          <p:nvPr/>
        </p:nvSpPr>
        <p:spPr bwMode="auto">
          <a:xfrm>
            <a:off x="7060655" y="2556078"/>
            <a:ext cx="0" cy="41227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e 138">
            <a:extLst>
              <a:ext uri="{FF2B5EF4-FFF2-40B4-BE49-F238E27FC236}">
                <a16:creationId xmlns="" xmlns:a16="http://schemas.microsoft.com/office/drawing/2014/main" id="{C4294565-BE10-4CE0-B545-A134DF46F4F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06823" y="872190"/>
            <a:ext cx="0" cy="1679944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val 112">
            <a:extLst>
              <a:ext uri="{FF2B5EF4-FFF2-40B4-BE49-F238E27FC236}">
                <a16:creationId xmlns="" xmlns:a16="http://schemas.microsoft.com/office/drawing/2014/main" id="{A6035527-7FB2-4C6A-9844-8CC71CE927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0532" y="2983003"/>
            <a:ext cx="463811" cy="463810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val 112">
            <a:extLst>
              <a:ext uri="{FF2B5EF4-FFF2-40B4-BE49-F238E27FC236}">
                <a16:creationId xmlns="" xmlns:a16="http://schemas.microsoft.com/office/drawing/2014/main" id="{AFA11121-FBD3-4848-9016-16BDE40057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6895" y="3000630"/>
            <a:ext cx="463811" cy="463810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val 112">
            <a:extLst>
              <a:ext uri="{FF2B5EF4-FFF2-40B4-BE49-F238E27FC236}">
                <a16:creationId xmlns="" xmlns:a16="http://schemas.microsoft.com/office/drawing/2014/main" id="{9491E73F-9121-4F72-953B-EA4C6079FC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0363" y="3000630"/>
            <a:ext cx="463811" cy="46381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val 112">
            <a:extLst>
              <a:ext uri="{FF2B5EF4-FFF2-40B4-BE49-F238E27FC236}">
                <a16:creationId xmlns="" xmlns:a16="http://schemas.microsoft.com/office/drawing/2014/main" id="{5ECC0254-0EE7-44AB-93B4-EEDE86E37B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8749" y="3000630"/>
            <a:ext cx="463811" cy="46381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2">
            <a:extLst>
              <a:ext uri="{FF2B5EF4-FFF2-40B4-BE49-F238E27FC236}">
                <a16:creationId xmlns="" xmlns:a16="http://schemas.microsoft.com/office/drawing/2014/main" id="{97951A33-BFA9-466E-BD62-3461F1577FE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466337" y="3000630"/>
            <a:ext cx="463811" cy="463810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Line 5">
            <a:extLst>
              <a:ext uri="{FF2B5EF4-FFF2-40B4-BE49-F238E27FC236}">
                <a16:creationId xmlns="" xmlns:a16="http://schemas.microsoft.com/office/drawing/2014/main" id="{56E098AC-3C8B-45BE-B1A0-34203B6766B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90479" y="3254986"/>
            <a:ext cx="68456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138">
            <a:extLst>
              <a:ext uri="{FF2B5EF4-FFF2-40B4-BE49-F238E27FC236}">
                <a16:creationId xmlns="" xmlns:a16="http://schemas.microsoft.com/office/drawing/2014/main" id="{F6BA390C-7EB5-446A-89F5-BC1713D334A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34022" y="3255829"/>
            <a:ext cx="0" cy="108701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val 112">
            <a:extLst>
              <a:ext uri="{FF2B5EF4-FFF2-40B4-BE49-F238E27FC236}">
                <a16:creationId xmlns="" xmlns:a16="http://schemas.microsoft.com/office/drawing/2014/main" id="{0437D03F-DAEB-4893-9C02-6006F79D80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7509" y="4342851"/>
            <a:ext cx="463811" cy="46381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kstvak 217">
            <a:extLst>
              <a:ext uri="{FF2B5EF4-FFF2-40B4-BE49-F238E27FC236}">
                <a16:creationId xmlns="" xmlns:a16="http://schemas.microsoft.com/office/drawing/2014/main" id="{C56D4507-0837-499A-B298-EBA961AC6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2718" y="1156232"/>
            <a:ext cx="9428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524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  <a:endParaRPr lang="nl-NL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kstvak 218">
            <a:extLst>
              <a:ext uri="{FF2B5EF4-FFF2-40B4-BE49-F238E27FC236}">
                <a16:creationId xmlns="" xmlns:a16="http://schemas.microsoft.com/office/drawing/2014/main" id="{FD1E48F4-54A5-494B-BF62-DD3F5D0B2B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8748" y="1156232"/>
            <a:ext cx="9428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525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  <a:endParaRPr lang="nl-NL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kstvak 218">
            <a:extLst>
              <a:ext uri="{FF2B5EF4-FFF2-40B4-BE49-F238E27FC236}">
                <a16:creationId xmlns="" xmlns:a16="http://schemas.microsoft.com/office/drawing/2014/main" id="{C3A9A3A6-E716-4B43-88FF-1F83D8C164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9603" y="3719623"/>
            <a:ext cx="13724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527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V1V2|V1V2</a:t>
            </a:r>
          </a:p>
        </p:txBody>
      </p:sp>
      <p:sp>
        <p:nvSpPr>
          <p:cNvPr id="22" name="Tekstvak 218">
            <a:extLst>
              <a:ext uri="{FF2B5EF4-FFF2-40B4-BE49-F238E27FC236}">
                <a16:creationId xmlns="" xmlns:a16="http://schemas.microsoft.com/office/drawing/2014/main" id="{5FE0554A-119F-41A7-94E0-6178D05A1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7491" y="3719623"/>
            <a:ext cx="13724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338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V1V2|V1V2</a:t>
            </a:r>
          </a:p>
        </p:txBody>
      </p:sp>
      <p:sp>
        <p:nvSpPr>
          <p:cNvPr id="23" name="Tekstvak 218">
            <a:extLst>
              <a:ext uri="{FF2B5EF4-FFF2-40B4-BE49-F238E27FC236}">
                <a16:creationId xmlns="" xmlns:a16="http://schemas.microsoft.com/office/drawing/2014/main" id="{59F2F33B-E664-4067-9960-5393A1887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0824" y="3719621"/>
            <a:ext cx="9428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526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</a:p>
        </p:txBody>
      </p:sp>
      <p:sp>
        <p:nvSpPr>
          <p:cNvPr id="24" name="Tekstvak 218">
            <a:extLst>
              <a:ext uri="{FF2B5EF4-FFF2-40B4-BE49-F238E27FC236}">
                <a16:creationId xmlns="" xmlns:a16="http://schemas.microsoft.com/office/drawing/2014/main" id="{99DAC676-11DE-4533-AEF8-C647272350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6362" y="4970970"/>
            <a:ext cx="9428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523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</a:p>
        </p:txBody>
      </p:sp>
      <p:cxnSp>
        <p:nvCxnSpPr>
          <p:cNvPr id="25" name="Łącznik prosty ze strzałką 37">
            <a:extLst>
              <a:ext uri="{FF2B5EF4-FFF2-40B4-BE49-F238E27FC236}">
                <a16:creationId xmlns="" xmlns:a16="http://schemas.microsoft.com/office/drawing/2014/main" id="{F0F49674-AD3A-4AD5-8391-0979AE15D62D}"/>
              </a:ext>
            </a:extLst>
          </p:cNvPr>
          <p:cNvCxnSpPr/>
          <p:nvPr/>
        </p:nvCxnSpPr>
        <p:spPr>
          <a:xfrm flipV="1">
            <a:off x="3001811" y="3464430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rostokąt 28">
            <a:extLst>
              <a:ext uri="{FF2B5EF4-FFF2-40B4-BE49-F238E27FC236}">
                <a16:creationId xmlns="" xmlns:a16="http://schemas.microsoft.com/office/drawing/2014/main" id="{0546E083-CAED-428A-9044-1600AA5ACA67}"/>
              </a:ext>
            </a:extLst>
          </p:cNvPr>
          <p:cNvSpPr/>
          <p:nvPr/>
        </p:nvSpPr>
        <p:spPr>
          <a:xfrm>
            <a:off x="338929" y="5642793"/>
            <a:ext cx="69847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  <a:endParaRPr lang="pl-PL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c.1622T&gt;C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p.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Leu541Pro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c.3113C&gt;T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p.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Ala1038Val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kstvak 218">
            <a:extLst>
              <a:ext uri="{FF2B5EF4-FFF2-40B4-BE49-F238E27FC236}">
                <a16:creationId xmlns="" xmlns:a16="http://schemas.microsoft.com/office/drawing/2014/main" id="{3B2B2ED1-5664-46EC-995A-626A73F5B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5959" y="3722002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528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sp>
        <p:nvSpPr>
          <p:cNvPr id="28" name="Prostokąt 2">
            <a:extLst>
              <a:ext uri="{FF2B5EF4-FFF2-40B4-BE49-F238E27FC236}">
                <a16:creationId xmlns="" xmlns:a16="http://schemas.microsoft.com/office/drawing/2014/main" id="{CBE14ACF-B3FA-4F5D-9378-5C6BABD0158C}"/>
              </a:ext>
            </a:extLst>
          </p:cNvPr>
          <p:cNvSpPr/>
          <p:nvPr/>
        </p:nvSpPr>
        <p:spPr>
          <a:xfrm>
            <a:off x="330051" y="332901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338_F17-100</a:t>
            </a:r>
          </a:p>
        </p:txBody>
      </p:sp>
    </p:spTree>
    <p:extLst>
      <p:ext uri="{BB962C8B-B14F-4D97-AF65-F5344CB8AC3E}">
        <p14:creationId xmlns:p14="http://schemas.microsoft.com/office/powerpoint/2010/main" val="2293697456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5">
            <a:extLst>
              <a:ext uri="{FF2B5EF4-FFF2-40B4-BE49-F238E27FC236}">
                <a16:creationId xmlns="" xmlns:a16="http://schemas.microsoft.com/office/drawing/2014/main" id="{4C63FB3C-6548-47DC-A6C6-D1CC2361A43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04429" y="3052630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3" name="Rectangle 12">
            <a:extLst>
              <a:ext uri="{FF2B5EF4-FFF2-40B4-BE49-F238E27FC236}">
                <a16:creationId xmlns="" xmlns:a16="http://schemas.microsoft.com/office/drawing/2014/main" id="{ED83C86F-7293-48AD-A020-9D14C21EB9C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127824" y="2820725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4" name="Oval 112">
            <a:extLst>
              <a:ext uri="{FF2B5EF4-FFF2-40B4-BE49-F238E27FC236}">
                <a16:creationId xmlns="" xmlns:a16="http://schemas.microsoft.com/office/drawing/2014/main" id="{B2A3445A-8896-49AD-88CC-E7A882689E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4921" y="2820725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5" name="Line 1153">
            <a:extLst>
              <a:ext uri="{FF2B5EF4-FFF2-40B4-BE49-F238E27FC236}">
                <a16:creationId xmlns="" xmlns:a16="http://schemas.microsoft.com/office/drawing/2014/main" id="{216F55CF-0B05-4043-902E-72FA4A564FB2}"/>
              </a:ext>
            </a:extLst>
          </p:cNvPr>
          <p:cNvSpPr>
            <a:spLocks noChangeShapeType="1"/>
          </p:cNvSpPr>
          <p:nvPr/>
        </p:nvSpPr>
        <p:spPr bwMode="auto">
          <a:xfrm>
            <a:off x="1507313" y="4217149"/>
            <a:ext cx="0" cy="41549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6" name="Line 1154">
            <a:extLst>
              <a:ext uri="{FF2B5EF4-FFF2-40B4-BE49-F238E27FC236}">
                <a16:creationId xmlns="" xmlns:a16="http://schemas.microsoft.com/office/drawing/2014/main" id="{74E90638-5DD6-44A5-A48F-AD266BBFCCF4}"/>
              </a:ext>
            </a:extLst>
          </p:cNvPr>
          <p:cNvSpPr>
            <a:spLocks noChangeShapeType="1"/>
          </p:cNvSpPr>
          <p:nvPr/>
        </p:nvSpPr>
        <p:spPr bwMode="auto">
          <a:xfrm>
            <a:off x="1486451" y="4217149"/>
            <a:ext cx="2952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7" name="Line 1153">
            <a:extLst>
              <a:ext uri="{FF2B5EF4-FFF2-40B4-BE49-F238E27FC236}">
                <a16:creationId xmlns="" xmlns:a16="http://schemas.microsoft.com/office/drawing/2014/main" id="{7BA2FFEC-FA8C-4497-B8AA-0AB4E85F668E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7420" y="4198932"/>
            <a:ext cx="0" cy="43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8" name="Line 1153">
            <a:extLst>
              <a:ext uri="{FF2B5EF4-FFF2-40B4-BE49-F238E27FC236}">
                <a16:creationId xmlns="" xmlns:a16="http://schemas.microsoft.com/office/drawing/2014/main" id="{AA75C3C3-EA65-4CBE-8865-5AC163B5BB4A}"/>
              </a:ext>
            </a:extLst>
          </p:cNvPr>
          <p:cNvSpPr>
            <a:spLocks noChangeShapeType="1"/>
          </p:cNvSpPr>
          <p:nvPr/>
        </p:nvSpPr>
        <p:spPr bwMode="auto">
          <a:xfrm>
            <a:off x="4438450" y="4220371"/>
            <a:ext cx="0" cy="41227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9" name="Line 138">
            <a:extLst>
              <a:ext uri="{FF2B5EF4-FFF2-40B4-BE49-F238E27FC236}">
                <a16:creationId xmlns="" xmlns:a16="http://schemas.microsoft.com/office/drawing/2014/main" id="{5627EB1E-4A9B-41B8-9DE2-6F7F2F108A27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4782" y="3045381"/>
            <a:ext cx="0" cy="16028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10" name="Rectangle 12">
            <a:extLst>
              <a:ext uri="{FF2B5EF4-FFF2-40B4-BE49-F238E27FC236}">
                <a16:creationId xmlns="" xmlns:a16="http://schemas.microsoft.com/office/drawing/2014/main" id="{EE099F37-9991-4B25-AE17-32B643B8BF8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752875" y="4648257"/>
            <a:ext cx="463811" cy="46381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11" name="Tekstvak 218">
            <a:extLst>
              <a:ext uri="{FF2B5EF4-FFF2-40B4-BE49-F238E27FC236}">
                <a16:creationId xmlns="" xmlns:a16="http://schemas.microsoft.com/office/drawing/2014/main" id="{221515B1-39C3-4690-953F-DFC03FD8F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3396" y="5367249"/>
            <a:ext cx="52610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600" dirty="0">
                <a:cs typeface="Arial" charset="0"/>
              </a:rPr>
              <a:t>339</a:t>
            </a:r>
            <a:endParaRPr lang="pl-PL" altLang="en-US" sz="1600" dirty="0">
              <a:cs typeface="Arial" charset="0"/>
            </a:endParaRPr>
          </a:p>
        </p:txBody>
      </p:sp>
      <p:cxnSp>
        <p:nvCxnSpPr>
          <p:cNvPr id="14" name="Łącznik prosty ze strzałką 37">
            <a:extLst>
              <a:ext uri="{FF2B5EF4-FFF2-40B4-BE49-F238E27FC236}">
                <a16:creationId xmlns="" xmlns:a16="http://schemas.microsoft.com/office/drawing/2014/main" id="{42402EE3-4479-4A28-8FE1-D1B5DF520B35}"/>
              </a:ext>
            </a:extLst>
          </p:cNvPr>
          <p:cNvCxnSpPr/>
          <p:nvPr/>
        </p:nvCxnSpPr>
        <p:spPr>
          <a:xfrm flipV="1">
            <a:off x="925348" y="5202225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2">
            <a:extLst>
              <a:ext uri="{FF2B5EF4-FFF2-40B4-BE49-F238E27FC236}">
                <a16:creationId xmlns="" xmlns:a16="http://schemas.microsoft.com/office/drawing/2014/main" id="{D8F16103-04A9-42D9-9F83-EC8F1E95E43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275407" y="4648257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16" name="Line 1153">
            <a:extLst>
              <a:ext uri="{FF2B5EF4-FFF2-40B4-BE49-F238E27FC236}">
                <a16:creationId xmlns="" xmlns:a16="http://schemas.microsoft.com/office/drawing/2014/main" id="{335A4121-84D4-41A5-8A76-1BF07F991E73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1331" y="3045381"/>
            <a:ext cx="0" cy="1585534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17" name="Oval 112">
            <a:extLst>
              <a:ext uri="{FF2B5EF4-FFF2-40B4-BE49-F238E27FC236}">
                <a16:creationId xmlns="" xmlns:a16="http://schemas.microsoft.com/office/drawing/2014/main" id="{E8180F27-B8FB-4EF1-A2ED-1DB11201C7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9425" y="4648256"/>
            <a:ext cx="463811" cy="463811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19" name="Rectangle 12">
            <a:extLst>
              <a:ext uri="{FF2B5EF4-FFF2-40B4-BE49-F238E27FC236}">
                <a16:creationId xmlns="" xmlns:a16="http://schemas.microsoft.com/office/drawing/2014/main" id="{CABBBF38-45CB-4566-8A5C-7157DEFE7A0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878384" y="2820725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20" name="Line 5">
            <a:extLst>
              <a:ext uri="{FF2B5EF4-FFF2-40B4-BE49-F238E27FC236}">
                <a16:creationId xmlns="" xmlns:a16="http://schemas.microsoft.com/office/drawing/2014/main" id="{2FD1B7D3-1171-435B-8B89-14219693F1A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98732" y="3052630"/>
            <a:ext cx="407965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21" name="Rectangle 12">
            <a:extLst>
              <a:ext uri="{FF2B5EF4-FFF2-40B4-BE49-F238E27FC236}">
                <a16:creationId xmlns="" xmlns:a16="http://schemas.microsoft.com/office/drawing/2014/main" id="{119B7ED0-6F5F-4FED-9260-AF178852F8B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206544" y="4648257"/>
            <a:ext cx="463811" cy="463811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22" name="Line 5">
            <a:extLst>
              <a:ext uri="{FF2B5EF4-FFF2-40B4-BE49-F238E27FC236}">
                <a16:creationId xmlns="" xmlns:a16="http://schemas.microsoft.com/office/drawing/2014/main" id="{63D2CF0D-6E8B-4D9A-8D7A-DFDB915C034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978452" y="1125207"/>
            <a:ext cx="73049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23" name="Rectangle 12">
            <a:extLst>
              <a:ext uri="{FF2B5EF4-FFF2-40B4-BE49-F238E27FC236}">
                <a16:creationId xmlns="" xmlns:a16="http://schemas.microsoft.com/office/drawing/2014/main" id="{12269C5F-EB20-4449-9FC1-6ECA5FFAB96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01847" y="893302"/>
            <a:ext cx="463811" cy="46381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24" name="Oval 112">
            <a:extLst>
              <a:ext uri="{FF2B5EF4-FFF2-40B4-BE49-F238E27FC236}">
                <a16:creationId xmlns="" xmlns:a16="http://schemas.microsoft.com/office/drawing/2014/main" id="{2DBEBAC3-E3F8-46F6-90B3-8776E8B11C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8944" y="893302"/>
            <a:ext cx="463811" cy="463811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cs typeface="Arial" charset="0"/>
            </a:endParaRPr>
          </a:p>
        </p:txBody>
      </p:sp>
      <p:sp>
        <p:nvSpPr>
          <p:cNvPr id="25" name="Line 138">
            <a:extLst>
              <a:ext uri="{FF2B5EF4-FFF2-40B4-BE49-F238E27FC236}">
                <a16:creationId xmlns="" xmlns:a16="http://schemas.microsoft.com/office/drawing/2014/main" id="{9E653F58-71D5-49E2-9E0E-07E9BBE1AEDB}"/>
              </a:ext>
            </a:extLst>
          </p:cNvPr>
          <p:cNvSpPr>
            <a:spLocks noChangeShapeType="1"/>
          </p:cNvSpPr>
          <p:nvPr/>
        </p:nvSpPr>
        <p:spPr bwMode="auto">
          <a:xfrm>
            <a:off x="2343698" y="1125207"/>
            <a:ext cx="0" cy="167994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 sz="1600"/>
          </a:p>
        </p:txBody>
      </p:sp>
      <p:sp>
        <p:nvSpPr>
          <p:cNvPr id="26" name="pole tekstowe 28">
            <a:extLst>
              <a:ext uri="{FF2B5EF4-FFF2-40B4-BE49-F238E27FC236}">
                <a16:creationId xmlns="" xmlns:a16="http://schemas.microsoft.com/office/drawing/2014/main" id="{A330A360-4F92-4DD0-A938-BCE75E35E9C4}"/>
              </a:ext>
            </a:extLst>
          </p:cNvPr>
          <p:cNvSpPr txBox="1"/>
          <p:nvPr/>
        </p:nvSpPr>
        <p:spPr>
          <a:xfrm>
            <a:off x="213791" y="269204"/>
            <a:ext cx="1412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339_F17-101</a:t>
            </a:r>
          </a:p>
        </p:txBody>
      </p:sp>
      <p:cxnSp>
        <p:nvCxnSpPr>
          <p:cNvPr id="27" name="Łącznik prostoliniowy 5">
            <a:extLst>
              <a:ext uri="{FF2B5EF4-FFF2-40B4-BE49-F238E27FC236}">
                <a16:creationId xmlns="" xmlns:a16="http://schemas.microsoft.com/office/drawing/2014/main" id="{401CB26F-626F-4CE3-AA55-086FA32EB7FD}"/>
              </a:ext>
            </a:extLst>
          </p:cNvPr>
          <p:cNvCxnSpPr/>
          <p:nvPr/>
        </p:nvCxnSpPr>
        <p:spPr>
          <a:xfrm flipV="1">
            <a:off x="1978452" y="2715985"/>
            <a:ext cx="686370" cy="685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883098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28">
            <a:extLst>
              <a:ext uri="{FF2B5EF4-FFF2-40B4-BE49-F238E27FC236}">
                <a16:creationId xmlns="" xmlns:a16="http://schemas.microsoft.com/office/drawing/2014/main" id="{DA123F47-5BC9-4B63-AB18-9FA2E28002C1}"/>
              </a:ext>
            </a:extLst>
          </p:cNvPr>
          <p:cNvSpPr txBox="1"/>
          <p:nvPr/>
        </p:nvSpPr>
        <p:spPr>
          <a:xfrm>
            <a:off x="323446" y="232647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340_F17-102</a:t>
            </a:r>
          </a:p>
        </p:txBody>
      </p:sp>
      <p:sp>
        <p:nvSpPr>
          <p:cNvPr id="3" name="Line 5">
            <a:extLst>
              <a:ext uri="{FF2B5EF4-FFF2-40B4-BE49-F238E27FC236}">
                <a16:creationId xmlns="" xmlns:a16="http://schemas.microsoft.com/office/drawing/2014/main" id="{523E09F3-9C3A-4500-AE9D-363CF042009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953745" y="1241371"/>
            <a:ext cx="73549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2">
            <a:extLst>
              <a:ext uri="{FF2B5EF4-FFF2-40B4-BE49-F238E27FC236}">
                <a16:creationId xmlns="" xmlns:a16="http://schemas.microsoft.com/office/drawing/2014/main" id="{CD10E4BC-0E43-4BEA-9E2F-DB4781CFE71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473878" y="993582"/>
            <a:ext cx="466985" cy="49557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val 112">
            <a:extLst>
              <a:ext uri="{FF2B5EF4-FFF2-40B4-BE49-F238E27FC236}">
                <a16:creationId xmlns="" xmlns:a16="http://schemas.microsoft.com/office/drawing/2014/main" id="{67128053-4D10-4F6F-9719-09434414B8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9237" y="993582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1153">
            <a:extLst>
              <a:ext uri="{FF2B5EF4-FFF2-40B4-BE49-F238E27FC236}">
                <a16:creationId xmlns="" xmlns:a16="http://schemas.microsoft.com/office/drawing/2014/main" id="{B375E17D-8F48-4B5C-A1CA-DD00751B667A}"/>
              </a:ext>
            </a:extLst>
          </p:cNvPr>
          <p:cNvSpPr>
            <a:spLocks noChangeShapeType="1"/>
          </p:cNvSpPr>
          <p:nvPr/>
        </p:nvSpPr>
        <p:spPr bwMode="auto">
          <a:xfrm>
            <a:off x="5689302" y="3034514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153">
            <a:extLst>
              <a:ext uri="{FF2B5EF4-FFF2-40B4-BE49-F238E27FC236}">
                <a16:creationId xmlns="" xmlns:a16="http://schemas.microsoft.com/office/drawing/2014/main" id="{EB4E1E0D-FAE3-4DBC-9C07-619DDEFECA2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1288" y="3034514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154">
            <a:extLst>
              <a:ext uri="{FF2B5EF4-FFF2-40B4-BE49-F238E27FC236}">
                <a16:creationId xmlns="" xmlns:a16="http://schemas.microsoft.com/office/drawing/2014/main" id="{EA6AA484-46F9-4246-827A-21C857478B39}"/>
              </a:ext>
            </a:extLst>
          </p:cNvPr>
          <p:cNvSpPr>
            <a:spLocks noChangeShapeType="1"/>
          </p:cNvSpPr>
          <p:nvPr/>
        </p:nvSpPr>
        <p:spPr bwMode="auto">
          <a:xfrm>
            <a:off x="1918384" y="3047214"/>
            <a:ext cx="500078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1153">
            <a:extLst>
              <a:ext uri="{FF2B5EF4-FFF2-40B4-BE49-F238E27FC236}">
                <a16:creationId xmlns="" xmlns:a16="http://schemas.microsoft.com/office/drawing/2014/main" id="{2BA10867-8105-4872-86D0-ECAC91D6EC66}"/>
              </a:ext>
            </a:extLst>
          </p:cNvPr>
          <p:cNvSpPr>
            <a:spLocks noChangeShapeType="1"/>
          </p:cNvSpPr>
          <p:nvPr/>
        </p:nvSpPr>
        <p:spPr bwMode="auto">
          <a:xfrm>
            <a:off x="6945196" y="3020150"/>
            <a:ext cx="0" cy="44051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e 138">
            <a:extLst>
              <a:ext uri="{FF2B5EF4-FFF2-40B4-BE49-F238E27FC236}">
                <a16:creationId xmlns="" xmlns:a16="http://schemas.microsoft.com/office/drawing/2014/main" id="{0AE6F352-BB35-496B-AFE9-4C81260D853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49141" y="1233625"/>
            <a:ext cx="0" cy="230578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val 112">
            <a:extLst>
              <a:ext uri="{FF2B5EF4-FFF2-40B4-BE49-F238E27FC236}">
                <a16:creationId xmlns="" xmlns:a16="http://schemas.microsoft.com/office/drawing/2014/main" id="{DAC9F52B-E464-4A8E-AAB5-35E256E10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0344" y="3495151"/>
            <a:ext cx="466985" cy="495579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val 112">
            <a:extLst>
              <a:ext uri="{FF2B5EF4-FFF2-40B4-BE49-F238E27FC236}">
                <a16:creationId xmlns="" xmlns:a16="http://schemas.microsoft.com/office/drawing/2014/main" id="{BFBA19ED-9E5B-4379-A631-A98659F906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5809" y="3495151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val 112">
            <a:extLst>
              <a:ext uri="{FF2B5EF4-FFF2-40B4-BE49-F238E27FC236}">
                <a16:creationId xmlns="" xmlns:a16="http://schemas.microsoft.com/office/drawing/2014/main" id="{02396DFD-B15D-404E-BEB9-B83EFDAC1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704" y="3495151"/>
            <a:ext cx="466985" cy="49557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kstvak 218">
            <a:extLst>
              <a:ext uri="{FF2B5EF4-FFF2-40B4-BE49-F238E27FC236}">
                <a16:creationId xmlns="" xmlns:a16="http://schemas.microsoft.com/office/drawing/2014/main" id="{98AE418F-84F2-4EB8-A7C1-2F17BB69A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9904" y="4263389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466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15" name="Tekstvak 218">
            <a:extLst>
              <a:ext uri="{FF2B5EF4-FFF2-40B4-BE49-F238E27FC236}">
                <a16:creationId xmlns="" xmlns:a16="http://schemas.microsoft.com/office/drawing/2014/main" id="{D2484D81-686B-46DF-8122-D9428E2348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0187" y="4263389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340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sp>
        <p:nvSpPr>
          <p:cNvPr id="16" name="Tekstvak 218">
            <a:extLst>
              <a:ext uri="{FF2B5EF4-FFF2-40B4-BE49-F238E27FC236}">
                <a16:creationId xmlns="" xmlns:a16="http://schemas.microsoft.com/office/drawing/2014/main" id="{E53CEAFF-B328-4448-A6A5-A2B7465392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4609" y="4263389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468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sp>
        <p:nvSpPr>
          <p:cNvPr id="17" name="Tekstvak 218">
            <a:extLst>
              <a:ext uri="{FF2B5EF4-FFF2-40B4-BE49-F238E27FC236}">
                <a16:creationId xmlns="" xmlns:a16="http://schemas.microsoft.com/office/drawing/2014/main" id="{52887B0D-B9BA-4105-BF00-BF08EA3FE3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2576" y="4263389"/>
            <a:ext cx="569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469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cxnSp>
        <p:nvCxnSpPr>
          <p:cNvPr id="18" name="Łącznik prosty ze strzałką 37">
            <a:extLst>
              <a:ext uri="{FF2B5EF4-FFF2-40B4-BE49-F238E27FC236}">
                <a16:creationId xmlns="" xmlns:a16="http://schemas.microsoft.com/office/drawing/2014/main" id="{D01D83FE-4829-4D29-9D4E-F321E83594FC}"/>
              </a:ext>
            </a:extLst>
          </p:cNvPr>
          <p:cNvCxnSpPr/>
          <p:nvPr/>
        </p:nvCxnSpPr>
        <p:spPr>
          <a:xfrm flipV="1">
            <a:off x="3746543" y="4019511"/>
            <a:ext cx="337377" cy="35265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Line 1153">
            <a:extLst>
              <a:ext uri="{FF2B5EF4-FFF2-40B4-BE49-F238E27FC236}">
                <a16:creationId xmlns="" xmlns:a16="http://schemas.microsoft.com/office/drawing/2014/main" id="{123B58E9-E404-4D59-A8F0-647E04146B00}"/>
              </a:ext>
            </a:extLst>
          </p:cNvPr>
          <p:cNvSpPr>
            <a:spLocks noChangeShapeType="1"/>
          </p:cNvSpPr>
          <p:nvPr/>
        </p:nvSpPr>
        <p:spPr bwMode="auto">
          <a:xfrm>
            <a:off x="3069688" y="3047214"/>
            <a:ext cx="0" cy="4439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112">
            <a:extLst>
              <a:ext uri="{FF2B5EF4-FFF2-40B4-BE49-F238E27FC236}">
                <a16:creationId xmlns="" xmlns:a16="http://schemas.microsoft.com/office/drawing/2014/main" id="{11753587-4C6F-46DC-B259-3096D2CA1A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1958" y="3489014"/>
            <a:ext cx="466985" cy="495579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12">
            <a:extLst>
              <a:ext uri="{FF2B5EF4-FFF2-40B4-BE49-F238E27FC236}">
                <a16:creationId xmlns="" xmlns:a16="http://schemas.microsoft.com/office/drawing/2014/main" id="{4F88FE0D-A748-456C-BA00-C1B505FA5F3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67795" y="3483801"/>
            <a:ext cx="466985" cy="495579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kstvak 218">
            <a:extLst>
              <a:ext uri="{FF2B5EF4-FFF2-40B4-BE49-F238E27FC236}">
                <a16:creationId xmlns="" xmlns:a16="http://schemas.microsoft.com/office/drawing/2014/main" id="{A3B38190-B558-4443-BD02-12F5F2270E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9309" y="4263389"/>
            <a:ext cx="6607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467</a:t>
            </a:r>
          </a:p>
          <a:p>
            <a:pPr algn="ctr" eaLnBrk="1" hangingPunct="1"/>
            <a:r>
              <a:rPr lang="pl-PL" altLang="en-US" dirty="0">
                <a:latin typeface="Arial" panose="020B0604020202020204" pitchFamily="34" charset="0"/>
                <a:cs typeface="Arial" panose="020B0604020202020204" pitchFamily="34" charset="0"/>
              </a:rPr>
              <a:t>V1|+</a:t>
            </a:r>
          </a:p>
        </p:txBody>
      </p:sp>
      <p:cxnSp>
        <p:nvCxnSpPr>
          <p:cNvPr id="23" name="Łącznik prostoliniowy 29">
            <a:extLst>
              <a:ext uri="{FF2B5EF4-FFF2-40B4-BE49-F238E27FC236}">
                <a16:creationId xmlns="" xmlns:a16="http://schemas.microsoft.com/office/drawing/2014/main" id="{68861BAC-0337-427C-8C80-38B24D2FED17}"/>
              </a:ext>
            </a:extLst>
          </p:cNvPr>
          <p:cNvCxnSpPr/>
          <p:nvPr/>
        </p:nvCxnSpPr>
        <p:spPr>
          <a:xfrm flipV="1">
            <a:off x="3339468" y="868998"/>
            <a:ext cx="720000" cy="72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oliniowy 30">
            <a:extLst>
              <a:ext uri="{FF2B5EF4-FFF2-40B4-BE49-F238E27FC236}">
                <a16:creationId xmlns="" xmlns:a16="http://schemas.microsoft.com/office/drawing/2014/main" id="{8CD3773C-7933-4A23-9C45-6A73943C3123}"/>
              </a:ext>
            </a:extLst>
          </p:cNvPr>
          <p:cNvCxnSpPr/>
          <p:nvPr/>
        </p:nvCxnSpPr>
        <p:spPr>
          <a:xfrm flipV="1">
            <a:off x="4562729" y="881371"/>
            <a:ext cx="720000" cy="72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rostokąt 2">
            <a:extLst>
              <a:ext uri="{FF2B5EF4-FFF2-40B4-BE49-F238E27FC236}">
                <a16:creationId xmlns="" xmlns:a16="http://schemas.microsoft.com/office/drawing/2014/main" id="{322BE84E-7F35-4B97-877F-913A1BC6D3AA}"/>
              </a:ext>
            </a:extLst>
          </p:cNvPr>
          <p:cNvSpPr/>
          <p:nvPr/>
        </p:nvSpPr>
        <p:spPr>
          <a:xfrm>
            <a:off x="421951" y="5921488"/>
            <a:ext cx="31919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BEST1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c.652C&gt;T, p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.(Arg218Cys)</a:t>
            </a:r>
          </a:p>
        </p:txBody>
      </p:sp>
      <p:sp>
        <p:nvSpPr>
          <p:cNvPr id="26" name="pole tekstowe 25"/>
          <p:cNvSpPr txBox="1"/>
          <p:nvPr/>
        </p:nvSpPr>
        <p:spPr>
          <a:xfrm>
            <a:off x="2566924" y="4971323"/>
            <a:ext cx="10055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pl-PL" sz="1000" dirty="0" err="1">
                <a:latin typeface="Arial" panose="020B0604020202020204" pitchFamily="34" charset="0"/>
                <a:cs typeface="Arial" panose="020B0604020202020204" pitchFamily="34" charset="0"/>
              </a:rPr>
              <a:t>symptoms</a:t>
            </a:r>
            <a:endParaRPr lang="pl-PL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sz="1000" dirty="0" err="1">
                <a:latin typeface="Arial" panose="020B0604020202020204" pitchFamily="34" charset="0"/>
                <a:cs typeface="Arial" panose="020B0604020202020204" pitchFamily="34" charset="0"/>
              </a:rPr>
              <a:t>incomplete</a:t>
            </a:r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000" dirty="0" err="1">
                <a:latin typeface="Arial" panose="020B0604020202020204" pitchFamily="34" charset="0"/>
                <a:cs typeface="Arial" panose="020B0604020202020204" pitchFamily="34" charset="0"/>
              </a:rPr>
              <a:t>penetrance</a:t>
            </a:r>
            <a:endParaRPr lang="pl-PL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044798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>
            <a:off x="604421" y="576897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i="1" dirty="0"/>
              <a:t>RP1</a:t>
            </a:r>
            <a:endParaRPr lang="pl-PL" dirty="0"/>
          </a:p>
          <a:p>
            <a:r>
              <a:rPr lang="pl-PL" dirty="0"/>
              <a:t>V1: c.2285_2289delTAAAT, p.Leu762Tyrfs*17</a:t>
            </a:r>
          </a:p>
        </p:txBody>
      </p:sp>
      <p:grpSp>
        <p:nvGrpSpPr>
          <p:cNvPr id="8" name="Grupa 7"/>
          <p:cNvGrpSpPr/>
          <p:nvPr/>
        </p:nvGrpSpPr>
        <p:grpSpPr>
          <a:xfrm>
            <a:off x="1416579" y="1412551"/>
            <a:ext cx="6310841" cy="3691208"/>
            <a:chOff x="2180437" y="1404600"/>
            <a:chExt cx="5286104" cy="3267094"/>
          </a:xfrm>
        </p:grpSpPr>
        <p:sp>
          <p:nvSpPr>
            <p:cNvPr id="4" name="Line 5"/>
            <p:cNvSpPr>
              <a:spLocks noChangeShapeType="1"/>
            </p:cNvSpPr>
            <p:nvPr/>
          </p:nvSpPr>
          <p:spPr bwMode="auto">
            <a:xfrm flipH="1">
              <a:off x="3351295" y="1713301"/>
              <a:ext cx="105493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 sz="1600"/>
            </a:p>
          </p:txBody>
        </p:sp>
        <p:sp>
          <p:nvSpPr>
            <p:cNvPr id="5" name="Rectangle 12"/>
            <p:cNvSpPr>
              <a:spLocks noChangeArrowheads="1"/>
            </p:cNvSpPr>
            <p:nvPr/>
          </p:nvSpPr>
          <p:spPr bwMode="auto">
            <a:xfrm flipH="1">
              <a:off x="2867610" y="1475720"/>
              <a:ext cx="463811" cy="463811"/>
            </a:xfrm>
            <a:prstGeom prst="rect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pl-PL" altLang="en-US" sz="1600" dirty="0">
                  <a:cs typeface="Arial" charset="0"/>
                </a:rPr>
                <a:t>?</a:t>
              </a:r>
              <a:endParaRPr lang="en-US" altLang="en-US" sz="1600" dirty="0">
                <a:cs typeface="Arial" charset="0"/>
              </a:endParaRPr>
            </a:p>
          </p:txBody>
        </p:sp>
        <p:sp>
          <p:nvSpPr>
            <p:cNvPr id="7" name="Oval 112"/>
            <p:cNvSpPr>
              <a:spLocks noChangeArrowheads="1"/>
            </p:cNvSpPr>
            <p:nvPr/>
          </p:nvSpPr>
          <p:spPr bwMode="auto">
            <a:xfrm>
              <a:off x="4406225" y="1475718"/>
              <a:ext cx="463811" cy="463811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 sz="1600">
                <a:cs typeface="Arial" charset="0"/>
              </a:endParaRPr>
            </a:p>
          </p:txBody>
        </p:sp>
        <p:sp>
          <p:nvSpPr>
            <p:cNvPr id="11" name="Line 1153"/>
            <p:cNvSpPr>
              <a:spLocks noChangeShapeType="1"/>
            </p:cNvSpPr>
            <p:nvPr/>
          </p:nvSpPr>
          <p:spPr bwMode="auto">
            <a:xfrm>
              <a:off x="3543518" y="3397709"/>
              <a:ext cx="0" cy="41549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 sz="1600"/>
            </a:p>
          </p:txBody>
        </p:sp>
        <p:sp>
          <p:nvSpPr>
            <p:cNvPr id="15" name="Line 1153"/>
            <p:cNvSpPr>
              <a:spLocks noChangeShapeType="1"/>
            </p:cNvSpPr>
            <p:nvPr/>
          </p:nvSpPr>
          <p:spPr bwMode="auto">
            <a:xfrm flipH="1">
              <a:off x="5031145" y="1833652"/>
              <a:ext cx="2640" cy="1585855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 sz="1600"/>
            </a:p>
          </p:txBody>
        </p:sp>
        <p:sp>
          <p:nvSpPr>
            <p:cNvPr id="18" name="Line 138"/>
            <p:cNvSpPr>
              <a:spLocks noChangeShapeType="1"/>
            </p:cNvSpPr>
            <p:nvPr/>
          </p:nvSpPr>
          <p:spPr bwMode="auto">
            <a:xfrm>
              <a:off x="6332910" y="1636506"/>
              <a:ext cx="0" cy="179861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 sz="1600"/>
            </a:p>
          </p:txBody>
        </p:sp>
        <p:sp>
          <p:nvSpPr>
            <p:cNvPr id="25" name="Rectangle 12"/>
            <p:cNvSpPr>
              <a:spLocks noChangeArrowheads="1"/>
            </p:cNvSpPr>
            <p:nvPr/>
          </p:nvSpPr>
          <p:spPr bwMode="auto">
            <a:xfrm flipH="1">
              <a:off x="4799240" y="3435117"/>
              <a:ext cx="463811" cy="463811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 sz="1600">
                <a:cs typeface="Arial" charset="0"/>
              </a:endParaRPr>
            </a:p>
          </p:txBody>
        </p:sp>
        <p:sp>
          <p:nvSpPr>
            <p:cNvPr id="32" name="Tekstvak 218"/>
            <p:cNvSpPr txBox="1">
              <a:spLocks noChangeArrowheads="1"/>
            </p:cNvSpPr>
            <p:nvPr/>
          </p:nvSpPr>
          <p:spPr bwMode="auto">
            <a:xfrm>
              <a:off x="3268074" y="4154109"/>
              <a:ext cx="509157" cy="517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l-PL" altLang="en-US" sz="1600" dirty="0">
                  <a:cs typeface="Arial" charset="0"/>
                </a:rPr>
                <a:t>341</a:t>
              </a:r>
            </a:p>
            <a:p>
              <a:pPr algn="ctr" eaLnBrk="1" hangingPunct="1"/>
              <a:r>
                <a:rPr lang="pl-PL" altLang="en-US" sz="1600" dirty="0">
                  <a:cs typeface="Arial" charset="0"/>
                </a:rPr>
                <a:t>V1|+</a:t>
              </a:r>
            </a:p>
          </p:txBody>
        </p:sp>
        <p:sp>
          <p:nvSpPr>
            <p:cNvPr id="34" name="Tekstvak 218"/>
            <p:cNvSpPr txBox="1">
              <a:spLocks noChangeArrowheads="1"/>
            </p:cNvSpPr>
            <p:nvPr/>
          </p:nvSpPr>
          <p:spPr bwMode="auto">
            <a:xfrm>
              <a:off x="4810807" y="4134851"/>
              <a:ext cx="440678" cy="517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l-PL" altLang="en-US" sz="1600" dirty="0">
                  <a:cs typeface="Arial" charset="0"/>
                </a:rPr>
                <a:t>753</a:t>
              </a:r>
            </a:p>
            <a:p>
              <a:pPr algn="ctr" eaLnBrk="1" hangingPunct="1"/>
              <a:r>
                <a:rPr lang="pl-PL" altLang="en-US" sz="1600" dirty="0">
                  <a:cs typeface="Arial" charset="0"/>
                </a:rPr>
                <a:t>+|+</a:t>
              </a:r>
            </a:p>
          </p:txBody>
        </p:sp>
        <p:sp>
          <p:nvSpPr>
            <p:cNvPr id="35" name="Tekstvak 218"/>
            <p:cNvSpPr txBox="1">
              <a:spLocks noChangeArrowheads="1"/>
            </p:cNvSpPr>
            <p:nvPr/>
          </p:nvSpPr>
          <p:spPr bwMode="auto">
            <a:xfrm>
              <a:off x="6125348" y="4154109"/>
              <a:ext cx="440678" cy="517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l-PL" altLang="en-US" sz="1600" dirty="0">
                  <a:cs typeface="Arial" charset="0"/>
                </a:rPr>
                <a:t>688</a:t>
              </a:r>
            </a:p>
            <a:p>
              <a:pPr algn="ctr" eaLnBrk="1" hangingPunct="1"/>
              <a:r>
                <a:rPr lang="pl-PL" altLang="en-US" sz="1600" dirty="0">
                  <a:cs typeface="Arial" charset="0"/>
                </a:rPr>
                <a:t>+|+</a:t>
              </a:r>
            </a:p>
          </p:txBody>
        </p:sp>
        <p:cxnSp>
          <p:nvCxnSpPr>
            <p:cNvPr id="38" name="Łącznik prosty ze strzałką 37"/>
            <p:cNvCxnSpPr/>
            <p:nvPr/>
          </p:nvCxnSpPr>
          <p:spPr>
            <a:xfrm flipV="1">
              <a:off x="2867610" y="4010702"/>
              <a:ext cx="335084" cy="330048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pole tekstowe 1"/>
            <p:cNvSpPr txBox="1"/>
            <p:nvPr/>
          </p:nvSpPr>
          <p:spPr>
            <a:xfrm>
              <a:off x="2180437" y="1579652"/>
              <a:ext cx="894465" cy="204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no contact</a:t>
              </a:r>
              <a:endParaRPr lang="pl-PL" sz="900" dirty="0"/>
            </a:p>
          </p:txBody>
        </p:sp>
        <p:sp>
          <p:nvSpPr>
            <p:cNvPr id="28" name="Rectangle 12"/>
            <p:cNvSpPr>
              <a:spLocks noChangeArrowheads="1"/>
            </p:cNvSpPr>
            <p:nvPr/>
          </p:nvSpPr>
          <p:spPr bwMode="auto">
            <a:xfrm flipH="1">
              <a:off x="6080990" y="3435117"/>
              <a:ext cx="463811" cy="463811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 sz="1600">
                <a:cs typeface="Arial" charset="0"/>
              </a:endParaRPr>
            </a:p>
          </p:txBody>
        </p:sp>
        <p:sp>
          <p:nvSpPr>
            <p:cNvPr id="30" name="Rectangle 12"/>
            <p:cNvSpPr>
              <a:spLocks noChangeArrowheads="1"/>
            </p:cNvSpPr>
            <p:nvPr/>
          </p:nvSpPr>
          <p:spPr bwMode="auto">
            <a:xfrm flipH="1">
              <a:off x="3306758" y="3419507"/>
              <a:ext cx="463811" cy="463811"/>
            </a:xfrm>
            <a:prstGeom prst="rect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 sz="1600">
                <a:cs typeface="Arial" charset="0"/>
              </a:endParaRPr>
            </a:p>
          </p:txBody>
        </p:sp>
        <p:sp>
          <p:nvSpPr>
            <p:cNvPr id="19" name="Line 5"/>
            <p:cNvSpPr>
              <a:spLocks noChangeShapeType="1"/>
            </p:cNvSpPr>
            <p:nvPr/>
          </p:nvSpPr>
          <p:spPr bwMode="auto">
            <a:xfrm flipH="1" flipV="1">
              <a:off x="4844133" y="1833652"/>
              <a:ext cx="18701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 sz="1600"/>
            </a:p>
          </p:txBody>
        </p:sp>
        <p:sp>
          <p:nvSpPr>
            <p:cNvPr id="20" name="Line 138"/>
            <p:cNvSpPr>
              <a:spLocks noChangeShapeType="1"/>
            </p:cNvSpPr>
            <p:nvPr/>
          </p:nvSpPr>
          <p:spPr bwMode="auto">
            <a:xfrm>
              <a:off x="3543518" y="1717764"/>
              <a:ext cx="0" cy="1679945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 sz="1600"/>
            </a:p>
          </p:txBody>
        </p:sp>
        <p:sp>
          <p:nvSpPr>
            <p:cNvPr id="21" name="Line 5"/>
            <p:cNvSpPr>
              <a:spLocks noChangeShapeType="1"/>
            </p:cNvSpPr>
            <p:nvPr/>
          </p:nvSpPr>
          <p:spPr bwMode="auto">
            <a:xfrm flipH="1" flipV="1">
              <a:off x="4844132" y="1610132"/>
              <a:ext cx="215859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 sz="1600"/>
            </a:p>
          </p:txBody>
        </p:sp>
        <p:sp>
          <p:nvSpPr>
            <p:cNvPr id="22" name="Rectangle 12"/>
            <p:cNvSpPr>
              <a:spLocks noChangeArrowheads="1"/>
            </p:cNvSpPr>
            <p:nvPr/>
          </p:nvSpPr>
          <p:spPr bwMode="auto">
            <a:xfrm flipH="1">
              <a:off x="5501145" y="1721668"/>
              <a:ext cx="463811" cy="463811"/>
            </a:xfrm>
            <a:prstGeom prst="rect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 sz="1600">
                <a:cs typeface="Arial" charset="0"/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 flipH="1">
              <a:off x="7002730" y="1404600"/>
              <a:ext cx="463811" cy="463811"/>
            </a:xfrm>
            <a:prstGeom prst="rect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 sz="1600">
                <a:cs typeface="Arial" charset="0"/>
              </a:endParaRPr>
            </a:p>
          </p:txBody>
        </p:sp>
        <p:sp>
          <p:nvSpPr>
            <p:cNvPr id="24" name="Line 5"/>
            <p:cNvSpPr>
              <a:spLocks noChangeShapeType="1"/>
            </p:cNvSpPr>
            <p:nvPr/>
          </p:nvSpPr>
          <p:spPr bwMode="auto">
            <a:xfrm flipH="1">
              <a:off x="5045559" y="1965357"/>
              <a:ext cx="45558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 sz="1600"/>
            </a:p>
          </p:txBody>
        </p:sp>
        <p:cxnSp>
          <p:nvCxnSpPr>
            <p:cNvPr id="6" name="Łącznik prostoliniowy 5"/>
            <p:cNvCxnSpPr/>
            <p:nvPr/>
          </p:nvCxnSpPr>
          <p:spPr>
            <a:xfrm flipV="1">
              <a:off x="3984249" y="1546841"/>
              <a:ext cx="206234" cy="33476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kstvak 218"/>
            <p:cNvSpPr txBox="1">
              <a:spLocks noChangeArrowheads="1"/>
            </p:cNvSpPr>
            <p:nvPr/>
          </p:nvSpPr>
          <p:spPr bwMode="auto">
            <a:xfrm>
              <a:off x="4417791" y="2175871"/>
              <a:ext cx="440678" cy="517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l-PL" altLang="en-US" sz="1600" dirty="0">
                  <a:cs typeface="Arial" charset="0"/>
                </a:rPr>
                <a:t>687</a:t>
              </a:r>
            </a:p>
            <a:p>
              <a:pPr algn="ctr" eaLnBrk="1" hangingPunct="1"/>
              <a:r>
                <a:rPr lang="pl-PL" altLang="en-US" sz="1600" dirty="0">
                  <a:cs typeface="Arial" charset="0"/>
                </a:rPr>
                <a:t>+|+</a:t>
              </a:r>
            </a:p>
          </p:txBody>
        </p:sp>
        <p:cxnSp>
          <p:nvCxnSpPr>
            <p:cNvPr id="29" name="Łącznik prostoliniowy 28"/>
            <p:cNvCxnSpPr/>
            <p:nvPr/>
          </p:nvCxnSpPr>
          <p:spPr>
            <a:xfrm flipV="1">
              <a:off x="3913129" y="1536681"/>
              <a:ext cx="206234" cy="33476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Łącznik prostoliniowy 30"/>
            <p:cNvCxnSpPr/>
            <p:nvPr/>
          </p:nvCxnSpPr>
          <p:spPr>
            <a:xfrm flipV="1">
              <a:off x="5231054" y="1796351"/>
              <a:ext cx="206234" cy="33476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Łącznik prostoliniowy 32"/>
            <p:cNvCxnSpPr/>
            <p:nvPr/>
          </p:nvCxnSpPr>
          <p:spPr>
            <a:xfrm flipV="1">
              <a:off x="5159934" y="1786191"/>
              <a:ext cx="206234" cy="33476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Prostokąt 2"/>
          <p:cNvSpPr/>
          <p:nvPr/>
        </p:nvSpPr>
        <p:spPr>
          <a:xfrm>
            <a:off x="277064" y="258030"/>
            <a:ext cx="1412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/>
              <a:t>341_F17-103</a:t>
            </a:r>
          </a:p>
        </p:txBody>
      </p:sp>
    </p:spTree>
    <p:extLst>
      <p:ext uri="{BB962C8B-B14F-4D97-AF65-F5344CB8AC3E}">
        <p14:creationId xmlns:p14="http://schemas.microsoft.com/office/powerpoint/2010/main" val="3450511969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4">
            <a:extLst>
              <a:ext uri="{FF2B5EF4-FFF2-40B4-BE49-F238E27FC236}">
                <a16:creationId xmlns="" xmlns:a16="http://schemas.microsoft.com/office/drawing/2014/main" id="{E528D3D7-449F-4E2D-A9AE-296A934A9AF4}"/>
              </a:ext>
            </a:extLst>
          </p:cNvPr>
          <p:cNvSpPr/>
          <p:nvPr/>
        </p:nvSpPr>
        <p:spPr>
          <a:xfrm>
            <a:off x="311021" y="171686"/>
            <a:ext cx="1412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/>
              <a:t>342_F17-104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="" xmlns:a16="http://schemas.microsoft.com/office/drawing/2014/main" id="{6D5A681D-D70B-413D-8B1A-33AE2F3B10FB}"/>
              </a:ext>
            </a:extLst>
          </p:cNvPr>
          <p:cNvGrpSpPr/>
          <p:nvPr/>
        </p:nvGrpSpPr>
        <p:grpSpPr>
          <a:xfrm>
            <a:off x="7815639" y="1646718"/>
            <a:ext cx="384892" cy="384892"/>
            <a:chOff x="2492375" y="5940425"/>
            <a:chExt cx="228600" cy="228600"/>
          </a:xfrm>
        </p:grpSpPr>
        <p:sp>
          <p:nvSpPr>
            <p:cNvPr id="4" name="Oval 112">
              <a:extLst>
                <a:ext uri="{FF2B5EF4-FFF2-40B4-BE49-F238E27FC236}">
                  <a16:creationId xmlns="" xmlns:a16="http://schemas.microsoft.com/office/drawing/2014/main" id="{2FBD81B5-19AD-4C07-BAEC-8ACC90541F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2375" y="5940425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cs typeface="Arial" charset="0"/>
              </a:endParaRPr>
            </a:p>
          </p:txBody>
        </p:sp>
        <p:sp>
          <p:nvSpPr>
            <p:cNvPr id="5" name="Oval 1">
              <a:extLst>
                <a:ext uri="{FF2B5EF4-FFF2-40B4-BE49-F238E27FC236}">
                  <a16:creationId xmlns="" xmlns:a16="http://schemas.microsoft.com/office/drawing/2014/main" id="{AFB11BF7-1EDE-4121-818A-3B86F5C7B0E9}"/>
                </a:ext>
              </a:extLst>
            </p:cNvPr>
            <p:cNvSpPr/>
            <p:nvPr/>
          </p:nvSpPr>
          <p:spPr>
            <a:xfrm>
              <a:off x="2589213" y="6032299"/>
              <a:ext cx="46037" cy="4603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</p:grpSp>
      <p:cxnSp>
        <p:nvCxnSpPr>
          <p:cNvPr id="6" name="Rechte verbindingslijn 166">
            <a:extLst>
              <a:ext uri="{FF2B5EF4-FFF2-40B4-BE49-F238E27FC236}">
                <a16:creationId xmlns="" xmlns:a16="http://schemas.microsoft.com/office/drawing/2014/main" id="{6A4CAEA7-0620-477A-9F84-B6D770FDA837}"/>
              </a:ext>
            </a:extLst>
          </p:cNvPr>
          <p:cNvCxnSpPr/>
          <p:nvPr/>
        </p:nvCxnSpPr>
        <p:spPr bwMode="auto">
          <a:xfrm rot="2700000">
            <a:off x="7992570" y="1494364"/>
            <a:ext cx="0" cy="72969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12">
            <a:extLst>
              <a:ext uri="{FF2B5EF4-FFF2-40B4-BE49-F238E27FC236}">
                <a16:creationId xmlns="" xmlns:a16="http://schemas.microsoft.com/office/drawing/2014/main" id="{7D5E4D88-0E0D-4060-B3E3-FAFA6E8C49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5757" y="348572"/>
            <a:ext cx="384892" cy="384892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8" name="Line 5">
            <a:extLst>
              <a:ext uri="{FF2B5EF4-FFF2-40B4-BE49-F238E27FC236}">
                <a16:creationId xmlns="" xmlns:a16="http://schemas.microsoft.com/office/drawing/2014/main" id="{E2CF0896-95A3-49AA-A8FB-E7EA3516DAD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09834" y="556150"/>
            <a:ext cx="115164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9" name="Rectangle 12">
            <a:extLst>
              <a:ext uri="{FF2B5EF4-FFF2-40B4-BE49-F238E27FC236}">
                <a16:creationId xmlns="" xmlns:a16="http://schemas.microsoft.com/office/drawing/2014/main" id="{3D1B138E-E462-4382-B703-0BF2C30B45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3615" y="1607187"/>
            <a:ext cx="384892" cy="384892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10" name="Line 138">
            <a:extLst>
              <a:ext uri="{FF2B5EF4-FFF2-40B4-BE49-F238E27FC236}">
                <a16:creationId xmlns="" xmlns:a16="http://schemas.microsoft.com/office/drawing/2014/main" id="{521C154B-8D38-4DA6-B306-50BCC7D4605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75972" y="566670"/>
            <a:ext cx="0" cy="71925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" name="Line 5">
            <a:extLst>
              <a:ext uri="{FF2B5EF4-FFF2-40B4-BE49-F238E27FC236}">
                <a16:creationId xmlns="" xmlns:a16="http://schemas.microsoft.com/office/drawing/2014/main" id="{E6631D77-E772-4482-9E44-C0A6C4AC7076}"/>
              </a:ext>
            </a:extLst>
          </p:cNvPr>
          <p:cNvSpPr>
            <a:spLocks noChangeShapeType="1"/>
          </p:cNvSpPr>
          <p:nvPr/>
        </p:nvSpPr>
        <p:spPr bwMode="auto">
          <a:xfrm>
            <a:off x="1578507" y="1810931"/>
            <a:ext cx="827408" cy="1399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2" name="Line 138">
            <a:extLst>
              <a:ext uri="{FF2B5EF4-FFF2-40B4-BE49-F238E27FC236}">
                <a16:creationId xmlns="" xmlns:a16="http://schemas.microsoft.com/office/drawing/2014/main" id="{DA3DC9A0-0050-4557-A775-6B84326EBDBE}"/>
              </a:ext>
            </a:extLst>
          </p:cNvPr>
          <p:cNvSpPr>
            <a:spLocks noChangeShapeType="1"/>
          </p:cNvSpPr>
          <p:nvPr/>
        </p:nvSpPr>
        <p:spPr bwMode="auto">
          <a:xfrm>
            <a:off x="1997917" y="1822532"/>
            <a:ext cx="0" cy="101888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3" name="Line 1154">
            <a:extLst>
              <a:ext uri="{FF2B5EF4-FFF2-40B4-BE49-F238E27FC236}">
                <a16:creationId xmlns="" xmlns:a16="http://schemas.microsoft.com/office/drawing/2014/main" id="{997B6C64-80D3-4326-A227-A63298F18E52}"/>
              </a:ext>
            </a:extLst>
          </p:cNvPr>
          <p:cNvSpPr>
            <a:spLocks noChangeShapeType="1"/>
          </p:cNvSpPr>
          <p:nvPr/>
        </p:nvSpPr>
        <p:spPr bwMode="auto">
          <a:xfrm>
            <a:off x="2575483" y="1301709"/>
            <a:ext cx="5432601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4" name="Line 1153">
            <a:extLst>
              <a:ext uri="{FF2B5EF4-FFF2-40B4-BE49-F238E27FC236}">
                <a16:creationId xmlns="" xmlns:a16="http://schemas.microsoft.com/office/drawing/2014/main" id="{1C21B6C3-D64D-4358-9157-D1F8705D7993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5971" y="1275811"/>
            <a:ext cx="0" cy="38882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F41856EC-C745-4555-A413-3161D853CB47}"/>
              </a:ext>
            </a:extLst>
          </p:cNvPr>
          <p:cNvGrpSpPr/>
          <p:nvPr/>
        </p:nvGrpSpPr>
        <p:grpSpPr>
          <a:xfrm>
            <a:off x="2381261" y="1625203"/>
            <a:ext cx="384892" cy="384892"/>
            <a:chOff x="2492375" y="5940425"/>
            <a:chExt cx="228600" cy="228600"/>
          </a:xfrm>
        </p:grpSpPr>
        <p:sp>
          <p:nvSpPr>
            <p:cNvPr id="16" name="Oval 112">
              <a:extLst>
                <a:ext uri="{FF2B5EF4-FFF2-40B4-BE49-F238E27FC236}">
                  <a16:creationId xmlns="" xmlns:a16="http://schemas.microsoft.com/office/drawing/2014/main" id="{B6EDD2F1-1578-402C-BF4A-148131AC6C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2375" y="5940425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cs typeface="Arial" charset="0"/>
              </a:endParaRPr>
            </a:p>
          </p:txBody>
        </p:sp>
        <p:sp>
          <p:nvSpPr>
            <p:cNvPr id="17" name="Oval 1">
              <a:extLst>
                <a:ext uri="{FF2B5EF4-FFF2-40B4-BE49-F238E27FC236}">
                  <a16:creationId xmlns="" xmlns:a16="http://schemas.microsoft.com/office/drawing/2014/main" id="{0BE16793-AC79-4564-85E2-71239F30D892}"/>
                </a:ext>
              </a:extLst>
            </p:cNvPr>
            <p:cNvSpPr/>
            <p:nvPr/>
          </p:nvSpPr>
          <p:spPr>
            <a:xfrm>
              <a:off x="2583556" y="6037956"/>
              <a:ext cx="46037" cy="4603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</p:grpSp>
      <p:sp>
        <p:nvSpPr>
          <p:cNvPr id="18" name="Line 1153">
            <a:extLst>
              <a:ext uri="{FF2B5EF4-FFF2-40B4-BE49-F238E27FC236}">
                <a16:creationId xmlns="" xmlns:a16="http://schemas.microsoft.com/office/drawing/2014/main" id="{E58B42F7-B4CA-4F1A-AB41-21350C95E9B0}"/>
              </a:ext>
            </a:extLst>
          </p:cNvPr>
          <p:cNvSpPr>
            <a:spLocks noChangeShapeType="1"/>
          </p:cNvSpPr>
          <p:nvPr/>
        </p:nvSpPr>
        <p:spPr bwMode="auto">
          <a:xfrm>
            <a:off x="8011421" y="1299453"/>
            <a:ext cx="0" cy="344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cxnSp>
        <p:nvCxnSpPr>
          <p:cNvPr id="19" name="Rechte verbindingslijn 168">
            <a:extLst>
              <a:ext uri="{FF2B5EF4-FFF2-40B4-BE49-F238E27FC236}">
                <a16:creationId xmlns="" xmlns:a16="http://schemas.microsoft.com/office/drawing/2014/main" id="{613C5ED7-3B1A-44F4-9FED-180E0A0C6381}"/>
              </a:ext>
            </a:extLst>
          </p:cNvPr>
          <p:cNvCxnSpPr/>
          <p:nvPr/>
        </p:nvCxnSpPr>
        <p:spPr bwMode="auto">
          <a:xfrm rot="2700000">
            <a:off x="4023959" y="189515"/>
            <a:ext cx="0" cy="72701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Łącznik prosty ze strzałką 176">
            <a:extLst>
              <a:ext uri="{FF2B5EF4-FFF2-40B4-BE49-F238E27FC236}">
                <a16:creationId xmlns="" xmlns:a16="http://schemas.microsoft.com/office/drawing/2014/main" id="{478DACAD-E3AA-45F7-B995-7A24DFC8CE5C}"/>
              </a:ext>
            </a:extLst>
          </p:cNvPr>
          <p:cNvCxnSpPr/>
          <p:nvPr/>
        </p:nvCxnSpPr>
        <p:spPr>
          <a:xfrm flipV="1">
            <a:off x="1553699" y="3313501"/>
            <a:ext cx="209840" cy="20662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Line 1153">
            <a:extLst>
              <a:ext uri="{FF2B5EF4-FFF2-40B4-BE49-F238E27FC236}">
                <a16:creationId xmlns="" xmlns:a16="http://schemas.microsoft.com/office/drawing/2014/main" id="{27A03C53-7A9E-4DCC-9F94-28B52D5255C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70885" y="1301708"/>
            <a:ext cx="4598" cy="31890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grpSp>
        <p:nvGrpSpPr>
          <p:cNvPr id="22" name="Group 124">
            <a:extLst>
              <a:ext uri="{FF2B5EF4-FFF2-40B4-BE49-F238E27FC236}">
                <a16:creationId xmlns="" xmlns:a16="http://schemas.microsoft.com/office/drawing/2014/main" id="{7950B209-FCFF-4771-AB5D-5992EFA58E13}"/>
              </a:ext>
            </a:extLst>
          </p:cNvPr>
          <p:cNvGrpSpPr/>
          <p:nvPr/>
        </p:nvGrpSpPr>
        <p:grpSpPr>
          <a:xfrm>
            <a:off x="4577402" y="1660409"/>
            <a:ext cx="384892" cy="384892"/>
            <a:chOff x="2492375" y="5940425"/>
            <a:chExt cx="228600" cy="228600"/>
          </a:xfrm>
        </p:grpSpPr>
        <p:sp>
          <p:nvSpPr>
            <p:cNvPr id="23" name="Oval 112">
              <a:extLst>
                <a:ext uri="{FF2B5EF4-FFF2-40B4-BE49-F238E27FC236}">
                  <a16:creationId xmlns="" xmlns:a16="http://schemas.microsoft.com/office/drawing/2014/main" id="{B5CE14CE-5096-4F1A-9068-1DA39148F5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2375" y="5940425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cs typeface="Arial" charset="0"/>
              </a:endParaRPr>
            </a:p>
          </p:txBody>
        </p:sp>
        <p:sp>
          <p:nvSpPr>
            <p:cNvPr id="24" name="Oval 1">
              <a:extLst>
                <a:ext uri="{FF2B5EF4-FFF2-40B4-BE49-F238E27FC236}">
                  <a16:creationId xmlns="" xmlns:a16="http://schemas.microsoft.com/office/drawing/2014/main" id="{02D5A263-7885-437F-9A7E-A578C82F6054}"/>
                </a:ext>
              </a:extLst>
            </p:cNvPr>
            <p:cNvSpPr/>
            <p:nvPr/>
          </p:nvSpPr>
          <p:spPr>
            <a:xfrm>
              <a:off x="2583556" y="6037956"/>
              <a:ext cx="46037" cy="4603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</p:grpSp>
      <p:sp>
        <p:nvSpPr>
          <p:cNvPr id="25" name="Rectangle 12">
            <a:extLst>
              <a:ext uri="{FF2B5EF4-FFF2-40B4-BE49-F238E27FC236}">
                <a16:creationId xmlns="" xmlns:a16="http://schemas.microsoft.com/office/drawing/2014/main" id="{0D4F463F-1E45-47FA-8F0E-1160D45643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1463" y="2836596"/>
            <a:ext cx="384892" cy="384892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26" name="Rectangle 12">
            <a:extLst>
              <a:ext uri="{FF2B5EF4-FFF2-40B4-BE49-F238E27FC236}">
                <a16:creationId xmlns="" xmlns:a16="http://schemas.microsoft.com/office/drawing/2014/main" id="{EAD3D309-B0FA-4979-9258-835A2AEBB9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8902" y="2795527"/>
            <a:ext cx="384892" cy="384892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27" name="Oval 112">
            <a:extLst>
              <a:ext uri="{FF2B5EF4-FFF2-40B4-BE49-F238E27FC236}">
                <a16:creationId xmlns="" xmlns:a16="http://schemas.microsoft.com/office/drawing/2014/main" id="{CADC340E-BF87-4130-91A7-13AA4F3288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2529" y="383749"/>
            <a:ext cx="384892" cy="384892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cxnSp>
        <p:nvCxnSpPr>
          <p:cNvPr id="28" name="Rechte verbindingslijn 168">
            <a:extLst>
              <a:ext uri="{FF2B5EF4-FFF2-40B4-BE49-F238E27FC236}">
                <a16:creationId xmlns="" xmlns:a16="http://schemas.microsoft.com/office/drawing/2014/main" id="{86D6CF3F-0EA2-48E3-BE5F-1EB08803E45C}"/>
              </a:ext>
            </a:extLst>
          </p:cNvPr>
          <p:cNvCxnSpPr/>
          <p:nvPr/>
        </p:nvCxnSpPr>
        <p:spPr bwMode="auto">
          <a:xfrm rot="2700000">
            <a:off x="5520578" y="232530"/>
            <a:ext cx="0" cy="72701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echte verbindingslijn 166">
            <a:extLst>
              <a:ext uri="{FF2B5EF4-FFF2-40B4-BE49-F238E27FC236}">
                <a16:creationId xmlns="" xmlns:a16="http://schemas.microsoft.com/office/drawing/2014/main" id="{C496BAAD-A2E5-47F7-AA9A-23271ACFEF8B}"/>
              </a:ext>
            </a:extLst>
          </p:cNvPr>
          <p:cNvCxnSpPr/>
          <p:nvPr/>
        </p:nvCxnSpPr>
        <p:spPr bwMode="auto">
          <a:xfrm rot="2700000">
            <a:off x="4780911" y="1486057"/>
            <a:ext cx="0" cy="72969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echte verbindingslijn 168">
            <a:extLst>
              <a:ext uri="{FF2B5EF4-FFF2-40B4-BE49-F238E27FC236}">
                <a16:creationId xmlns="" xmlns:a16="http://schemas.microsoft.com/office/drawing/2014/main" id="{4BC91100-3C01-4C5F-8B70-ADD7273D7A3F}"/>
              </a:ext>
            </a:extLst>
          </p:cNvPr>
          <p:cNvCxnSpPr/>
          <p:nvPr/>
        </p:nvCxnSpPr>
        <p:spPr bwMode="auto">
          <a:xfrm rot="2700000">
            <a:off x="2570886" y="1475655"/>
            <a:ext cx="0" cy="72701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12">
            <a:extLst>
              <a:ext uri="{FF2B5EF4-FFF2-40B4-BE49-F238E27FC236}">
                <a16:creationId xmlns="" xmlns:a16="http://schemas.microsoft.com/office/drawing/2014/main" id="{170CFD8C-A580-4EC8-A280-52C082393C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6863" y="2841419"/>
            <a:ext cx="384892" cy="384892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32" name="Rectangle 12">
            <a:extLst>
              <a:ext uri="{FF2B5EF4-FFF2-40B4-BE49-F238E27FC236}">
                <a16:creationId xmlns="" xmlns:a16="http://schemas.microsoft.com/office/drawing/2014/main" id="{729350A5-C5EF-48E9-AECA-58FF40BCCF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0720" y="1656469"/>
            <a:ext cx="384892" cy="384892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33" name="Line 5">
            <a:extLst>
              <a:ext uri="{FF2B5EF4-FFF2-40B4-BE49-F238E27FC236}">
                <a16:creationId xmlns="" xmlns:a16="http://schemas.microsoft.com/office/drawing/2014/main" id="{FBA2EADB-E208-4B2B-BC45-D210F8A582F0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5612" y="1866926"/>
            <a:ext cx="557724" cy="285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34" name="Rectangle 12">
            <a:extLst>
              <a:ext uri="{FF2B5EF4-FFF2-40B4-BE49-F238E27FC236}">
                <a16:creationId xmlns="" xmlns:a16="http://schemas.microsoft.com/office/drawing/2014/main" id="{672345B5-1E00-40CE-B1A8-76AB76EE68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4289" y="1645932"/>
            <a:ext cx="384892" cy="384892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35" name="Line 5">
            <a:extLst>
              <a:ext uri="{FF2B5EF4-FFF2-40B4-BE49-F238E27FC236}">
                <a16:creationId xmlns="" xmlns:a16="http://schemas.microsoft.com/office/drawing/2014/main" id="{290BB32F-6F4B-494D-B1C2-36670E5703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67058" y="1851074"/>
            <a:ext cx="84858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36" name="Line 138">
            <a:extLst>
              <a:ext uri="{FF2B5EF4-FFF2-40B4-BE49-F238E27FC236}">
                <a16:creationId xmlns="" xmlns:a16="http://schemas.microsoft.com/office/drawing/2014/main" id="{27413C12-7293-4B77-9EF0-1D40CB94B609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0744" y="1873627"/>
            <a:ext cx="0" cy="103446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37" name="Line 138">
            <a:extLst>
              <a:ext uri="{FF2B5EF4-FFF2-40B4-BE49-F238E27FC236}">
                <a16:creationId xmlns="" xmlns:a16="http://schemas.microsoft.com/office/drawing/2014/main" id="{A3EE4446-27E9-45AA-BC4F-C9248E3987CB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348" y="1854193"/>
            <a:ext cx="0" cy="1074684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38" name="pole tekstowe 3">
            <a:extLst>
              <a:ext uri="{FF2B5EF4-FFF2-40B4-BE49-F238E27FC236}">
                <a16:creationId xmlns="" xmlns:a16="http://schemas.microsoft.com/office/drawing/2014/main" id="{B0D9B109-CA36-41E3-B2D2-B9E65E08AD9D}"/>
              </a:ext>
            </a:extLst>
          </p:cNvPr>
          <p:cNvSpPr txBox="1"/>
          <p:nvPr/>
        </p:nvSpPr>
        <p:spPr>
          <a:xfrm>
            <a:off x="1741446" y="3281318"/>
            <a:ext cx="5357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/>
              <a:t>342</a:t>
            </a:r>
          </a:p>
          <a:p>
            <a:pPr algn="ctr"/>
            <a:r>
              <a:rPr lang="pl-PL" dirty="0"/>
              <a:t>V1</a:t>
            </a:r>
          </a:p>
        </p:txBody>
      </p:sp>
      <p:sp>
        <p:nvSpPr>
          <p:cNvPr id="39" name="Oval 112">
            <a:extLst>
              <a:ext uri="{FF2B5EF4-FFF2-40B4-BE49-F238E27FC236}">
                <a16:creationId xmlns="" xmlns:a16="http://schemas.microsoft.com/office/drawing/2014/main" id="{1EDF7F55-0437-4BBA-A910-3F668199D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9372" y="2840646"/>
            <a:ext cx="384892" cy="384892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40" name="Line 1153">
            <a:extLst>
              <a:ext uri="{FF2B5EF4-FFF2-40B4-BE49-F238E27FC236}">
                <a16:creationId xmlns="" xmlns:a16="http://schemas.microsoft.com/office/drawing/2014/main" id="{EE57473E-65D1-4B4D-832A-200C2AB19963}"/>
              </a:ext>
            </a:extLst>
          </p:cNvPr>
          <p:cNvSpPr>
            <a:spLocks noChangeShapeType="1"/>
          </p:cNvSpPr>
          <p:nvPr/>
        </p:nvSpPr>
        <p:spPr bwMode="auto">
          <a:xfrm>
            <a:off x="2909217" y="2492700"/>
            <a:ext cx="0" cy="32566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41" name="Line 1153">
            <a:extLst>
              <a:ext uri="{FF2B5EF4-FFF2-40B4-BE49-F238E27FC236}">
                <a16:creationId xmlns="" xmlns:a16="http://schemas.microsoft.com/office/drawing/2014/main" id="{19F6AC07-EE16-4F99-85B1-C5E19333662B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2436" y="2479302"/>
            <a:ext cx="0" cy="344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42" name="Oval 112">
            <a:extLst>
              <a:ext uri="{FF2B5EF4-FFF2-40B4-BE49-F238E27FC236}">
                <a16:creationId xmlns="" xmlns:a16="http://schemas.microsoft.com/office/drawing/2014/main" id="{10D3F97C-E7AE-4869-B2BD-E10FE162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4341" y="2840646"/>
            <a:ext cx="384892" cy="384892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43" name="Line 5">
            <a:extLst>
              <a:ext uri="{FF2B5EF4-FFF2-40B4-BE49-F238E27FC236}">
                <a16:creationId xmlns="" xmlns:a16="http://schemas.microsoft.com/office/drawing/2014/main" id="{FB1F8D77-0935-42B5-8D3D-2289A93B48F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34680" y="3044534"/>
            <a:ext cx="45438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44" name="Line 138">
            <a:extLst>
              <a:ext uri="{FF2B5EF4-FFF2-40B4-BE49-F238E27FC236}">
                <a16:creationId xmlns="" xmlns:a16="http://schemas.microsoft.com/office/drawing/2014/main" id="{073FDDC9-E500-4035-A522-937182E50E1E}"/>
              </a:ext>
            </a:extLst>
          </p:cNvPr>
          <p:cNvSpPr>
            <a:spLocks noChangeShapeType="1"/>
          </p:cNvSpPr>
          <p:nvPr/>
        </p:nvSpPr>
        <p:spPr bwMode="auto">
          <a:xfrm>
            <a:off x="4788363" y="3044534"/>
            <a:ext cx="0" cy="151791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45" name="Oval 112">
            <a:extLst>
              <a:ext uri="{FF2B5EF4-FFF2-40B4-BE49-F238E27FC236}">
                <a16:creationId xmlns="" xmlns:a16="http://schemas.microsoft.com/office/drawing/2014/main" id="{EF1930D6-683C-472C-9101-767C174169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2078" y="4550536"/>
            <a:ext cx="384892" cy="384892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46" name="pole tekstowe 59">
            <a:extLst>
              <a:ext uri="{FF2B5EF4-FFF2-40B4-BE49-F238E27FC236}">
                <a16:creationId xmlns="" xmlns:a16="http://schemas.microsoft.com/office/drawing/2014/main" id="{8099F9E2-A1C6-4D8C-8F77-D5811FC42D9D}"/>
              </a:ext>
            </a:extLst>
          </p:cNvPr>
          <p:cNvSpPr txBox="1"/>
          <p:nvPr/>
        </p:nvSpPr>
        <p:spPr>
          <a:xfrm>
            <a:off x="4082882" y="3292244"/>
            <a:ext cx="5357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/>
              <a:t>868</a:t>
            </a:r>
          </a:p>
          <a:p>
            <a:pPr algn="ctr"/>
            <a:r>
              <a:rPr lang="pl-PL" dirty="0"/>
              <a:t>V1</a:t>
            </a:r>
          </a:p>
        </p:txBody>
      </p:sp>
      <p:sp>
        <p:nvSpPr>
          <p:cNvPr id="47" name="pole tekstowe 60">
            <a:extLst>
              <a:ext uri="{FF2B5EF4-FFF2-40B4-BE49-F238E27FC236}">
                <a16:creationId xmlns="" xmlns:a16="http://schemas.microsoft.com/office/drawing/2014/main" id="{1FDF22EA-C4A4-443F-A18B-739FFBF8D422}"/>
              </a:ext>
            </a:extLst>
          </p:cNvPr>
          <p:cNvSpPr txBox="1"/>
          <p:nvPr/>
        </p:nvSpPr>
        <p:spPr>
          <a:xfrm>
            <a:off x="4434699" y="5141465"/>
            <a:ext cx="6543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/>
              <a:t>869</a:t>
            </a:r>
          </a:p>
          <a:p>
            <a:pPr algn="ctr"/>
            <a:r>
              <a:rPr lang="pl-PL" dirty="0"/>
              <a:t>V1|+</a:t>
            </a:r>
          </a:p>
        </p:txBody>
      </p:sp>
      <p:sp>
        <p:nvSpPr>
          <p:cNvPr id="48" name="Rectangle 12">
            <a:extLst>
              <a:ext uri="{FF2B5EF4-FFF2-40B4-BE49-F238E27FC236}">
                <a16:creationId xmlns="" xmlns:a16="http://schemas.microsoft.com/office/drawing/2014/main" id="{D0F60C0B-6748-4DB8-AC32-DA352E4961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8796" y="2831986"/>
            <a:ext cx="384892" cy="384892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49" name="Line 5">
            <a:extLst>
              <a:ext uri="{FF2B5EF4-FFF2-40B4-BE49-F238E27FC236}">
                <a16:creationId xmlns="" xmlns:a16="http://schemas.microsoft.com/office/drawing/2014/main" id="{7B84ECC4-6A17-47E6-A647-F0EE3E4B08A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81520" y="3043482"/>
            <a:ext cx="337276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grpSp>
        <p:nvGrpSpPr>
          <p:cNvPr id="50" name="Group 124">
            <a:extLst>
              <a:ext uri="{FF2B5EF4-FFF2-40B4-BE49-F238E27FC236}">
                <a16:creationId xmlns="" xmlns:a16="http://schemas.microsoft.com/office/drawing/2014/main" id="{3C17C096-8B63-4CCA-A169-71849DE55F93}"/>
              </a:ext>
            </a:extLst>
          </p:cNvPr>
          <p:cNvGrpSpPr/>
          <p:nvPr/>
        </p:nvGrpSpPr>
        <p:grpSpPr>
          <a:xfrm>
            <a:off x="2707246" y="2831986"/>
            <a:ext cx="384892" cy="384892"/>
            <a:chOff x="2492375" y="5940425"/>
            <a:chExt cx="228600" cy="228600"/>
          </a:xfrm>
        </p:grpSpPr>
        <p:sp>
          <p:nvSpPr>
            <p:cNvPr id="51" name="Oval 112">
              <a:extLst>
                <a:ext uri="{FF2B5EF4-FFF2-40B4-BE49-F238E27FC236}">
                  <a16:creationId xmlns="" xmlns:a16="http://schemas.microsoft.com/office/drawing/2014/main" id="{0569851B-872E-4C72-9AAB-2C38C1077C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2375" y="5940425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cs typeface="Arial" charset="0"/>
              </a:endParaRPr>
            </a:p>
          </p:txBody>
        </p:sp>
        <p:sp>
          <p:nvSpPr>
            <p:cNvPr id="52" name="Oval 1">
              <a:extLst>
                <a:ext uri="{FF2B5EF4-FFF2-40B4-BE49-F238E27FC236}">
                  <a16:creationId xmlns="" xmlns:a16="http://schemas.microsoft.com/office/drawing/2014/main" id="{B39603EA-9AA3-4FF3-B1F2-58686CE43B64}"/>
                </a:ext>
              </a:extLst>
            </p:cNvPr>
            <p:cNvSpPr/>
            <p:nvPr/>
          </p:nvSpPr>
          <p:spPr>
            <a:xfrm>
              <a:off x="2583556" y="6032299"/>
              <a:ext cx="46037" cy="4603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</p:grpSp>
      <p:sp>
        <p:nvSpPr>
          <p:cNvPr id="53" name="Line 138">
            <a:extLst>
              <a:ext uri="{FF2B5EF4-FFF2-40B4-BE49-F238E27FC236}">
                <a16:creationId xmlns="" xmlns:a16="http://schemas.microsoft.com/office/drawing/2014/main" id="{1B6F7894-E6D7-4C75-B62E-AA4AA7A941F4}"/>
              </a:ext>
            </a:extLst>
          </p:cNvPr>
          <p:cNvSpPr>
            <a:spLocks noChangeShapeType="1"/>
          </p:cNvSpPr>
          <p:nvPr/>
        </p:nvSpPr>
        <p:spPr bwMode="auto">
          <a:xfrm>
            <a:off x="3250158" y="3043482"/>
            <a:ext cx="0" cy="126793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4" name="Line 5">
            <a:extLst>
              <a:ext uri="{FF2B5EF4-FFF2-40B4-BE49-F238E27FC236}">
                <a16:creationId xmlns="" xmlns:a16="http://schemas.microsoft.com/office/drawing/2014/main" id="{979A6193-9427-4942-A162-D5A2BFBC759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91166" y="4311421"/>
            <a:ext cx="1152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5" name="Line 1153">
            <a:extLst>
              <a:ext uri="{FF2B5EF4-FFF2-40B4-BE49-F238E27FC236}">
                <a16:creationId xmlns="" xmlns:a16="http://schemas.microsoft.com/office/drawing/2014/main" id="{AC612DEF-D840-4EB3-8504-30D04909CA7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6575" y="4311421"/>
            <a:ext cx="1361" cy="26241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6" name="Line 1153">
            <a:extLst>
              <a:ext uri="{FF2B5EF4-FFF2-40B4-BE49-F238E27FC236}">
                <a16:creationId xmlns="" xmlns:a16="http://schemas.microsoft.com/office/drawing/2014/main" id="{2A57CFAF-8E3D-43EC-AE93-F29E86E4BE4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43166" y="4311421"/>
            <a:ext cx="0" cy="26241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7" name="Rectangle 12">
            <a:extLst>
              <a:ext uri="{FF2B5EF4-FFF2-40B4-BE49-F238E27FC236}">
                <a16:creationId xmlns="" xmlns:a16="http://schemas.microsoft.com/office/drawing/2014/main" id="{0A86813D-432E-4A23-807B-678225810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4130" y="4573838"/>
            <a:ext cx="384892" cy="384892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58" name="Rectangle 12">
            <a:extLst>
              <a:ext uri="{FF2B5EF4-FFF2-40B4-BE49-F238E27FC236}">
                <a16:creationId xmlns="" xmlns:a16="http://schemas.microsoft.com/office/drawing/2014/main" id="{77066CBD-A878-437D-A6F1-7524B71CE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7080" y="4573838"/>
            <a:ext cx="384892" cy="384892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59" name="pole tekstowe 86">
            <a:extLst>
              <a:ext uri="{FF2B5EF4-FFF2-40B4-BE49-F238E27FC236}">
                <a16:creationId xmlns="" xmlns:a16="http://schemas.microsoft.com/office/drawing/2014/main" id="{48E32EB5-B17A-4E39-A10B-777E6361C514}"/>
              </a:ext>
            </a:extLst>
          </p:cNvPr>
          <p:cNvSpPr txBox="1"/>
          <p:nvPr/>
        </p:nvSpPr>
        <p:spPr>
          <a:xfrm>
            <a:off x="3561664" y="5166310"/>
            <a:ext cx="5357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/>
              <a:t>871</a:t>
            </a:r>
          </a:p>
          <a:p>
            <a:pPr algn="ctr"/>
            <a:r>
              <a:rPr lang="pl-PL" dirty="0"/>
              <a:t>+</a:t>
            </a:r>
          </a:p>
        </p:txBody>
      </p:sp>
      <p:sp>
        <p:nvSpPr>
          <p:cNvPr id="60" name="pole tekstowe 87">
            <a:extLst>
              <a:ext uri="{FF2B5EF4-FFF2-40B4-BE49-F238E27FC236}">
                <a16:creationId xmlns="" xmlns:a16="http://schemas.microsoft.com/office/drawing/2014/main" id="{453402B8-CC5B-4A19-97C4-155AC835F0AD}"/>
              </a:ext>
            </a:extLst>
          </p:cNvPr>
          <p:cNvSpPr txBox="1"/>
          <p:nvPr/>
        </p:nvSpPr>
        <p:spPr>
          <a:xfrm>
            <a:off x="2580899" y="3281318"/>
            <a:ext cx="6543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/>
              <a:t>870</a:t>
            </a:r>
          </a:p>
          <a:p>
            <a:pPr algn="ctr"/>
            <a:r>
              <a:rPr lang="pl-PL" dirty="0"/>
              <a:t>V1|+</a:t>
            </a:r>
          </a:p>
        </p:txBody>
      </p:sp>
      <p:cxnSp>
        <p:nvCxnSpPr>
          <p:cNvPr id="61" name="Rechte verbindingslijn 168">
            <a:extLst>
              <a:ext uri="{FF2B5EF4-FFF2-40B4-BE49-F238E27FC236}">
                <a16:creationId xmlns="" xmlns:a16="http://schemas.microsoft.com/office/drawing/2014/main" id="{787CCD61-68EF-4650-B2F8-087AD5B71579}"/>
              </a:ext>
            </a:extLst>
          </p:cNvPr>
          <p:cNvCxnSpPr/>
          <p:nvPr/>
        </p:nvCxnSpPr>
        <p:spPr bwMode="auto">
          <a:xfrm rot="2700000">
            <a:off x="1401578" y="1410275"/>
            <a:ext cx="0" cy="72701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Oval 112">
            <a:extLst>
              <a:ext uri="{FF2B5EF4-FFF2-40B4-BE49-F238E27FC236}">
                <a16:creationId xmlns="" xmlns:a16="http://schemas.microsoft.com/office/drawing/2014/main" id="{BAA7A6D1-98FE-4AE5-BD5C-A3E4B511F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8109" y="2773813"/>
            <a:ext cx="384892" cy="384892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63" name="Line 5">
            <a:extLst>
              <a:ext uri="{FF2B5EF4-FFF2-40B4-BE49-F238E27FC236}">
                <a16:creationId xmlns="" xmlns:a16="http://schemas.microsoft.com/office/drawing/2014/main" id="{803FB708-A193-40F7-BC0A-E81C25C99F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88448" y="2977701"/>
            <a:ext cx="45438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4" name="Line 138">
            <a:extLst>
              <a:ext uri="{FF2B5EF4-FFF2-40B4-BE49-F238E27FC236}">
                <a16:creationId xmlns="" xmlns:a16="http://schemas.microsoft.com/office/drawing/2014/main" id="{FDBED17B-D0F9-44AF-BF56-446A8A28AFE9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2131" y="2977701"/>
            <a:ext cx="0" cy="151791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5" name="Rectangle 12">
            <a:extLst>
              <a:ext uri="{FF2B5EF4-FFF2-40B4-BE49-F238E27FC236}">
                <a16:creationId xmlns="" xmlns:a16="http://schemas.microsoft.com/office/drawing/2014/main" id="{0463E6B7-3CC3-4918-AEC8-AEA86F36B8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7005" y="4502298"/>
            <a:ext cx="384892" cy="384892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66" name="Prostokąt 10">
            <a:extLst>
              <a:ext uri="{FF2B5EF4-FFF2-40B4-BE49-F238E27FC236}">
                <a16:creationId xmlns="" xmlns:a16="http://schemas.microsoft.com/office/drawing/2014/main" id="{E4F565E3-CD63-4173-ABD7-AEE64A9CB357}"/>
              </a:ext>
            </a:extLst>
          </p:cNvPr>
          <p:cNvSpPr/>
          <p:nvPr/>
        </p:nvSpPr>
        <p:spPr>
          <a:xfrm>
            <a:off x="339893" y="609304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i="1" dirty="0"/>
              <a:t>RPGR</a:t>
            </a:r>
          </a:p>
          <a:p>
            <a:r>
              <a:rPr lang="pl-PL" dirty="0"/>
              <a:t>V1: c.3142_3143dup, p.(Glu1049Argfs*41)</a:t>
            </a:r>
          </a:p>
        </p:txBody>
      </p:sp>
      <p:sp>
        <p:nvSpPr>
          <p:cNvPr id="67" name="Line 5">
            <a:extLst>
              <a:ext uri="{FF2B5EF4-FFF2-40B4-BE49-F238E27FC236}">
                <a16:creationId xmlns="" xmlns:a16="http://schemas.microsoft.com/office/drawing/2014/main" id="{769269EA-1078-4336-82E1-4D8F7766BE2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94264" y="3044534"/>
            <a:ext cx="45438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8" name="Rectangle 12">
            <a:extLst>
              <a:ext uri="{FF2B5EF4-FFF2-40B4-BE49-F238E27FC236}">
                <a16:creationId xmlns="" xmlns:a16="http://schemas.microsoft.com/office/drawing/2014/main" id="{8B25BBDC-B4AA-4A4C-BD7B-55F451D1BC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8648" y="2831986"/>
            <a:ext cx="384892" cy="384892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69" name="Line 138">
            <a:extLst>
              <a:ext uri="{FF2B5EF4-FFF2-40B4-BE49-F238E27FC236}">
                <a16:creationId xmlns="" xmlns:a16="http://schemas.microsoft.com/office/drawing/2014/main" id="{845A1D65-B996-4723-AA5B-2D0EB6401143}"/>
              </a:ext>
            </a:extLst>
          </p:cNvPr>
          <p:cNvSpPr>
            <a:spLocks noChangeShapeType="1"/>
          </p:cNvSpPr>
          <p:nvPr/>
        </p:nvSpPr>
        <p:spPr bwMode="auto">
          <a:xfrm>
            <a:off x="6200286" y="3035221"/>
            <a:ext cx="0" cy="151791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0" name="Rectangle 12">
            <a:extLst>
              <a:ext uri="{FF2B5EF4-FFF2-40B4-BE49-F238E27FC236}">
                <a16:creationId xmlns="" xmlns:a16="http://schemas.microsoft.com/office/drawing/2014/main" id="{0BAF5C0E-B7B9-4681-8ACA-1C69B9B4E8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5160" y="4559818"/>
            <a:ext cx="384892" cy="384892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71" name="Oval 112">
            <a:extLst>
              <a:ext uri="{FF2B5EF4-FFF2-40B4-BE49-F238E27FC236}">
                <a16:creationId xmlns="" xmlns:a16="http://schemas.microsoft.com/office/drawing/2014/main" id="{C485DDC6-6979-4A5B-8C8C-38A99DA59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4078" y="2831986"/>
            <a:ext cx="384892" cy="384892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72" name="Line 5">
            <a:extLst>
              <a:ext uri="{FF2B5EF4-FFF2-40B4-BE49-F238E27FC236}">
                <a16:creationId xmlns="" xmlns:a16="http://schemas.microsoft.com/office/drawing/2014/main" id="{52DA13C3-5360-467D-BFE7-018AA9497CC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27521" y="3059668"/>
            <a:ext cx="58934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3" name="pole tekstowe 108">
            <a:extLst>
              <a:ext uri="{FF2B5EF4-FFF2-40B4-BE49-F238E27FC236}">
                <a16:creationId xmlns="" xmlns:a16="http://schemas.microsoft.com/office/drawing/2014/main" id="{46462DAB-9A0A-4434-806B-E8086C3A421E}"/>
              </a:ext>
            </a:extLst>
          </p:cNvPr>
          <p:cNvSpPr txBox="1"/>
          <p:nvPr/>
        </p:nvSpPr>
        <p:spPr>
          <a:xfrm>
            <a:off x="2421379" y="5156785"/>
            <a:ext cx="5357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/>
              <a:t>869</a:t>
            </a:r>
          </a:p>
          <a:p>
            <a:pPr algn="ctr"/>
            <a:r>
              <a:rPr lang="pl-PL" dirty="0"/>
              <a:t>V1</a:t>
            </a:r>
          </a:p>
        </p:txBody>
      </p:sp>
      <p:sp>
        <p:nvSpPr>
          <p:cNvPr id="74" name="Line 138">
            <a:extLst>
              <a:ext uri="{FF2B5EF4-FFF2-40B4-BE49-F238E27FC236}">
                <a16:creationId xmlns="" xmlns:a16="http://schemas.microsoft.com/office/drawing/2014/main" id="{CFD5B39A-E50A-4F46-AE5A-D581ADB85546}"/>
              </a:ext>
            </a:extLst>
          </p:cNvPr>
          <p:cNvSpPr>
            <a:spLocks noChangeShapeType="1"/>
          </p:cNvSpPr>
          <p:nvPr/>
        </p:nvSpPr>
        <p:spPr bwMode="auto">
          <a:xfrm>
            <a:off x="1515109" y="3064186"/>
            <a:ext cx="0" cy="124723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5" name="Line 5">
            <a:extLst>
              <a:ext uri="{FF2B5EF4-FFF2-40B4-BE49-F238E27FC236}">
                <a16:creationId xmlns="" xmlns:a16="http://schemas.microsoft.com/office/drawing/2014/main" id="{855D9BF7-CAFD-44F9-AEEC-D7CAA24BAD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56117" y="4311421"/>
            <a:ext cx="1152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6" name="Line 1153">
            <a:extLst>
              <a:ext uri="{FF2B5EF4-FFF2-40B4-BE49-F238E27FC236}">
                <a16:creationId xmlns="" xmlns:a16="http://schemas.microsoft.com/office/drawing/2014/main" id="{B82A61B3-B399-410D-85C0-89D24ECD1D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1526" y="4311421"/>
            <a:ext cx="1361" cy="26241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7" name="Line 1153">
            <a:extLst>
              <a:ext uri="{FF2B5EF4-FFF2-40B4-BE49-F238E27FC236}">
                <a16:creationId xmlns="" xmlns:a16="http://schemas.microsoft.com/office/drawing/2014/main" id="{47F358B3-54A7-4841-9CE8-D4B34865C31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8117" y="4311421"/>
            <a:ext cx="0" cy="26241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8" name="Rectangle 12">
            <a:extLst>
              <a:ext uri="{FF2B5EF4-FFF2-40B4-BE49-F238E27FC236}">
                <a16:creationId xmlns="" xmlns:a16="http://schemas.microsoft.com/office/drawing/2014/main" id="{15AF443B-BE43-4F9B-A2B1-07684F2511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081" y="4573838"/>
            <a:ext cx="384892" cy="384892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79" name="Rectangle 12">
            <a:extLst>
              <a:ext uri="{FF2B5EF4-FFF2-40B4-BE49-F238E27FC236}">
                <a16:creationId xmlns="" xmlns:a16="http://schemas.microsoft.com/office/drawing/2014/main" id="{9BC7EB7A-E573-425C-ABBA-E4257251B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031" y="4573838"/>
            <a:ext cx="384892" cy="384892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Arial" charset="0"/>
            </a:endParaRPr>
          </a:p>
        </p:txBody>
      </p:sp>
      <p:sp>
        <p:nvSpPr>
          <p:cNvPr id="80" name="Line 5">
            <a:extLst>
              <a:ext uri="{FF2B5EF4-FFF2-40B4-BE49-F238E27FC236}">
                <a16:creationId xmlns="" xmlns:a16="http://schemas.microsoft.com/office/drawing/2014/main" id="{E1CD1B2A-8150-442C-B164-56ACCECE1DC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08071" y="2488906"/>
            <a:ext cx="289374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4989009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12">
            <a:extLst>
              <a:ext uri="{FF2B5EF4-FFF2-40B4-BE49-F238E27FC236}">
                <a16:creationId xmlns="" xmlns:a16="http://schemas.microsoft.com/office/drawing/2014/main" id="{A3986BBD-566C-4B6B-A78C-D067DB0DB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2022" y="908720"/>
            <a:ext cx="719224" cy="719224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12">
            <a:extLst>
              <a:ext uri="{FF2B5EF4-FFF2-40B4-BE49-F238E27FC236}">
                <a16:creationId xmlns="" xmlns:a16="http://schemas.microsoft.com/office/drawing/2014/main" id="{2F221018-9BD8-407C-89E9-EC64F5F7A58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006176" y="893124"/>
            <a:ext cx="719224" cy="719224"/>
          </a:xfrm>
          <a:prstGeom prst="rect">
            <a:avLst/>
          </a:prstGeom>
          <a:solidFill>
            <a:schemeClr val="tx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Line 5">
            <a:extLst>
              <a:ext uri="{FF2B5EF4-FFF2-40B4-BE49-F238E27FC236}">
                <a16:creationId xmlns="" xmlns:a16="http://schemas.microsoft.com/office/drawing/2014/main" id="{BBB7AE92-0AA4-43BF-9208-A0C011EE173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82102" y="1296443"/>
            <a:ext cx="82800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Line 138">
            <a:extLst>
              <a:ext uri="{FF2B5EF4-FFF2-40B4-BE49-F238E27FC236}">
                <a16:creationId xmlns="" xmlns:a16="http://schemas.microsoft.com/office/drawing/2014/main" id="{325DA344-61E4-4453-882C-D176CA2FF73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7583" y="1287507"/>
            <a:ext cx="0" cy="257029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5">
            <a:extLst>
              <a:ext uri="{FF2B5EF4-FFF2-40B4-BE49-F238E27FC236}">
                <a16:creationId xmlns="" xmlns:a16="http://schemas.microsoft.com/office/drawing/2014/main" id="{03E99733-96FA-4A7F-839B-418DF6D0E9F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238774" y="3241448"/>
            <a:ext cx="265065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38">
            <a:extLst>
              <a:ext uri="{FF2B5EF4-FFF2-40B4-BE49-F238E27FC236}">
                <a16:creationId xmlns="" xmlns:a16="http://schemas.microsoft.com/office/drawing/2014/main" id="{D87C296A-3E1C-4822-A95A-D0DB5163F4AA}"/>
              </a:ext>
            </a:extLst>
          </p:cNvPr>
          <p:cNvSpPr>
            <a:spLocks noChangeShapeType="1"/>
          </p:cNvSpPr>
          <p:nvPr/>
        </p:nvSpPr>
        <p:spPr bwMode="auto">
          <a:xfrm>
            <a:off x="3238774" y="3237353"/>
            <a:ext cx="0" cy="62044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ole tekstowe 15">
            <a:extLst>
              <a:ext uri="{FF2B5EF4-FFF2-40B4-BE49-F238E27FC236}">
                <a16:creationId xmlns="" xmlns:a16="http://schemas.microsoft.com/office/drawing/2014/main" id="{F6EE55FB-143D-4095-809A-A406C61DB971}"/>
              </a:ext>
            </a:extLst>
          </p:cNvPr>
          <p:cNvSpPr txBox="1"/>
          <p:nvPr/>
        </p:nvSpPr>
        <p:spPr>
          <a:xfrm>
            <a:off x="2954080" y="4758813"/>
            <a:ext cx="5693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521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sp>
        <p:nvSpPr>
          <p:cNvPr id="9" name="Prostokąt 18">
            <a:extLst>
              <a:ext uri="{FF2B5EF4-FFF2-40B4-BE49-F238E27FC236}">
                <a16:creationId xmlns="" xmlns:a16="http://schemas.microsoft.com/office/drawing/2014/main" id="{52E40BF0-9987-404F-A323-071B71987062}"/>
              </a:ext>
            </a:extLst>
          </p:cNvPr>
          <p:cNvSpPr/>
          <p:nvPr/>
        </p:nvSpPr>
        <p:spPr>
          <a:xfrm>
            <a:off x="251520" y="188640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344_F17-106</a:t>
            </a:r>
          </a:p>
        </p:txBody>
      </p:sp>
      <p:sp>
        <p:nvSpPr>
          <p:cNvPr id="10" name="Line 138">
            <a:extLst>
              <a:ext uri="{FF2B5EF4-FFF2-40B4-BE49-F238E27FC236}">
                <a16:creationId xmlns="" xmlns:a16="http://schemas.microsoft.com/office/drawing/2014/main" id="{210CC4DA-5704-4013-BB9F-D4C65A80AE78}"/>
              </a:ext>
            </a:extLst>
          </p:cNvPr>
          <p:cNvSpPr>
            <a:spLocks noChangeShapeType="1"/>
          </p:cNvSpPr>
          <p:nvPr/>
        </p:nvSpPr>
        <p:spPr bwMode="auto">
          <a:xfrm>
            <a:off x="5889428" y="3237353"/>
            <a:ext cx="0" cy="61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2">
            <a:extLst>
              <a:ext uri="{FF2B5EF4-FFF2-40B4-BE49-F238E27FC236}">
                <a16:creationId xmlns="" xmlns:a16="http://schemas.microsoft.com/office/drawing/2014/main" id="{EC909338-28A1-4F97-A6BE-BD86429A66F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879162" y="3849353"/>
            <a:ext cx="719224" cy="719224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val 112">
            <a:extLst>
              <a:ext uri="{FF2B5EF4-FFF2-40B4-BE49-F238E27FC236}">
                <a16:creationId xmlns="" xmlns:a16="http://schemas.microsoft.com/office/drawing/2014/main" id="{50CE4865-DF1A-446D-9188-4E762A33EA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0763" y="3857799"/>
            <a:ext cx="719224" cy="719224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Łącznik prostoliniowy 2">
            <a:extLst>
              <a:ext uri="{FF2B5EF4-FFF2-40B4-BE49-F238E27FC236}">
                <a16:creationId xmlns="" xmlns:a16="http://schemas.microsoft.com/office/drawing/2014/main" id="{57157550-5B6C-4204-8FD9-4D041298AD5E}"/>
              </a:ext>
            </a:extLst>
          </p:cNvPr>
          <p:cNvCxnSpPr/>
          <p:nvPr/>
        </p:nvCxnSpPr>
        <p:spPr>
          <a:xfrm flipV="1">
            <a:off x="3366790" y="908720"/>
            <a:ext cx="866881" cy="7192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12">
            <a:extLst>
              <a:ext uri="{FF2B5EF4-FFF2-40B4-BE49-F238E27FC236}">
                <a16:creationId xmlns="" xmlns:a16="http://schemas.microsoft.com/office/drawing/2014/main" id="{6D383316-1BC1-415A-9D17-B82A1BE374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7971" y="3857799"/>
            <a:ext cx="719224" cy="719224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pole tekstowe 19">
            <a:extLst>
              <a:ext uri="{FF2B5EF4-FFF2-40B4-BE49-F238E27FC236}">
                <a16:creationId xmlns="" xmlns:a16="http://schemas.microsoft.com/office/drawing/2014/main" id="{EBB54102-0C21-4F45-8014-0513C4189188}"/>
              </a:ext>
            </a:extLst>
          </p:cNvPr>
          <p:cNvSpPr txBox="1"/>
          <p:nvPr/>
        </p:nvSpPr>
        <p:spPr>
          <a:xfrm>
            <a:off x="3962647" y="4758813"/>
            <a:ext cx="10903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344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V1V2|V3</a:t>
            </a:r>
          </a:p>
          <a:p>
            <a:pPr algn="ctr"/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Prostokąt 10">
            <a:extLst>
              <a:ext uri="{FF2B5EF4-FFF2-40B4-BE49-F238E27FC236}">
                <a16:creationId xmlns="" xmlns:a16="http://schemas.microsoft.com/office/drawing/2014/main" id="{9A61DE31-CC72-4BF5-A32D-D575C6C56961}"/>
              </a:ext>
            </a:extLst>
          </p:cNvPr>
          <p:cNvSpPr/>
          <p:nvPr/>
        </p:nvSpPr>
        <p:spPr>
          <a:xfrm>
            <a:off x="312821" y="5540767"/>
            <a:ext cx="73541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1622T&gt;C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p.(Leu541Pro)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c.3113C&gt;T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Ala1038Val)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V3: </a:t>
            </a:r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c.5882G&gt;A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p.(Gly1961Glu)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7" name="Prostokąt 21">
            <a:extLst>
              <a:ext uri="{FF2B5EF4-FFF2-40B4-BE49-F238E27FC236}">
                <a16:creationId xmlns="" xmlns:a16="http://schemas.microsoft.com/office/drawing/2014/main" id="{56E1649B-C63A-4DAC-946D-8A00009924DB}"/>
              </a:ext>
            </a:extLst>
          </p:cNvPr>
          <p:cNvSpPr/>
          <p:nvPr/>
        </p:nvSpPr>
        <p:spPr>
          <a:xfrm>
            <a:off x="4894344" y="1835313"/>
            <a:ext cx="94288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520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</a:p>
          <a:p>
            <a:pPr algn="ctr"/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pole tekstowe 23">
            <a:extLst>
              <a:ext uri="{FF2B5EF4-FFF2-40B4-BE49-F238E27FC236}">
                <a16:creationId xmlns="" xmlns:a16="http://schemas.microsoft.com/office/drawing/2014/main" id="{A1AFC317-C6A1-4847-B2F1-95C24EAB31AD}"/>
              </a:ext>
            </a:extLst>
          </p:cNvPr>
          <p:cNvSpPr txBox="1"/>
          <p:nvPr/>
        </p:nvSpPr>
        <p:spPr>
          <a:xfrm>
            <a:off x="5597203" y="4758813"/>
            <a:ext cx="5693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522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+|+</a:t>
            </a:r>
          </a:p>
        </p:txBody>
      </p:sp>
      <p:cxnSp>
        <p:nvCxnSpPr>
          <p:cNvPr id="19" name="Łącznik prosty ze strzałką 18"/>
          <p:cNvCxnSpPr/>
          <p:nvPr/>
        </p:nvCxnSpPr>
        <p:spPr>
          <a:xfrm flipV="1">
            <a:off x="3667619" y="4617405"/>
            <a:ext cx="400042" cy="372893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9685195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112"/>
          <p:cNvSpPr>
            <a:spLocks noChangeArrowheads="1"/>
          </p:cNvSpPr>
          <p:nvPr/>
        </p:nvSpPr>
        <p:spPr bwMode="auto">
          <a:xfrm>
            <a:off x="3777598" y="1022690"/>
            <a:ext cx="719224" cy="719224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 flipH="1">
            <a:off x="5321752" y="1007094"/>
            <a:ext cx="719224" cy="719224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H="1" flipV="1">
            <a:off x="4497678" y="1410413"/>
            <a:ext cx="82800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38"/>
          <p:cNvSpPr>
            <a:spLocks noChangeShapeType="1"/>
          </p:cNvSpPr>
          <p:nvPr/>
        </p:nvSpPr>
        <p:spPr bwMode="auto">
          <a:xfrm flipH="1">
            <a:off x="4851087" y="1401478"/>
            <a:ext cx="0" cy="177772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 flipH="1" flipV="1">
            <a:off x="3547083" y="3175107"/>
            <a:ext cx="265065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e 138"/>
          <p:cNvSpPr>
            <a:spLocks noChangeShapeType="1"/>
          </p:cNvSpPr>
          <p:nvPr/>
        </p:nvSpPr>
        <p:spPr bwMode="auto">
          <a:xfrm>
            <a:off x="3547083" y="3171012"/>
            <a:ext cx="0" cy="62044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Prostokąt 18"/>
          <p:cNvSpPr/>
          <p:nvPr/>
        </p:nvSpPr>
        <p:spPr>
          <a:xfrm>
            <a:off x="107504" y="188640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345_F17-107</a:t>
            </a:r>
          </a:p>
        </p:txBody>
      </p:sp>
      <p:sp>
        <p:nvSpPr>
          <p:cNvPr id="21" name="Line 138"/>
          <p:cNvSpPr>
            <a:spLocks noChangeShapeType="1"/>
          </p:cNvSpPr>
          <p:nvPr/>
        </p:nvSpPr>
        <p:spPr bwMode="auto">
          <a:xfrm>
            <a:off x="6197737" y="3171012"/>
            <a:ext cx="0" cy="61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pole tekstowe 24"/>
          <p:cNvSpPr txBox="1"/>
          <p:nvPr/>
        </p:nvSpPr>
        <p:spPr>
          <a:xfrm>
            <a:off x="3018795" y="4692472"/>
            <a:ext cx="10903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345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V1V2|V3</a:t>
            </a: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 flipH="1">
            <a:off x="5838125" y="3771092"/>
            <a:ext cx="719224" cy="719224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Oval 112"/>
          <p:cNvSpPr>
            <a:spLocks noChangeArrowheads="1"/>
          </p:cNvSpPr>
          <p:nvPr/>
        </p:nvSpPr>
        <p:spPr bwMode="auto">
          <a:xfrm>
            <a:off x="3187471" y="3791458"/>
            <a:ext cx="719224" cy="719224"/>
          </a:xfrm>
          <a:prstGeom prst="ellipse">
            <a:avLst/>
          </a:prstGeom>
          <a:solidFill>
            <a:schemeClr val="tx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Łącznik prosty ze strzałką 13"/>
          <p:cNvCxnSpPr/>
          <p:nvPr/>
        </p:nvCxnSpPr>
        <p:spPr>
          <a:xfrm flipV="1">
            <a:off x="2852387" y="4510682"/>
            <a:ext cx="335084" cy="330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ole tekstowe 19"/>
          <p:cNvSpPr txBox="1"/>
          <p:nvPr/>
        </p:nvSpPr>
        <p:spPr>
          <a:xfrm>
            <a:off x="5726293" y="4658447"/>
            <a:ext cx="9428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705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</a:p>
        </p:txBody>
      </p:sp>
      <p:sp>
        <p:nvSpPr>
          <p:cNvPr id="32" name="pole tekstowe 31"/>
          <p:cNvSpPr txBox="1"/>
          <p:nvPr/>
        </p:nvSpPr>
        <p:spPr>
          <a:xfrm>
            <a:off x="5209920" y="1894449"/>
            <a:ext cx="9428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703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V1V2|+</a:t>
            </a:r>
          </a:p>
        </p:txBody>
      </p:sp>
      <p:sp>
        <p:nvSpPr>
          <p:cNvPr id="33" name="pole tekstowe 32"/>
          <p:cNvSpPr txBox="1"/>
          <p:nvPr/>
        </p:nvSpPr>
        <p:spPr>
          <a:xfrm>
            <a:off x="3806830" y="1894472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704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+|V3</a:t>
            </a:r>
          </a:p>
        </p:txBody>
      </p:sp>
      <p:sp>
        <p:nvSpPr>
          <p:cNvPr id="18" name="Prostokąt 21">
            <a:extLst>
              <a:ext uri="{FF2B5EF4-FFF2-40B4-BE49-F238E27FC236}">
                <a16:creationId xmlns="" xmlns:a16="http://schemas.microsoft.com/office/drawing/2014/main" id="{EE4DB27F-369C-4881-9FC5-ABDC5EAC2BCC}"/>
              </a:ext>
            </a:extLst>
          </p:cNvPr>
          <p:cNvSpPr/>
          <p:nvPr/>
        </p:nvSpPr>
        <p:spPr>
          <a:xfrm>
            <a:off x="189278" y="5652676"/>
            <a:ext cx="67301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ABCA4</a:t>
            </a:r>
            <a:endParaRPr lang="pl-PL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V1: c.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1622T&gt;C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p.(Leu541Pro)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V2: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c.3113C&gt;T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Ala1038Val)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V3: </a:t>
            </a:r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c.5882G&gt;A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p.(Gly1961Glu)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470477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Radboudumc">
      <a:dk1>
        <a:srgbClr val="000000"/>
      </a:dk1>
      <a:lt1>
        <a:sysClr val="window" lastClr="FFFFFF"/>
      </a:lt1>
      <a:dk2>
        <a:srgbClr val="00AFDC"/>
      </a:dk2>
      <a:lt2>
        <a:srgbClr val="FFFFFF"/>
      </a:lt2>
      <a:accent1>
        <a:srgbClr val="006991"/>
      </a:accent1>
      <a:accent2>
        <a:srgbClr val="7FB4C8"/>
      </a:accent2>
      <a:accent3>
        <a:srgbClr val="00AFDC"/>
      </a:accent3>
      <a:accent4>
        <a:srgbClr val="7FD7ED"/>
      </a:accent4>
      <a:accent5>
        <a:srgbClr val="CCCCCC"/>
      </a:accent5>
      <a:accent6>
        <a:srgbClr val="E6E6E6"/>
      </a:accent6>
      <a:hlink>
        <a:srgbClr val="000000"/>
      </a:hlink>
      <a:folHlink>
        <a:srgbClr val="00AFDC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8438</TotalTime>
  <Words>3647</Words>
  <Application>Microsoft Office PowerPoint</Application>
  <PresentationFormat>Pokaz na ekranie (4:3)</PresentationFormat>
  <Paragraphs>1768</Paragraphs>
  <Slides>190</Slides>
  <Notes>5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190</vt:i4>
      </vt:variant>
    </vt:vector>
  </HeadingPairs>
  <TitlesOfParts>
    <vt:vector size="193" baseType="lpstr">
      <vt:lpstr>Arial</vt:lpstr>
      <vt:lpstr>Calibri</vt:lpstr>
      <vt:lpstr>Default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UMC St Radboud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z895100</dc:creator>
  <cp:lastModifiedBy>Konto Microsoft</cp:lastModifiedBy>
  <cp:revision>228</cp:revision>
  <dcterms:created xsi:type="dcterms:W3CDTF">2015-01-08T13:05:18Z</dcterms:created>
  <dcterms:modified xsi:type="dcterms:W3CDTF">2021-06-27T15:50:43Z</dcterms:modified>
</cp:coreProperties>
</file>